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315" r:id="rId3"/>
    <p:sldId id="316" r:id="rId4"/>
    <p:sldId id="317" r:id="rId5"/>
    <p:sldId id="318" r:id="rId6"/>
    <p:sldId id="319" r:id="rId7"/>
    <p:sldId id="320" r:id="rId8"/>
    <p:sldId id="321" r:id="rId9"/>
    <p:sldId id="322" r:id="rId10"/>
    <p:sldId id="323" r:id="rId11"/>
    <p:sldId id="324"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5" r:id="rId30"/>
    <p:sldId id="344" r:id="rId31"/>
    <p:sldId id="346" r:id="rId32"/>
    <p:sldId id="347" r:id="rId33"/>
    <p:sldId id="348" r:id="rId34"/>
    <p:sldId id="350" r:id="rId35"/>
    <p:sldId id="351" r:id="rId36"/>
    <p:sldId id="352" r:id="rId37"/>
    <p:sldId id="353" r:id="rId38"/>
    <p:sldId id="354" r:id="rId39"/>
    <p:sldId id="355" r:id="rId40"/>
    <p:sldId id="364" r:id="rId41"/>
    <p:sldId id="356" r:id="rId42"/>
    <p:sldId id="357" r:id="rId43"/>
    <p:sldId id="358" r:id="rId44"/>
    <p:sldId id="363" r:id="rId45"/>
    <p:sldId id="359" r:id="rId46"/>
    <p:sldId id="360" r:id="rId47"/>
    <p:sldId id="365"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p:cViewPr varScale="1">
        <p:scale>
          <a:sx n="128" d="100"/>
          <a:sy n="128" d="100"/>
        </p:scale>
        <p:origin x="378" y="13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5" name="Footer Placeholder 4"/>
          <p:cNvSpPr>
            <a:spLocks noGrp="1"/>
          </p:cNvSpPr>
          <p:nvPr>
            <p:ph type="ftr" sz="quarter" idx="11"/>
          </p:nvPr>
        </p:nvSpPr>
        <p:spPr>
          <a:xfrm>
            <a:off x="1812376" y="246981"/>
            <a:ext cx="3730436" cy="231901"/>
          </a:xfrm>
        </p:spPr>
        <p:txBody>
          <a:bodyPr/>
          <a:lstStyle/>
          <a:p>
            <a:endParaRPr lang="el-GR" dirty="0"/>
          </a:p>
        </p:txBody>
      </p:sp>
      <p:sp>
        <p:nvSpPr>
          <p:cNvPr id="6" name="Slide Number Placeholder 5"/>
          <p:cNvSpPr>
            <a:spLocks noGrp="1"/>
          </p:cNvSpPr>
          <p:nvPr>
            <p:ph type="sldNum" sz="quarter" idx="12"/>
          </p:nvPr>
        </p:nvSpPr>
        <p:spPr>
          <a:xfrm>
            <a:off x="1078249" y="599230"/>
            <a:ext cx="608264" cy="377684"/>
          </a:xfrm>
        </p:spPr>
        <p:txBody>
          <a:bodyPr/>
          <a:lstStyle/>
          <a:p>
            <a:fld id="{09B98A71-BBD9-49D0-8985-AD3C585697CA}" type="slidenum">
              <a:rPr lang="el-GR" smtClean="0"/>
              <a:pPr/>
              <a:t>‹#›</a:t>
            </a:fld>
            <a:endParaRPr lang="el-GR" dirty="0"/>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3750156"/>
      </p:ext>
    </p:extLst>
  </p:cSld>
  <p:clrMapOvr>
    <a:masterClrMapping/>
  </p:clrMapOvr>
  <p:transition>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5135723"/>
      </p:ext>
    </p:extLst>
  </p:cSld>
  <p:clrMapOvr>
    <a:masterClrMapping/>
  </p:clrMapOvr>
  <p:transition>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3565734"/>
      </p:ext>
    </p:extLst>
  </p:cSld>
  <p:clrMapOvr>
    <a:masterClrMapping/>
  </p:clrMapOvr>
  <p:transition>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573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7989286"/>
      </p:ext>
    </p:extLst>
  </p:cSld>
  <p:clrMapOvr>
    <a:masterClrMapping/>
  </p:clrMapOvr>
  <p:transition>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575107"/>
      </p:ext>
    </p:extLst>
  </p:cSld>
  <p:clrMapOvr>
    <a:masterClrMapping/>
  </p:clrMapOvr>
  <p:transition>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Content Placeholder 3"/>
          <p:cNvSpPr>
            <a:spLocks noGrp="1"/>
          </p:cNvSpPr>
          <p:nvPr>
            <p:ph sz="half" idx="2"/>
          </p:nvPr>
        </p:nvSpPr>
        <p:spPr>
          <a:xfrm>
            <a:off x="1085393" y="2118202"/>
            <a:ext cx="3483864" cy="198334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Content Placeholder 5"/>
          <p:cNvSpPr>
            <a:spLocks noGrp="1"/>
          </p:cNvSpPr>
          <p:nvPr>
            <p:ph sz="quarter" idx="4"/>
          </p:nvPr>
        </p:nvSpPr>
        <p:spPr>
          <a:xfrm>
            <a:off x="4809272" y="2116119"/>
            <a:ext cx="3483864" cy="197802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5558237"/>
      </p:ext>
    </p:extLst>
  </p:cSld>
  <p:clrMapOvr>
    <a:masterClrMapping/>
  </p:clrMapOvr>
  <p:transition>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7911421"/>
      </p:ext>
    </p:extLst>
  </p:cSld>
  <p:clrMapOvr>
    <a:masterClrMapping/>
  </p:clrMapOvr>
  <p:transition>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09B98A71-BBD9-49D0-8985-AD3C585697CA}" type="slidenum">
              <a:rPr lang="el-GR" smtClean="0"/>
              <a:pPr/>
              <a:t>‹#›</a:t>
            </a:fld>
            <a:endParaRPr lang="el-GR" dirty="0"/>
          </a:p>
        </p:txBody>
      </p:sp>
    </p:spTree>
    <p:extLst>
      <p:ext uri="{BB962C8B-B14F-4D97-AF65-F5344CB8AC3E}">
        <p14:creationId xmlns:p14="http://schemas.microsoft.com/office/powerpoint/2010/main" val="55247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62D361-A141-4621-AEFF-40C0E3027659}" type="datetimeFigureOut">
              <a:rPr lang="el-GR" smtClean="0"/>
              <a:pPr/>
              <a:t>5/6/2026</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8610582"/>
      </p:ext>
    </p:extLst>
  </p:cSld>
  <p:clrMapOvr>
    <a:masterClrMapping/>
  </p:clrMapOvr>
  <p:transition>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4062D361-A141-4621-AEFF-40C0E3027659}" type="datetimeFigureOut">
              <a:rPr lang="el-GR" smtClean="0"/>
              <a:pPr/>
              <a:t>5/6/2026</a:t>
            </a:fld>
            <a:endParaRPr lang="el-GR" dirty="0"/>
          </a:p>
        </p:txBody>
      </p:sp>
      <p:sp>
        <p:nvSpPr>
          <p:cNvPr id="6" name="Footer Placeholder 5"/>
          <p:cNvSpPr>
            <a:spLocks noGrp="1"/>
          </p:cNvSpPr>
          <p:nvPr>
            <p:ph type="ftr" sz="quarter" idx="11"/>
          </p:nvPr>
        </p:nvSpPr>
        <p:spPr>
          <a:xfrm>
            <a:off x="1085537" y="238981"/>
            <a:ext cx="4155753" cy="240698"/>
          </a:xfrm>
        </p:spPr>
        <p:txBody>
          <a:bodyPr/>
          <a:lstStyle/>
          <a:p>
            <a:endParaRPr lang="el-GR" dirty="0"/>
          </a:p>
        </p:txBody>
      </p:sp>
      <p:sp>
        <p:nvSpPr>
          <p:cNvPr id="7" name="Slide Number Placeholder 6"/>
          <p:cNvSpPr>
            <a:spLocks noGrp="1"/>
          </p:cNvSpPr>
          <p:nvPr>
            <p:ph type="sldNum" sz="quarter" idx="12"/>
          </p:nvPr>
        </p:nvSpPr>
        <p:spPr/>
        <p:txBody>
          <a:bodyPr/>
          <a:lstStyle/>
          <a:p>
            <a:fld id="{09B98A71-BBD9-49D0-8985-AD3C585697CA}" type="slidenum">
              <a:rPr lang="el-GR" smtClean="0"/>
              <a:pPr/>
              <a:t>‹#›</a:t>
            </a:fld>
            <a:endParaRPr lang="el-GR" dirty="0"/>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4468760"/>
      </p:ext>
    </p:extLst>
  </p:cSld>
  <p:clrMapOvr>
    <a:masterClrMapping/>
  </p:clrMapOvr>
  <p:transition>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4062D361-A141-4621-AEFF-40C0E3027659}" type="datetimeFigureOut">
              <a:rPr lang="el-GR" smtClean="0"/>
              <a:pPr/>
              <a:t>5/6/2026</a:t>
            </a:fld>
            <a:endParaRPr lang="el-GR" dirty="0"/>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fld id="{09B98A71-BBD9-49D0-8985-AD3C585697CA}" type="slidenum">
              <a:rPr lang="el-GR" smtClean="0"/>
              <a:pPr/>
              <a:t>‹#›</a:t>
            </a:fld>
            <a:endParaRPr lang="el-GR" dirty="0"/>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7687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pull dir="rd"/>
  </p:transition>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youtu.be/Bybg-7PU2Ow"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924;&#917;&#922;%20II/&#917;&#922;&#928;&#913;&#921;&#916;&#917;&#933;&#932;&#921;&#922;&#913;%20&#914;&#921;&#925;&#932;&#917;&#927;/Sumvatiki_ignition.mp4"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924;&#917;&#922;%20II/&#917;&#922;&#928;&#913;&#921;&#916;&#917;&#933;&#932;&#921;&#922;&#913;%20&#914;&#921;&#925;&#932;&#917;&#927;/Hall.mp4" TargetMode="External"/><Relationship Id="rId2" Type="http://schemas.openxmlformats.org/officeDocument/2006/relationships/image" Target="../media/image22.gif"/><Relationship Id="rId1" Type="http://schemas.openxmlformats.org/officeDocument/2006/relationships/slideLayout" Target="../slideLayouts/slideLayout2.xml"/><Relationship Id="rId4" Type="http://schemas.openxmlformats.org/officeDocument/2006/relationships/hyperlink" Target="../&#924;&#917;&#922;%20II/&#917;&#922;&#928;&#913;&#921;&#916;&#917;&#933;&#932;&#921;&#922;&#913;%20&#914;&#921;&#925;&#932;&#917;&#927;/epagwgiki.mp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33400" y="339502"/>
            <a:ext cx="7851648" cy="936104"/>
          </a:xfrm>
        </p:spPr>
        <p:txBody>
          <a:bodyPr>
            <a:normAutofit/>
          </a:bodyPr>
          <a:lstStyle/>
          <a:p>
            <a:pPr algn="ctr"/>
            <a:r>
              <a:rPr lang="el-GR" dirty="0"/>
              <a:t>Μ.Ε.Κ.  Ι</a:t>
            </a:r>
          </a:p>
        </p:txBody>
      </p:sp>
      <p:sp>
        <p:nvSpPr>
          <p:cNvPr id="3" name="2 - Υπότιτλος"/>
          <p:cNvSpPr>
            <a:spLocks noGrp="1"/>
          </p:cNvSpPr>
          <p:nvPr>
            <p:ph type="subTitle" idx="1"/>
          </p:nvPr>
        </p:nvSpPr>
        <p:spPr>
          <a:xfrm>
            <a:off x="467544" y="915566"/>
            <a:ext cx="7854696" cy="2376264"/>
          </a:xfrm>
        </p:spPr>
        <p:txBody>
          <a:bodyPr>
            <a:normAutofit/>
          </a:bodyPr>
          <a:lstStyle/>
          <a:p>
            <a:pPr>
              <a:lnSpc>
                <a:spcPct val="150000"/>
              </a:lnSpc>
            </a:pPr>
            <a:r>
              <a:rPr lang="el-GR" sz="4000" dirty="0">
                <a:effectLst>
                  <a:outerShdw blurRad="38100" dist="38100" dir="2700000" algn="tl">
                    <a:srgbClr val="000000">
                      <a:alpha val="43137"/>
                    </a:srgbClr>
                  </a:outerShdw>
                </a:effectLst>
              </a:rPr>
              <a:t>Κεφάλαιο  4</a:t>
            </a:r>
          </a:p>
          <a:p>
            <a:pPr algn="ctr"/>
            <a:r>
              <a:rPr lang="el-GR" sz="4000" b="1" dirty="0">
                <a:solidFill>
                  <a:schemeClr val="accent5">
                    <a:lumMod val="20000"/>
                    <a:lumOff val="80000"/>
                  </a:schemeClr>
                </a:solidFill>
                <a:effectLst>
                  <a:outerShdw blurRad="38100" dist="38100" dir="2700000" algn="tl">
                    <a:srgbClr val="000000">
                      <a:alpha val="43137"/>
                    </a:srgbClr>
                  </a:outerShdw>
                </a:effectLst>
              </a:rPr>
              <a:t>Συστήματα Ανάφλεξης</a:t>
            </a:r>
            <a:endParaRPr lang="en-US" sz="4000" b="1" dirty="0">
              <a:solidFill>
                <a:schemeClr val="accent5">
                  <a:lumMod val="20000"/>
                  <a:lumOff val="80000"/>
                </a:schemeClr>
              </a:solidFill>
              <a:effectLst>
                <a:outerShdw blurRad="38100" dist="38100" dir="2700000" algn="tl">
                  <a:srgbClr val="000000">
                    <a:alpha val="43137"/>
                  </a:srgbClr>
                </a:outerShdw>
              </a:effectLst>
            </a:endParaRPr>
          </a:p>
        </p:txBody>
      </p:sp>
    </p:spTree>
  </p:cSld>
  <p:clrMapOvr>
    <a:masterClrMapping/>
  </p:clrMapOvr>
  <p:transition>
    <p:pull dir="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2693045"/>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Χρονισμός</a:t>
            </a:r>
            <a:r>
              <a:rPr lang="el-GR" dirty="0">
                <a:latin typeface="Arial" pitchFamily="34" charset="0"/>
                <a:cs typeface="Arial" pitchFamily="34" charset="0"/>
              </a:rPr>
              <a:t>: </a:t>
            </a:r>
          </a:p>
          <a:p>
            <a:pPr algn="just">
              <a:spcAft>
                <a:spcPts val="1000"/>
              </a:spcAft>
              <a:buSzPct val="90000"/>
            </a:pPr>
            <a:r>
              <a:rPr lang="el-GR" dirty="0">
                <a:latin typeface="Arial" pitchFamily="34" charset="0"/>
                <a:cs typeface="Arial" pitchFamily="34" charset="0"/>
              </a:rPr>
              <a:t>Είδαμε σε προηγούμενη παράγραφο, </a:t>
            </a:r>
            <a:r>
              <a:rPr lang="el-GR" b="1" dirty="0">
                <a:solidFill>
                  <a:schemeClr val="tx2"/>
                </a:solidFill>
                <a:effectLst>
                  <a:outerShdw blurRad="38100" dist="38100" dir="2700000" algn="tl">
                    <a:srgbClr val="000000">
                      <a:alpha val="43137"/>
                    </a:srgbClr>
                  </a:outerShdw>
                </a:effectLst>
                <a:latin typeface="Arial" pitchFamily="34" charset="0"/>
                <a:cs typeface="Arial" pitchFamily="34" charset="0"/>
              </a:rPr>
              <a:t>ότι ο συγχρονισμός μεταξύ του εκκεντροφόρου και του στροφαλοφόρου άξονα λέγεται </a:t>
            </a:r>
            <a:r>
              <a:rPr lang="el-GR" b="1" i="1" u="sng" dirty="0">
                <a:solidFill>
                  <a:schemeClr val="tx2"/>
                </a:solidFill>
                <a:effectLst>
                  <a:outerShdw blurRad="38100" dist="38100" dir="2700000" algn="tl">
                    <a:srgbClr val="000000">
                      <a:alpha val="43137"/>
                    </a:srgbClr>
                  </a:outerShdw>
                </a:effectLst>
                <a:latin typeface="Arial" pitchFamily="34" charset="0"/>
                <a:cs typeface="Arial" pitchFamily="34" charset="0"/>
              </a:rPr>
              <a:t>εσωτερικός χρονισμός </a:t>
            </a:r>
            <a:r>
              <a:rPr lang="el-GR" b="1" u="sng" dirty="0">
                <a:solidFill>
                  <a:schemeClr val="tx2"/>
                </a:solidFill>
                <a:effectLst>
                  <a:outerShdw blurRad="38100" dist="38100" dir="2700000" algn="tl">
                    <a:srgbClr val="000000">
                      <a:alpha val="43137"/>
                    </a:srgbClr>
                  </a:outerShdw>
                </a:effectLst>
                <a:latin typeface="Arial" pitchFamily="34" charset="0"/>
                <a:cs typeface="Arial" pitchFamily="34" charset="0"/>
              </a:rPr>
              <a:t>του κινητήρα</a:t>
            </a:r>
            <a:r>
              <a:rPr lang="el-GR" b="1" dirty="0">
                <a:solidFill>
                  <a:schemeClr val="tx2"/>
                </a:solidFill>
                <a:effectLst>
                  <a:outerShdw blurRad="38100" dist="38100" dir="2700000" algn="tl">
                    <a:srgbClr val="000000">
                      <a:alpha val="43137"/>
                    </a:srgbClr>
                  </a:outerShdw>
                </a:effectLst>
                <a:latin typeface="Arial" pitchFamily="34" charset="0"/>
                <a:cs typeface="Arial" pitchFamily="34" charset="0"/>
              </a:rPr>
              <a:t>. </a:t>
            </a:r>
          </a:p>
          <a:p>
            <a:pPr algn="just">
              <a:spcAft>
                <a:spcPts val="1000"/>
              </a:spcAft>
              <a:buSzPct val="90000"/>
            </a:pPr>
            <a:endParaRPr lang="el-GR" dirty="0">
              <a:latin typeface="Arial" pitchFamily="34" charset="0"/>
              <a:cs typeface="Arial" pitchFamily="34" charset="0"/>
            </a:endParaRPr>
          </a:p>
          <a:p>
            <a:pPr algn="just">
              <a:spcAft>
                <a:spcPts val="1000"/>
              </a:spcAft>
              <a:buSzPct val="90000"/>
            </a:pPr>
            <a:r>
              <a:rPr lang="el-GR" dirty="0">
                <a:latin typeface="Arial" pitchFamily="34" charset="0"/>
                <a:cs typeface="Arial" pitchFamily="34" charset="0"/>
              </a:rPr>
              <a:t>Στην περίπτωση της προπορείας, </a:t>
            </a:r>
            <a:r>
              <a:rPr lang="el-GR" b="1"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η διαδικασία ρύθμισης της γωνίας της, σύμφωνα με την προδιαγεγραμμένη από τον κατασκευαστή γωνία, ονομάζεται </a:t>
            </a:r>
            <a:r>
              <a:rPr lang="el-GR" b="1" i="1" u="sng"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εξωτερικός χρονισμός </a:t>
            </a:r>
            <a:r>
              <a:rPr lang="el-GR" b="1" u="sng"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του κινητήρα.</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Προπορεία σπινθήρα (αβάνς)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431540" y="771550"/>
            <a:ext cx="8280920" cy="3821559"/>
          </a:xfrm>
          <a:prstGeom prst="rect">
            <a:avLst/>
          </a:prstGeom>
          <a:noFill/>
        </p:spPr>
        <p:txBody>
          <a:bodyPr wrap="square" rtlCol="0">
            <a:spAutoFit/>
          </a:bodyPr>
          <a:lstStyle/>
          <a:p>
            <a:pPr algn="just">
              <a:buSzPct val="90000"/>
            </a:pPr>
            <a:r>
              <a:rPr lang="el-GR" b="1" dirty="0">
                <a:effectLst>
                  <a:outerShdw blurRad="38100" dist="38100" dir="2700000" algn="tl">
                    <a:srgbClr val="000000">
                      <a:alpha val="43137"/>
                    </a:srgbClr>
                  </a:outerShdw>
                </a:effectLst>
                <a:latin typeface="Arial" pitchFamily="34" charset="0"/>
                <a:cs typeface="Arial" pitchFamily="34" charset="0"/>
              </a:rPr>
              <a:t>Κρουστική καύση</a:t>
            </a:r>
            <a:r>
              <a:rPr lang="el-GR" dirty="0">
                <a:latin typeface="Arial" pitchFamily="34" charset="0"/>
                <a:cs typeface="Arial" pitchFamily="34" charset="0"/>
              </a:rPr>
              <a:t>, γενικά, είναι η πολύ ταχεία και έντονη καύση ενός καυσίμου, με τρόπο που να μοιάζει με έκρηξη. </a:t>
            </a:r>
          </a:p>
          <a:p>
            <a:pPr algn="just">
              <a:buSzPct val="90000"/>
            </a:pPr>
            <a:r>
              <a:rPr lang="el-GR" dirty="0">
                <a:latin typeface="Arial" pitchFamily="34" charset="0"/>
                <a:cs typeface="Arial" pitchFamily="34" charset="0"/>
              </a:rPr>
              <a:t>Στην περίπτωση των κινητήρων εσωτερικής καύσης, ενώ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η καύση του μίγματος βενζίνης-αέρα στους κυλίνδρους αρχίζει κανονικά από τον αναφλεκτήρα </a:t>
            </a:r>
            <a:r>
              <a:rPr lang="el-GR" dirty="0">
                <a:latin typeface="Arial" pitchFamily="34" charset="0"/>
                <a:cs typeface="Arial" pitchFamily="34" charset="0"/>
              </a:rPr>
              <a:t>και το μέτωπο της φλόγας εξαπλώνεται κανονικά, υπάρχει περίπτωση να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προκληθεί αυτανάφλεξη σε άλλο σημείο του θαλάμου καύσης</a:t>
            </a:r>
            <a:r>
              <a:rPr lang="el-GR" dirty="0">
                <a:latin typeface="Arial" pitchFamily="34" charset="0"/>
                <a:cs typeface="Arial" pitchFamily="34" charset="0"/>
              </a:rPr>
              <a:t>. </a:t>
            </a:r>
          </a:p>
          <a:p>
            <a:pPr algn="just">
              <a:buSzPct val="90000"/>
            </a:pPr>
            <a:r>
              <a:rPr lang="el-GR" dirty="0">
                <a:latin typeface="Arial" pitchFamily="34" charset="0"/>
                <a:cs typeface="Arial" pitchFamily="34" charset="0"/>
              </a:rPr>
              <a:t>Τα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μέτωπα</a:t>
            </a:r>
            <a:r>
              <a:rPr lang="el-GR" dirty="0">
                <a:latin typeface="Arial" pitchFamily="34" charset="0"/>
                <a:cs typeface="Arial" pitchFamily="34" charset="0"/>
              </a:rPr>
              <a:t> αυτά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συγκρούονται και αντανακλώνται</a:t>
            </a:r>
            <a:r>
              <a:rPr lang="el-GR" dirty="0">
                <a:solidFill>
                  <a:schemeClr val="accent1"/>
                </a:solidFill>
                <a:latin typeface="Arial" pitchFamily="34" charset="0"/>
                <a:cs typeface="Arial" pitchFamily="34" charset="0"/>
              </a:rPr>
              <a:t> </a:t>
            </a:r>
            <a:r>
              <a:rPr lang="el-GR" dirty="0">
                <a:latin typeface="Arial" pitchFamily="34" charset="0"/>
                <a:cs typeface="Arial" pitchFamily="34" charset="0"/>
              </a:rPr>
              <a:t>στα τοιχώματα του θαλάμου καύσης. Η καύση αυτή συνοδεύεται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από κτύπους</a:t>
            </a:r>
            <a:r>
              <a:rPr lang="el-GR" b="1" dirty="0">
                <a:solidFill>
                  <a:schemeClr val="accent1"/>
                </a:solidFill>
                <a:latin typeface="Arial" pitchFamily="34" charset="0"/>
                <a:cs typeface="Arial" pitchFamily="34" charset="0"/>
              </a:rPr>
              <a:t> </a:t>
            </a:r>
            <a:r>
              <a:rPr lang="el-GR" dirty="0">
                <a:latin typeface="Arial" pitchFamily="34" charset="0"/>
                <a:cs typeface="Arial" pitchFamily="34" charset="0"/>
              </a:rPr>
              <a:t>που ακούγονται ευκρινώς έξω από τον κινητήρα και οι οποίοι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μοιάζουν με μεταλλικούς κτύπους</a:t>
            </a:r>
            <a:r>
              <a:rPr lang="el-GR" dirty="0">
                <a:latin typeface="Arial" pitchFamily="34" charset="0"/>
                <a:cs typeface="Arial" pitchFamily="34" charset="0"/>
              </a:rPr>
              <a:t>. </a:t>
            </a:r>
            <a:r>
              <a:rPr lang="el-GR" b="1" dirty="0">
                <a:latin typeface="Arial" pitchFamily="34" charset="0"/>
                <a:cs typeface="Arial" pitchFamily="34" charset="0"/>
                <a:hlinkClick r:id="rId2"/>
              </a:rPr>
              <a:t>Το φαινόμενο αυτό ονομάζεται «</a:t>
            </a:r>
            <a:r>
              <a:rPr lang="el-GR" b="1" dirty="0" err="1">
                <a:latin typeface="Arial" pitchFamily="34" charset="0"/>
                <a:cs typeface="Arial" pitchFamily="34" charset="0"/>
                <a:hlinkClick r:id="rId2"/>
              </a:rPr>
              <a:t>πειράκια</a:t>
            </a:r>
            <a:r>
              <a:rPr lang="el-GR" b="1" dirty="0">
                <a:latin typeface="Arial" pitchFamily="34" charset="0"/>
                <a:cs typeface="Arial" pitchFamily="34" charset="0"/>
                <a:hlinkClick r:id="rId2"/>
              </a:rPr>
              <a:t>». </a:t>
            </a:r>
            <a:endParaRPr lang="el-GR" b="1" dirty="0">
              <a:latin typeface="Arial" pitchFamily="34" charset="0"/>
              <a:cs typeface="Arial" pitchFamily="34" charset="0"/>
            </a:endParaRPr>
          </a:p>
          <a:p>
            <a:pPr algn="just">
              <a:spcAft>
                <a:spcPts val="1000"/>
              </a:spcAft>
              <a:buSzPct val="90000"/>
            </a:pPr>
            <a:r>
              <a:rPr lang="el-GR" dirty="0">
                <a:latin typeface="Arial" pitchFamily="34" charset="0"/>
                <a:cs typeface="Arial" pitchFamily="34" charset="0"/>
              </a:rPr>
              <a:t>Ως αιτία εμφάνισης της κρουστικής καύσης θεωρείται η ταχύτερη μετάδοση της φλόγας μέσα στο καύσιμο μίγμα πέρα από κάποιο κρίσιμο όριο</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Κρουστική καύση</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0" y="1357304"/>
            <a:ext cx="9145016" cy="3139321"/>
          </a:xfrm>
          <a:prstGeom prst="rect">
            <a:avLst/>
          </a:prstGeom>
          <a:noFill/>
        </p:spPr>
        <p:txBody>
          <a:bodyPr wrap="square" rtlCol="0">
            <a:spAutoFit/>
          </a:bodyPr>
          <a:lstStyle/>
          <a:p>
            <a:pPr marL="355600" indent="-355600">
              <a:buSzPct val="90000"/>
              <a:buBlip>
                <a:blip r:embed="rId2"/>
              </a:buBlip>
            </a:pPr>
            <a:r>
              <a:rPr lang="el-GR" b="1" dirty="0">
                <a:latin typeface="Arial" pitchFamily="34" charset="0"/>
                <a:cs typeface="Arial" pitchFamily="34" charset="0"/>
              </a:rPr>
              <a:t>Από το φορτίο του κινητήρα </a:t>
            </a:r>
            <a:r>
              <a:rPr lang="el-GR" dirty="0">
                <a:latin typeface="Arial" pitchFamily="34" charset="0"/>
                <a:cs typeface="Arial" pitchFamily="34" charset="0"/>
              </a:rPr>
              <a:t>- σε περιπτώσεις μεγάλου φορτίου εμφανίζονται «πειράκια».</a:t>
            </a:r>
          </a:p>
          <a:p>
            <a:pPr marL="355600" indent="-355600">
              <a:buSzPct val="90000"/>
              <a:buBlip>
                <a:blip r:embed="rId2"/>
              </a:buBlip>
            </a:pPr>
            <a:r>
              <a:rPr lang="el-GR" dirty="0">
                <a:latin typeface="Arial" pitchFamily="34" charset="0"/>
                <a:cs typeface="Arial" pitchFamily="34" charset="0"/>
              </a:rPr>
              <a:t>Από τον </a:t>
            </a:r>
            <a:r>
              <a:rPr lang="el-GR" b="1" dirty="0">
                <a:latin typeface="Arial" pitchFamily="34" charset="0"/>
                <a:cs typeface="Arial" pitchFamily="34" charset="0"/>
              </a:rPr>
              <a:t>τύπο της χρησιμοποιούμενης βενζίνης </a:t>
            </a:r>
            <a:r>
              <a:rPr lang="el-GR" dirty="0">
                <a:latin typeface="Arial" pitchFamily="34" charset="0"/>
                <a:cs typeface="Arial" pitchFamily="34" charset="0"/>
              </a:rPr>
              <a:t>- τα «πειράκια» εμφανίζονται όταν είναι μικρός ο βαθμός οκτανίων.</a:t>
            </a:r>
          </a:p>
          <a:p>
            <a:pPr marL="355600" indent="-355600">
              <a:buSzPct val="90000"/>
              <a:buBlip>
                <a:blip r:embed="rId2"/>
              </a:buBlip>
            </a:pPr>
            <a:r>
              <a:rPr lang="el-GR" dirty="0">
                <a:latin typeface="Arial" pitchFamily="34" charset="0"/>
                <a:cs typeface="Arial" pitchFamily="34" charset="0"/>
              </a:rPr>
              <a:t>Από τη </a:t>
            </a:r>
            <a:r>
              <a:rPr lang="el-GR" b="1" dirty="0">
                <a:latin typeface="Arial" pitchFamily="34" charset="0"/>
                <a:cs typeface="Arial" pitchFamily="34" charset="0"/>
              </a:rPr>
              <a:t>σχέση συμπίεσης </a:t>
            </a:r>
            <a:r>
              <a:rPr lang="el-GR" dirty="0">
                <a:latin typeface="Arial" pitchFamily="34" charset="0"/>
                <a:cs typeface="Arial" pitchFamily="34" charset="0"/>
              </a:rPr>
              <a:t>- μεγαλύτερη συμπίεση, λόγω μη εγκεκριμένων από τον κατασκευαστή μετατροπών στον κινητήρα.</a:t>
            </a:r>
          </a:p>
          <a:p>
            <a:pPr marL="355600" indent="-355600">
              <a:buSzPct val="90000"/>
              <a:buBlip>
                <a:blip r:embed="rId2"/>
              </a:buBlip>
            </a:pPr>
            <a:r>
              <a:rPr lang="el-GR" dirty="0">
                <a:latin typeface="Arial" pitchFamily="34" charset="0"/>
                <a:cs typeface="Arial" pitchFamily="34" charset="0"/>
              </a:rPr>
              <a:t>Από τη </a:t>
            </a:r>
            <a:r>
              <a:rPr lang="el-GR" b="1" dirty="0">
                <a:latin typeface="Arial" pitchFamily="34" charset="0"/>
                <a:cs typeface="Arial" pitchFamily="34" charset="0"/>
              </a:rPr>
              <a:t>μορφή του θαλάμου καύσης </a:t>
            </a:r>
            <a:r>
              <a:rPr lang="el-GR" dirty="0">
                <a:latin typeface="Arial" pitchFamily="34" charset="0"/>
                <a:cs typeface="Arial" pitchFamily="34" charset="0"/>
              </a:rPr>
              <a:t>και την ανομοιόμορφη κατανομή του μίγματος μέσα σε αυτόν.</a:t>
            </a:r>
          </a:p>
          <a:p>
            <a:pPr marL="355600" indent="-355600">
              <a:buSzPct val="90000"/>
              <a:buBlip>
                <a:blip r:embed="rId2"/>
              </a:buBlip>
            </a:pPr>
            <a:r>
              <a:rPr lang="el-GR" dirty="0">
                <a:latin typeface="Arial" pitchFamily="34" charset="0"/>
                <a:cs typeface="Arial" pitchFamily="34" charset="0"/>
              </a:rPr>
              <a:t>Από την </a:t>
            </a:r>
            <a:r>
              <a:rPr lang="el-GR" b="1" dirty="0">
                <a:latin typeface="Arial" pitchFamily="34" charset="0"/>
                <a:cs typeface="Arial" pitchFamily="34" charset="0"/>
              </a:rPr>
              <a:t>κακή ψύξη </a:t>
            </a:r>
            <a:r>
              <a:rPr lang="el-GR" dirty="0">
                <a:latin typeface="Arial" pitchFamily="34" charset="0"/>
                <a:cs typeface="Arial" pitchFamily="34" charset="0"/>
              </a:rPr>
              <a:t>των κυλίνδρων.</a:t>
            </a:r>
          </a:p>
          <a:p>
            <a:pPr marL="355600" indent="-355600">
              <a:buSzPct val="90000"/>
              <a:buBlip>
                <a:blip r:embed="rId2"/>
              </a:buBlip>
            </a:pPr>
            <a:r>
              <a:rPr lang="el-GR" dirty="0">
                <a:latin typeface="Arial" pitchFamily="34" charset="0"/>
                <a:cs typeface="Arial" pitchFamily="34" charset="0"/>
              </a:rPr>
              <a:t>Από την </a:t>
            </a:r>
            <a:r>
              <a:rPr lang="el-GR" b="1" dirty="0">
                <a:latin typeface="Arial" pitchFamily="34" charset="0"/>
                <a:cs typeface="Arial" pitchFamily="34" charset="0"/>
              </a:rPr>
              <a:t>άκαιρη στιγμή της ανάφλεξης</a:t>
            </a:r>
            <a:r>
              <a:rPr lang="el-GR" dirty="0">
                <a:latin typeface="Arial" pitchFamily="34" charset="0"/>
                <a:cs typeface="Arial" pitchFamily="34" charset="0"/>
              </a:rPr>
              <a:t>, λόγω εσφαλμένης ρύθμισης του αβάνς, και πιο συγκεκριμένα αν υπάρχει περισσότερη από την κανονική προπορεία ανάφλεξης.</a:t>
            </a:r>
          </a:p>
        </p:txBody>
      </p:sp>
      <p:sp>
        <p:nvSpPr>
          <p:cNvPr id="4" name="3 - TextBox"/>
          <p:cNvSpPr txBox="1"/>
          <p:nvPr/>
        </p:nvSpPr>
        <p:spPr>
          <a:xfrm>
            <a:off x="142844" y="785800"/>
            <a:ext cx="8566102" cy="707886"/>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Κρουστική καύση- Το όριο αυτό εξαρτάται από τους εξής παράγοντες:</a:t>
            </a:r>
          </a:p>
          <a:p>
            <a:endParaRPr lang="el-GR" sz="2000" b="1" dirty="0">
              <a:solidFill>
                <a:schemeClr val="accent1">
                  <a:lumMod val="75000"/>
                </a:schemeClr>
              </a:solidFill>
              <a:effectLst>
                <a:outerShdw blurRad="38100" dist="38100" dir="2700000" algn="tl">
                  <a:srgbClr val="000000">
                    <a:alpha val="43137"/>
                  </a:srgbClr>
                </a:outerShdw>
              </a:effectLst>
              <a:latin typeface="+mj-l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7158" y="1571618"/>
            <a:ext cx="8280920" cy="2308324"/>
          </a:xfrm>
          <a:prstGeom prst="rect">
            <a:avLst/>
          </a:prstGeom>
          <a:noFill/>
        </p:spPr>
        <p:txBody>
          <a:bodyPr wrap="square" rtlCol="0">
            <a:spAutoFit/>
          </a:bodyPr>
          <a:lstStyle/>
          <a:p>
            <a:pPr algn="ctr">
              <a:buSzPct val="90000"/>
            </a:pP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Συνέπειες του φαινομένου της κρουστικής καύσης είναι:</a:t>
            </a:r>
          </a:p>
          <a:p>
            <a:pPr marL="265113" indent="-265113">
              <a:buSzPct val="90000"/>
              <a:buBlip>
                <a:blip r:embed="rId2"/>
              </a:buBlip>
            </a:pPr>
            <a:r>
              <a:rPr lang="el-GR" dirty="0">
                <a:latin typeface="Arial" pitchFamily="34" charset="0"/>
                <a:cs typeface="Arial" pitchFamily="34" charset="0"/>
              </a:rPr>
              <a:t>Η υπερθέρμανση του κινητήρα.</a:t>
            </a:r>
          </a:p>
          <a:p>
            <a:pPr marL="265113" indent="-265113">
              <a:buSzPct val="90000"/>
              <a:buBlip>
                <a:blip r:embed="rId2"/>
              </a:buBlip>
            </a:pPr>
            <a:r>
              <a:rPr lang="el-GR" dirty="0">
                <a:latin typeface="Arial" pitchFamily="34" charset="0"/>
                <a:cs typeface="Arial" pitchFamily="34" charset="0"/>
              </a:rPr>
              <a:t>Η πτώση της απόδοσής του.</a:t>
            </a:r>
          </a:p>
          <a:p>
            <a:pPr marL="265113" indent="-265113">
              <a:buSzPct val="90000"/>
              <a:buBlip>
                <a:blip r:embed="rId2"/>
              </a:buBlip>
            </a:pPr>
            <a:r>
              <a:rPr lang="el-GR" dirty="0">
                <a:latin typeface="Arial" pitchFamily="34" charset="0"/>
                <a:cs typeface="Arial" pitchFamily="34" charset="0"/>
              </a:rPr>
              <a:t>Η κόπωση των εξαρτημάτων του (εμβόλων, διωστήρων, βαλβίδων, χιτωνίων, κ.λπ.).</a:t>
            </a:r>
          </a:p>
          <a:p>
            <a:pPr marL="265113" indent="-265113">
              <a:buSzPct val="90000"/>
              <a:buBlip>
                <a:blip r:embed="rId2"/>
              </a:buBlip>
            </a:pPr>
            <a:r>
              <a:rPr lang="el-GR" dirty="0">
                <a:latin typeface="Arial" pitchFamily="34" charset="0"/>
                <a:cs typeface="Arial" pitchFamily="34" charset="0"/>
              </a:rPr>
              <a:t>Η μερική ή ολική καταστροφή τους (π.χ. τρύπημα του εμβόλου).</a:t>
            </a:r>
          </a:p>
          <a:p>
            <a:pPr marL="265113" indent="-265113">
              <a:buSzPct val="90000"/>
              <a:buBlip>
                <a:blip r:embed="rId2"/>
              </a:buBlip>
            </a:pPr>
            <a:r>
              <a:rPr lang="el-GR" dirty="0">
                <a:latin typeface="Arial" pitchFamily="34" charset="0"/>
                <a:cs typeface="Arial" pitchFamily="34" charset="0"/>
              </a:rPr>
              <a:t>Η αυξημένη κατανάλωση.</a:t>
            </a:r>
          </a:p>
          <a:p>
            <a:pPr marL="265113" indent="-265113">
              <a:buSzPct val="90000"/>
              <a:buBlip>
                <a:blip r:embed="rId2"/>
              </a:buBlip>
            </a:pPr>
            <a:r>
              <a:rPr lang="el-GR" dirty="0">
                <a:latin typeface="Arial" pitchFamily="34" charset="0"/>
                <a:cs typeface="Arial" pitchFamily="34" charset="0"/>
              </a:rPr>
              <a:t>Η αυξημένη ποσότητα ρυπαντών στα καυσαέρια.</a:t>
            </a:r>
          </a:p>
        </p:txBody>
      </p:sp>
      <p:sp>
        <p:nvSpPr>
          <p:cNvPr id="4" name="3 - TextBox"/>
          <p:cNvSpPr txBox="1"/>
          <p:nvPr/>
        </p:nvSpPr>
        <p:spPr>
          <a:xfrm>
            <a:off x="428596" y="785800"/>
            <a:ext cx="3888432" cy="400110"/>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Κρουστική καύση</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9">
                                            <p:txEl>
                                              <p:pRg st="5" end="5"/>
                                            </p:txEl>
                                          </p:spTgt>
                                        </p:tgtEl>
                                        <p:attrNameLst>
                                          <p:attrName>style.visibility</p:attrName>
                                        </p:attrNameLst>
                                      </p:cBhvr>
                                      <p:to>
                                        <p:strVal val="visible"/>
                                      </p:to>
                                    </p:set>
                                    <p:anim calcmode="lin" valueType="num">
                                      <p:cBhvr additive="base">
                                        <p:cTn id="2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additive="base">
                                        <p:cTn id="2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3074" name="Picture 2"/>
          <p:cNvPicPr>
            <a:picLocks noChangeAspect="1" noChangeArrowheads="1"/>
          </p:cNvPicPr>
          <p:nvPr/>
        </p:nvPicPr>
        <p:blipFill>
          <a:blip r:embed="rId2" cstate="print"/>
          <a:srcRect/>
          <a:stretch>
            <a:fillRect/>
          </a:stretch>
        </p:blipFill>
        <p:spPr bwMode="auto">
          <a:xfrm>
            <a:off x="285720" y="1214428"/>
            <a:ext cx="5135736" cy="3060186"/>
          </a:xfrm>
          <a:prstGeom prst="rect">
            <a:avLst/>
          </a:prstGeom>
          <a:noFill/>
          <a:ln w="9525">
            <a:noFill/>
            <a:miter lim="800000"/>
            <a:headEnd/>
            <a:tailEnd/>
          </a:ln>
          <a:effectLst/>
        </p:spPr>
      </p:pic>
      <p:sp>
        <p:nvSpPr>
          <p:cNvPr id="6" name="5 - TextBox"/>
          <p:cNvSpPr txBox="1"/>
          <p:nvPr/>
        </p:nvSpPr>
        <p:spPr>
          <a:xfrm>
            <a:off x="5429256" y="1357304"/>
            <a:ext cx="3714744" cy="3293209"/>
          </a:xfrm>
          <a:prstGeom prst="rect">
            <a:avLst/>
          </a:prstGeom>
          <a:noFill/>
        </p:spPr>
        <p:txBody>
          <a:bodyPr wrap="square" rtlCol="0">
            <a:spAutoFit/>
          </a:bodyPr>
          <a:lstStyle/>
          <a:p>
            <a:r>
              <a:rPr lang="el-GR" sz="1600" dirty="0">
                <a:latin typeface="+mj-lt"/>
              </a:rPr>
              <a:t>1. Ο συσσωρευτής (μπαταρία)</a:t>
            </a:r>
          </a:p>
          <a:p>
            <a:r>
              <a:rPr lang="el-GR" sz="1600" dirty="0">
                <a:latin typeface="+mj-lt"/>
              </a:rPr>
              <a:t>2. Ο διακόπτης ανάφλεξης (γενικός διακόπτης)</a:t>
            </a:r>
          </a:p>
          <a:p>
            <a:r>
              <a:rPr lang="el-GR" sz="1600" dirty="0">
                <a:latin typeface="+mj-lt"/>
              </a:rPr>
              <a:t>3. Ο πολλαπλασιαστής</a:t>
            </a:r>
          </a:p>
          <a:p>
            <a:r>
              <a:rPr lang="el-GR" sz="1600" dirty="0">
                <a:latin typeface="+mj-lt"/>
              </a:rPr>
              <a:t>4. Ο διανομέας (</a:t>
            </a:r>
            <a:r>
              <a:rPr lang="el-GR" sz="1600" dirty="0" err="1">
                <a:latin typeface="+mj-lt"/>
              </a:rPr>
              <a:t>ντιστριμπυτέρ</a:t>
            </a:r>
            <a:r>
              <a:rPr lang="el-GR" sz="1600" dirty="0">
                <a:latin typeface="+mj-lt"/>
              </a:rPr>
              <a:t>)</a:t>
            </a:r>
          </a:p>
          <a:p>
            <a:r>
              <a:rPr lang="el-GR" sz="1600" dirty="0">
                <a:latin typeface="+mj-lt"/>
              </a:rPr>
              <a:t>5. Ο πυκνωτής</a:t>
            </a:r>
          </a:p>
          <a:p>
            <a:r>
              <a:rPr lang="el-GR" sz="1600" dirty="0">
                <a:latin typeface="+mj-lt"/>
              </a:rPr>
              <a:t>6. Ο διακόπτης χαμηλής τάσης ρεύματος του πρωτεύοντος πηνίου του πολλαπλασιαστή (πλατίνες)</a:t>
            </a:r>
          </a:p>
          <a:p>
            <a:r>
              <a:rPr lang="el-GR" sz="1600" dirty="0">
                <a:latin typeface="+mj-lt"/>
              </a:rPr>
              <a:t>7. Οι αναφλεκτήρες ή σπινθηριστές (μπουζί)</a:t>
            </a:r>
          </a:p>
          <a:p>
            <a:r>
              <a:rPr lang="el-GR" sz="1600" dirty="0">
                <a:latin typeface="+mj-lt"/>
              </a:rPr>
              <a:t>8. Τα καλώδια χαμηλής και υψηλής τάσης του ηλεκτρικού ρεύματος</a:t>
            </a:r>
          </a:p>
        </p:txBody>
      </p:sp>
      <p:sp>
        <p:nvSpPr>
          <p:cNvPr id="7" name="6 - TextBox"/>
          <p:cNvSpPr txBox="1"/>
          <p:nvPr/>
        </p:nvSpPr>
        <p:spPr>
          <a:xfrm>
            <a:off x="395536" y="4227934"/>
            <a:ext cx="4824536" cy="276999"/>
          </a:xfrm>
          <a:prstGeom prst="rect">
            <a:avLst/>
          </a:prstGeom>
          <a:noFill/>
        </p:spPr>
        <p:txBody>
          <a:bodyPr wrap="square" rtlCol="0">
            <a:spAutoFit/>
          </a:bodyPr>
          <a:lstStyle/>
          <a:p>
            <a:pPr algn="ctr"/>
            <a:r>
              <a:rPr lang="el-GR" sz="1200" i="1" dirty="0">
                <a:latin typeface="+mj-lt"/>
              </a:rPr>
              <a:t>Μηχανικό σύστημα ανάφλεξης με πολλαπλασιαστή και διανομέα.</a:t>
            </a:r>
          </a:p>
        </p:txBody>
      </p:sp>
    </p:spTree>
  </p:cSld>
  <p:clrMapOvr>
    <a:masterClrMapping/>
  </p:clrMapOvr>
  <p:transition>
    <p:pull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7158" y="1357304"/>
            <a:ext cx="8280920" cy="3139321"/>
          </a:xfrm>
          <a:prstGeom prst="rect">
            <a:avLst/>
          </a:prstGeom>
          <a:noFill/>
        </p:spPr>
        <p:txBody>
          <a:bodyPr wrap="square" rtlCol="0">
            <a:spAutoFit/>
          </a:bodyPr>
          <a:lstStyle/>
          <a:p>
            <a:pPr algn="just">
              <a:buSzPct val="90000"/>
            </a:pPr>
            <a:r>
              <a:rPr lang="el-GR" dirty="0">
                <a:effectLst>
                  <a:outerShdw blurRad="38100" dist="38100" dir="2700000" algn="tl">
                    <a:srgbClr val="000000">
                      <a:alpha val="43137"/>
                    </a:srgbClr>
                  </a:outerShdw>
                </a:effectLst>
                <a:latin typeface="Arial" pitchFamily="34" charset="0"/>
                <a:cs typeface="Arial" pitchFamily="34" charset="0"/>
              </a:rPr>
              <a:t>Συσσωρευτής</a:t>
            </a:r>
            <a:r>
              <a:rPr lang="el-GR" dirty="0">
                <a:latin typeface="Arial" pitchFamily="34" charset="0"/>
                <a:cs typeface="Arial" pitchFamily="34" charset="0"/>
              </a:rPr>
              <a:t>: </a:t>
            </a:r>
          </a:p>
          <a:p>
            <a:pPr algn="just">
              <a:buSzPct val="90000"/>
            </a:pPr>
            <a:r>
              <a:rPr lang="el-GR" dirty="0">
                <a:latin typeface="Arial" pitchFamily="34" charset="0"/>
                <a:cs typeface="Arial" pitchFamily="34" charset="0"/>
              </a:rPr>
              <a:t>Η μπαταρία είναι ουσιαστικά η αποθήκη της ηλεκτρικής ενέργειας που παράγεται από τον </a:t>
            </a:r>
            <a:r>
              <a:rPr lang="el-GR" dirty="0" err="1">
                <a:latin typeface="Arial" pitchFamily="34" charset="0"/>
                <a:cs typeface="Arial" pitchFamily="34" charset="0"/>
              </a:rPr>
              <a:t>εναλλακτήρα</a:t>
            </a:r>
            <a:r>
              <a:rPr lang="el-GR" dirty="0">
                <a:latin typeface="Arial" pitchFamily="34" charset="0"/>
                <a:cs typeface="Arial" pitchFamily="34" charset="0"/>
              </a:rPr>
              <a:t> ή τη γεννήτρια. </a:t>
            </a:r>
          </a:p>
          <a:p>
            <a:pPr algn="just">
              <a:buSzPct val="90000"/>
            </a:pPr>
            <a:r>
              <a:rPr lang="el-GR" dirty="0">
                <a:latin typeface="Arial" pitchFamily="34" charset="0"/>
                <a:cs typeface="Arial" pitchFamily="34" charset="0"/>
              </a:rPr>
              <a:t>Πρέπει να έχει τη δυνατότητα να παρέχει ισχυρό ρεύμα κατά τις ψυχρές εκκινήσεις του κινητήρα με χαμηλές θερμοκρασίες περιβάλλοντος και επιπλέον να έχει τη δυνατότητα να καλύπτει τα ηλεκτρικά φορτία που υπάρχουν στο αυτοκίνητο. </a:t>
            </a:r>
          </a:p>
          <a:p>
            <a:pPr algn="just">
              <a:buSzPct val="90000"/>
            </a:pPr>
            <a:r>
              <a:rPr lang="el-GR" dirty="0">
                <a:latin typeface="Arial" pitchFamily="34" charset="0"/>
                <a:cs typeface="Arial" pitchFamily="34" charset="0"/>
              </a:rPr>
              <a:t>Οι μπαταρίες, που χρησιμοποιούνται σήμερα στα αυτοκίνητα, είναι μολύβδου με ηλεκτρολύτη διάλυμα θειικού οξέος. Οι χρησιμοποιούμενες τάσεις είναι 12 </a:t>
            </a:r>
            <a:r>
              <a:rPr lang="el-GR" dirty="0" err="1">
                <a:latin typeface="Arial" pitchFamily="34" charset="0"/>
                <a:cs typeface="Arial" pitchFamily="34" charset="0"/>
              </a:rPr>
              <a:t>Volt</a:t>
            </a:r>
            <a:r>
              <a:rPr lang="el-GR" dirty="0">
                <a:latin typeface="Arial" pitchFamily="34" charset="0"/>
                <a:cs typeface="Arial" pitchFamily="34" charset="0"/>
              </a:rPr>
              <a:t> για τα επιβατηγά, 24 ή 48 </a:t>
            </a:r>
            <a:r>
              <a:rPr lang="el-GR" dirty="0" err="1">
                <a:latin typeface="Arial" pitchFamily="34" charset="0"/>
                <a:cs typeface="Arial" pitchFamily="34" charset="0"/>
              </a:rPr>
              <a:t>Volt</a:t>
            </a:r>
            <a:r>
              <a:rPr lang="el-GR" dirty="0">
                <a:latin typeface="Arial" pitchFamily="34" charset="0"/>
                <a:cs typeface="Arial" pitchFamily="34" charset="0"/>
              </a:rPr>
              <a:t> για τα φορτηγά και τα λεωφορεία και 6 ή 12 </a:t>
            </a:r>
            <a:r>
              <a:rPr lang="el-GR" dirty="0" err="1">
                <a:latin typeface="Arial" pitchFamily="34" charset="0"/>
                <a:cs typeface="Arial" pitchFamily="34" charset="0"/>
              </a:rPr>
              <a:t>Volt</a:t>
            </a:r>
            <a:r>
              <a:rPr lang="el-GR" dirty="0">
                <a:latin typeface="Arial" pitchFamily="34" charset="0"/>
                <a:cs typeface="Arial" pitchFamily="34" charset="0"/>
              </a:rPr>
              <a:t> για τα δίκυκλα.</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Picture 6" descr="ÎÏÎ¿ÏÎ­Î»ÎµÏÎ¼Î± ÎµÎ¹ÎºÏÎ½Î±Ï Î³Î¹Î± Î¼ÏÎ±ÏÎ±ÏÎ¯ÎµÏ Î±ÏÏÎ¿ÎºÎ¹Î½Î®ÏÏÎ½">
            <a:extLst>
              <a:ext uri="{FF2B5EF4-FFF2-40B4-BE49-F238E27FC236}">
                <a16:creationId xmlns:a16="http://schemas.microsoft.com/office/drawing/2014/main" id="{8F7C3DF9-5E96-48BF-95EF-114CE1EB31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5" y="1"/>
            <a:ext cx="1899681" cy="133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7158" y="1071552"/>
            <a:ext cx="8280920" cy="2308324"/>
          </a:xfrm>
          <a:prstGeom prst="rect">
            <a:avLst/>
          </a:prstGeom>
          <a:noFill/>
        </p:spPr>
        <p:txBody>
          <a:bodyPr wrap="square" rtlCol="0">
            <a:spAutoFit/>
          </a:bodyPr>
          <a:lstStyle/>
          <a:p>
            <a:pPr algn="just">
              <a:buSzPct val="90000"/>
            </a:pPr>
            <a:r>
              <a:rPr lang="el-GR" dirty="0">
                <a:effectLst>
                  <a:outerShdw blurRad="38100" dist="38100" dir="2700000" algn="tl">
                    <a:srgbClr val="000000">
                      <a:alpha val="43137"/>
                    </a:srgbClr>
                  </a:outerShdw>
                </a:effectLst>
                <a:latin typeface="Arial" pitchFamily="34" charset="0"/>
                <a:cs typeface="Arial" pitchFamily="34" charset="0"/>
              </a:rPr>
              <a:t>Διακόπτης ανάφλεξης</a:t>
            </a:r>
            <a:r>
              <a:rPr lang="el-GR" dirty="0">
                <a:latin typeface="Arial" pitchFamily="34" charset="0"/>
                <a:cs typeface="Arial" pitchFamily="34" charset="0"/>
              </a:rPr>
              <a:t>: </a:t>
            </a:r>
          </a:p>
          <a:p>
            <a:pPr algn="just">
              <a:buSzPct val="90000"/>
            </a:pPr>
            <a:r>
              <a:rPr lang="el-GR" dirty="0">
                <a:latin typeface="Arial" pitchFamily="34" charset="0"/>
                <a:cs typeface="Arial" pitchFamily="34" charset="0"/>
              </a:rPr>
              <a:t>Αυτός ενεργοποιείται όταν το κλειδί του αυτοκινήτου βρεθεί στη θέση ON, οπότε συνδέεται ο θετικός πόλος της μπαταρίας (+) με τον ακροδέκτη του πολλαπλασιαστή (+), από τον οποίο τροφοδοτείται με ηλεκτρικό ρεύμα το πρωτεύον κύκλωμα του πολλαπλασιαστή. </a:t>
            </a:r>
          </a:p>
          <a:p>
            <a:pPr algn="just">
              <a:buSzPct val="90000"/>
            </a:pPr>
            <a:r>
              <a:rPr lang="el-GR" dirty="0">
                <a:latin typeface="Arial" pitchFamily="34" charset="0"/>
                <a:cs typeface="Arial" pitchFamily="34" charset="0"/>
              </a:rPr>
              <a:t>Ο διακόπτης ανάφλεξης βρίσκεται, μαζί με άλλους διακόπτες (π.χ. μίζας) στο ταμπλό του αυτοκινήτου ή κοντά στον άξονα του τιμονιού και ενεργοποιείται από τον οδηγό.</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Picture 6" descr="ÎÏÎ¿ÏÎ­Î»ÎµÏÎ¼Î± ÎµÎ¹ÎºÏÎ½Î±Ï Î³Î¹Î± Î´Î¹Î±ÎºÏÏÏÎ·Ï Î±Î½Î¬ÏÎ»ÎµÎ¾Î·Ï">
            <a:extLst>
              <a:ext uri="{FF2B5EF4-FFF2-40B4-BE49-F238E27FC236}">
                <a16:creationId xmlns:a16="http://schemas.microsoft.com/office/drawing/2014/main" id="{DDB9A981-0F18-468C-856F-01EAC8B9FC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8576" t="17902" r="18889" b="28604"/>
          <a:stretch>
            <a:fillRect/>
          </a:stretch>
        </p:blipFill>
        <p:spPr bwMode="auto">
          <a:xfrm>
            <a:off x="2051720" y="3308250"/>
            <a:ext cx="1982539" cy="18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ÎÏÎ¿ÏÎ­Î»ÎµÏÎ¼Î± ÎµÎ¹ÎºÏÎ½Î±Ï Î³Î¹Î± Î´Î¹Î±ÎºÏÏÏÎ·Ï Î±Î½Î¬ÏÎ»ÎµÎ¾Î·Ï">
            <a:extLst>
              <a:ext uri="{FF2B5EF4-FFF2-40B4-BE49-F238E27FC236}">
                <a16:creationId xmlns:a16="http://schemas.microsoft.com/office/drawing/2014/main" id="{A1CCA5C5-F4EC-49B2-B256-96404A815A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3157306"/>
            <a:ext cx="1669706" cy="198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7158" y="1071552"/>
            <a:ext cx="8280920" cy="2585323"/>
          </a:xfrm>
          <a:prstGeom prst="rect">
            <a:avLst/>
          </a:prstGeom>
          <a:noFill/>
        </p:spPr>
        <p:txBody>
          <a:bodyPr wrap="square" rtlCol="0">
            <a:spAutoFit/>
          </a:bodyPr>
          <a:lstStyle/>
          <a:p>
            <a:pPr algn="just">
              <a:buSzPct val="90000"/>
            </a:pPr>
            <a:r>
              <a:rPr lang="el-GR" dirty="0">
                <a:effectLst>
                  <a:outerShdw blurRad="38100" dist="38100" dir="2700000" algn="tl">
                    <a:srgbClr val="000000">
                      <a:alpha val="43137"/>
                    </a:srgbClr>
                  </a:outerShdw>
                </a:effectLst>
                <a:latin typeface="Arial" pitchFamily="34" charset="0"/>
                <a:cs typeface="Arial" pitchFamily="34" charset="0"/>
              </a:rPr>
              <a:t>Πολλαπλασιαστής</a:t>
            </a:r>
            <a:r>
              <a:rPr lang="el-GR" dirty="0">
                <a:latin typeface="Arial" pitchFamily="34" charset="0"/>
                <a:cs typeface="Arial" pitchFamily="34" charset="0"/>
              </a:rPr>
              <a:t>: </a:t>
            </a:r>
          </a:p>
          <a:p>
            <a:pPr algn="just">
              <a:buSzPct val="90000"/>
            </a:pPr>
            <a:r>
              <a:rPr lang="el-GR" dirty="0">
                <a:latin typeface="Arial" pitchFamily="34" charset="0"/>
                <a:cs typeface="Arial" pitchFamily="34" charset="0"/>
              </a:rPr>
              <a:t>Ο πολλαπλασιαστής είναι το εξάρτημα εκείνο του συστήματος ανάφλεξης, με το οποίο επιτυγχάνεται η δημιουργία της υψηλής τάσης στο δευτερεύον κύκλωμα, ώστε να παραχθεί ο σπινθήρας στα ηλεκτρόδια των μπουζί. </a:t>
            </a:r>
          </a:p>
          <a:p>
            <a:pPr algn="just">
              <a:buSzPct val="90000"/>
            </a:pPr>
            <a:r>
              <a:rPr lang="el-GR" b="1" dirty="0">
                <a:latin typeface="Arial" pitchFamily="34" charset="0"/>
                <a:cs typeface="Arial" pitchFamily="34" charset="0"/>
              </a:rPr>
              <a:t>Δεν έχει κινούμενα μέρη</a:t>
            </a:r>
            <a:r>
              <a:rPr lang="el-GR" dirty="0">
                <a:latin typeface="Arial" pitchFamily="34" charset="0"/>
                <a:cs typeface="Arial" pitchFamily="34" charset="0"/>
              </a:rPr>
              <a:t> και συνδέεται ηλεκτρικά ο ακροδέκτης (+) της χαμηλής τάσης με τον διακόπτη ανάφλεξης και ο ακροδέκτης (-) της χαμηλής τάσης με την κινητή πλατίνα και τον πυκνωτή. </a:t>
            </a:r>
          </a:p>
          <a:p>
            <a:pPr algn="just">
              <a:buSzPct val="90000"/>
            </a:pPr>
            <a:r>
              <a:rPr lang="el-GR" dirty="0">
                <a:latin typeface="Arial" pitchFamily="34" charset="0"/>
                <a:cs typeface="Arial" pitchFamily="34" charset="0"/>
              </a:rPr>
              <a:t>Παράλληλα, ο ακροδέκτης της υψηλής τάσης συνδέεται με τον κεντρικό ακροδέκτη στο καπάκι του διανομέα.</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8" name="Picture 12" descr="ÎÏÎ¿ÏÎ­Î»ÎµÏÎ¼Î± ÎµÎ¹ÎºÏÎ½Î±Ï Î³Î¹Î± ÏÎ¿Î»Î»Î±ÏÎ»Î±ÏÎ¹Î±ÏÏÎ®Ï">
            <a:extLst>
              <a:ext uri="{FF2B5EF4-FFF2-40B4-BE49-F238E27FC236}">
                <a16:creationId xmlns:a16="http://schemas.microsoft.com/office/drawing/2014/main" id="{C5869ECD-2FE0-4872-8C83-194B2651C2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4052249"/>
            <a:ext cx="1704933" cy="11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ÎÏÎ¿ÏÎ­Î»ÎµÏÎ¼Î± ÎµÎ¹ÎºÏÎ½Î±Ï Î³Î¹Î± ÏÎ¿Î»Î»Î±ÏÎ»Î±ÏÎ¹Î±ÏÏÎ®Ï">
            <a:extLst>
              <a:ext uri="{FF2B5EF4-FFF2-40B4-BE49-F238E27FC236}">
                <a16:creationId xmlns:a16="http://schemas.microsoft.com/office/drawing/2014/main" id="{8225BC21-ECFA-4C3C-98D1-D60D91DB57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59632" cy="12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ÎÏÎ¿ÏÎ­Î»ÎµÏÎ¼Î± ÎµÎ¹ÎºÏÎ½Î±Ï Î³Î¹Î± ÏÎ¿Î»Î»Î±ÏÎ»Î±ÏÎ¹Î±ÏÏÎ®Ï">
            <a:extLst>
              <a:ext uri="{FF2B5EF4-FFF2-40B4-BE49-F238E27FC236}">
                <a16:creationId xmlns:a16="http://schemas.microsoft.com/office/drawing/2014/main" id="{8009CD1F-AE67-4FD1-B70D-8A669F21B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9067" y="3864110"/>
            <a:ext cx="1704933" cy="127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ÎÏÎ¿ÏÎ­Î»ÎµÏÎ¼Î± ÎµÎ¹ÎºÏÎ½Î±Ï Î³Î¹Î± ÏÎ¿Î»Î»Î±ÏÎ»Î±ÏÎ¹Î±ÏÏÎ®Ï">
            <a:extLst>
              <a:ext uri="{FF2B5EF4-FFF2-40B4-BE49-F238E27FC236}">
                <a16:creationId xmlns:a16="http://schemas.microsoft.com/office/drawing/2014/main" id="{A6761FF4-F954-47B9-97F4-5B83FAD59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4031563"/>
            <a:ext cx="1007977" cy="113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2113399"/>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Διανομέας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Ο διανομέας (</a:t>
            </a:r>
            <a:r>
              <a:rPr lang="el-GR" dirty="0" err="1">
                <a:latin typeface="Arial" pitchFamily="34" charset="0"/>
                <a:cs typeface="Arial" pitchFamily="34" charset="0"/>
              </a:rPr>
              <a:t>ντιστριμπυτέρ</a:t>
            </a:r>
            <a:r>
              <a:rPr lang="el-GR" dirty="0">
                <a:latin typeface="Arial" pitchFamily="34" charset="0"/>
                <a:cs typeface="Arial" pitchFamily="34" charset="0"/>
              </a:rPr>
              <a:t>) είναι το βασικότερο εξάρτημα του συστήματος ανάφλεξης. </a:t>
            </a:r>
          </a:p>
          <a:p>
            <a:pPr algn="just">
              <a:spcAft>
                <a:spcPts val="1800"/>
              </a:spcAft>
              <a:buSzPct val="90000"/>
            </a:pPr>
            <a:r>
              <a:rPr lang="el-GR" dirty="0">
                <a:latin typeface="Arial" pitchFamily="34" charset="0"/>
                <a:cs typeface="Arial" pitchFamily="34" charset="0"/>
              </a:rPr>
              <a:t>Αποτελείται από επιμέρους εξαρτήματα, η ταυτόχρονη λειτουργία των οποίων εξασφαλίζει τον απαραίτητο ισχυρό σπινθήρα μεταξύ των ηλεκτροδίων των μπουζί, την κατάλληλη χρονική στιγμή.</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Picture 6" descr="ÎÏÎ¿ÏÎ­Î»ÎµÏÎ¼Î± ÎµÎ¹ÎºÏÎ½Î±Ï Î³Î¹Î± Î´Î¹Î±Î½Î¿Î¼Î­Î±Ï distributor">
            <a:extLst>
              <a:ext uri="{FF2B5EF4-FFF2-40B4-BE49-F238E27FC236}">
                <a16:creationId xmlns:a16="http://schemas.microsoft.com/office/drawing/2014/main" id="{89B6CD7A-2D3E-45CB-89F5-E26FF9DABB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0515" y="2633333"/>
            <a:ext cx="3347864" cy="25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7158" y="1071552"/>
            <a:ext cx="8280920" cy="3139321"/>
          </a:xfrm>
          <a:prstGeom prst="rect">
            <a:avLst/>
          </a:prstGeom>
          <a:noFill/>
        </p:spPr>
        <p:txBody>
          <a:bodyPr wrap="square" rtlCol="0">
            <a:spAutoFit/>
          </a:bodyPr>
          <a:lstStyle/>
          <a:p>
            <a:pPr>
              <a:buSzPct val="90000"/>
            </a:pPr>
            <a:r>
              <a:rPr lang="el-GR" dirty="0">
                <a:effectLst>
                  <a:outerShdw blurRad="38100" dist="38100" dir="2700000" algn="tl">
                    <a:srgbClr val="000000">
                      <a:alpha val="43137"/>
                    </a:srgbClr>
                  </a:outerShdw>
                </a:effectLst>
                <a:latin typeface="Arial" pitchFamily="34" charset="0"/>
                <a:cs typeface="Arial" pitchFamily="34" charset="0"/>
              </a:rPr>
              <a:t>Διανομέας</a:t>
            </a:r>
            <a:r>
              <a:rPr lang="el-GR" dirty="0">
                <a:latin typeface="Arial" pitchFamily="34" charset="0"/>
                <a:cs typeface="Arial" pitchFamily="34" charset="0"/>
              </a:rPr>
              <a:t>: </a:t>
            </a:r>
          </a:p>
          <a:p>
            <a:pPr algn="ctr">
              <a:buSzPct val="90000"/>
            </a:pPr>
            <a:r>
              <a:rPr lang="el-GR" b="1" dirty="0">
                <a:latin typeface="Arial" pitchFamily="34" charset="0"/>
                <a:cs typeface="Arial" pitchFamily="34" charset="0"/>
              </a:rPr>
              <a:t>Προορισμός, του διανομέα είναι:</a:t>
            </a:r>
          </a:p>
          <a:p>
            <a:pPr marL="265113" indent="-265113">
              <a:buSzPct val="90000"/>
              <a:buFont typeface="Wingdings" pitchFamily="2" charset="2"/>
              <a:buChar char="q"/>
            </a:pPr>
            <a:r>
              <a:rPr lang="el-GR" dirty="0">
                <a:latin typeface="Arial" pitchFamily="34" charset="0"/>
                <a:cs typeface="Arial" pitchFamily="34" charset="0"/>
              </a:rPr>
              <a:t>Να διακόπτει και να επανασυνδέει το πρωτεύον κύκλωμα χαμηλής τάσης με τη βοήθεια των πλατινών και του πυκνωτή, ώστε να δημιουργείται το κατάλληλο μαγνητικό πεδίο στον πολλαπλασιαστή.</a:t>
            </a:r>
          </a:p>
          <a:p>
            <a:pPr marL="265113" indent="-265113">
              <a:buSzPct val="90000"/>
              <a:buFont typeface="Wingdings" pitchFamily="2" charset="2"/>
              <a:buChar char="q"/>
            </a:pPr>
            <a:endParaRPr lang="el-GR" dirty="0">
              <a:latin typeface="Arial" pitchFamily="34" charset="0"/>
              <a:cs typeface="Arial" pitchFamily="34" charset="0"/>
            </a:endParaRPr>
          </a:p>
          <a:p>
            <a:pPr marL="265113" indent="-265113" algn="just">
              <a:buSzPct val="90000"/>
              <a:buFont typeface="Wingdings" pitchFamily="2" charset="2"/>
              <a:buChar char="q"/>
            </a:pPr>
            <a:r>
              <a:rPr lang="el-GR" dirty="0">
                <a:latin typeface="Arial" pitchFamily="34" charset="0"/>
                <a:cs typeface="Arial" pitchFamily="34" charset="0"/>
              </a:rPr>
              <a:t>Να παραλαμβάνει το ρεύμα υψηλής τάσης από το δευτερεύον κύκλωμα του πολλαπλασιαστή και να το διανέμει στα μπουζί των κυλίνδρων την κατάλληλη χρονική στιγμή, λίγο πριν το έμβολο φθάσει στο Α.Ν.Σ., ρυθμίζοντας την προ-πορεία σπινθήρα (αβάνς), ανάλογα με τις στροφές και το φορτίο του κινητήρα.</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anim calcmode="lin" valueType="num">
                                      <p:cBhvr additive="base">
                                        <p:cTn id="1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6" name="5 - TextBox"/>
          <p:cNvSpPr txBox="1"/>
          <p:nvPr/>
        </p:nvSpPr>
        <p:spPr>
          <a:xfrm>
            <a:off x="755576" y="1419622"/>
            <a:ext cx="7560840" cy="155427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l-GR" sz="1900" dirty="0">
                <a:latin typeface="+mj-lt"/>
              </a:rPr>
              <a:t>Προορισμός του </a:t>
            </a:r>
            <a:r>
              <a:rPr lang="el-GR" sz="1900" dirty="0">
                <a:effectLst>
                  <a:outerShdw blurRad="38100" dist="38100" dir="2700000" algn="tl">
                    <a:srgbClr val="000000">
                      <a:alpha val="43137"/>
                    </a:srgbClr>
                  </a:outerShdw>
                </a:effectLst>
                <a:latin typeface="+mj-lt"/>
              </a:rPr>
              <a:t>συστήματος ανάφλεξης </a:t>
            </a:r>
            <a:r>
              <a:rPr lang="el-GR" sz="1900" dirty="0">
                <a:latin typeface="+mj-lt"/>
              </a:rPr>
              <a:t>ή </a:t>
            </a:r>
            <a:r>
              <a:rPr lang="el-GR" sz="1900" dirty="0" err="1">
                <a:effectLst>
                  <a:outerShdw blurRad="38100" dist="38100" dir="2700000" algn="tl">
                    <a:srgbClr val="000000">
                      <a:alpha val="43137"/>
                    </a:srgbClr>
                  </a:outerShdw>
                </a:effectLst>
                <a:latin typeface="+mj-lt"/>
              </a:rPr>
              <a:t>έναυσης</a:t>
            </a:r>
            <a:r>
              <a:rPr lang="el-GR" sz="1900" dirty="0">
                <a:latin typeface="+mj-lt"/>
              </a:rPr>
              <a:t>, </a:t>
            </a:r>
          </a:p>
          <a:p>
            <a:pPr algn="ctr"/>
            <a:r>
              <a:rPr lang="el-GR" sz="1900" dirty="0">
                <a:latin typeface="+mj-lt"/>
              </a:rPr>
              <a:t>είναι η </a:t>
            </a:r>
            <a:r>
              <a:rPr lang="el-GR" sz="1900" b="1" dirty="0">
                <a:latin typeface="+mj-lt"/>
              </a:rPr>
              <a:t>παραγωγή ηλεκτρικού σπινθήρα </a:t>
            </a:r>
            <a:r>
              <a:rPr lang="el-GR" sz="1900" dirty="0">
                <a:latin typeface="+mj-lt"/>
              </a:rPr>
              <a:t>την </a:t>
            </a:r>
            <a:r>
              <a:rPr lang="el-GR" sz="1900" b="1" dirty="0">
                <a:latin typeface="+mj-lt"/>
              </a:rPr>
              <a:t>κατάλληλη χρονική στιγμή</a:t>
            </a:r>
            <a:r>
              <a:rPr lang="el-GR" sz="1900" dirty="0">
                <a:latin typeface="+mj-lt"/>
              </a:rPr>
              <a:t>, χωριστά για κάθε κύλινδρο του κινητήρα, ώστε να αναφλεγεί και να καεί το καύσιμο μίγμα μέσα στους κυλίνδρους, αποδίδοντας την απαιτούμενη ισχύ, ανάλογα με τις </a:t>
            </a:r>
            <a:r>
              <a:rPr lang="el-GR" sz="1900" b="1" dirty="0">
                <a:latin typeface="+mj-lt"/>
              </a:rPr>
              <a:t>συνθήκες λειτουργίας </a:t>
            </a:r>
            <a:r>
              <a:rPr lang="el-GR" sz="1900" dirty="0">
                <a:latin typeface="+mj-lt"/>
              </a:rPr>
              <a:t>του κινητήρα.</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3729226"/>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Διανομέας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Ο διανομέας αποτελείται από το κυρίως τμήμα, </a:t>
            </a:r>
            <a:r>
              <a:rPr lang="el-GR" dirty="0">
                <a:effectLst>
                  <a:outerShdw blurRad="38100" dist="38100" dir="2700000" algn="tl">
                    <a:srgbClr val="000000">
                      <a:alpha val="43137"/>
                    </a:srgbClr>
                  </a:outerShdw>
                </a:effectLst>
                <a:latin typeface="Arial" pitchFamily="34" charset="0"/>
                <a:cs typeface="Arial" pitchFamily="34" charset="0"/>
              </a:rPr>
              <a:t>το καπάκι</a:t>
            </a:r>
            <a:r>
              <a:rPr lang="el-GR" dirty="0">
                <a:latin typeface="Arial" pitchFamily="34" charset="0"/>
                <a:cs typeface="Arial" pitchFamily="34" charset="0"/>
              </a:rPr>
              <a:t>, κατασκευασμένο από βακελίτη, στο οποίο καταλήγει το καλώδια υψηλής τάσης από τον πολλαπλασιαστή, και </a:t>
            </a:r>
            <a:r>
              <a:rPr lang="el-GR" dirty="0">
                <a:effectLst>
                  <a:outerShdw blurRad="38100" dist="38100" dir="2700000" algn="tl">
                    <a:srgbClr val="000000">
                      <a:alpha val="43137"/>
                    </a:srgbClr>
                  </a:outerShdw>
                </a:effectLst>
                <a:latin typeface="Arial" pitchFamily="34" charset="0"/>
                <a:cs typeface="Arial" pitchFamily="34" charset="0"/>
              </a:rPr>
              <a:t>το </a:t>
            </a:r>
            <a:r>
              <a:rPr lang="el-GR" dirty="0" err="1">
                <a:effectLst>
                  <a:outerShdw blurRad="38100" dist="38100" dir="2700000" algn="tl">
                    <a:srgbClr val="000000">
                      <a:alpha val="43137"/>
                    </a:srgbClr>
                  </a:outerShdw>
                </a:effectLst>
                <a:latin typeface="Arial" pitchFamily="34" charset="0"/>
                <a:cs typeface="Arial" pitchFamily="34" charset="0"/>
              </a:rPr>
              <a:t>ράουλο</a:t>
            </a:r>
            <a:r>
              <a:rPr lang="el-GR" dirty="0">
                <a:latin typeface="Arial" pitchFamily="34" charset="0"/>
                <a:cs typeface="Arial" pitchFamily="34" charset="0"/>
              </a:rPr>
              <a:t>, στο εσωτερικό του καπακιού, και το οποίο στην κορυφή του έχει ένα ηλεκτρόδιο. </a:t>
            </a:r>
          </a:p>
          <a:p>
            <a:pPr algn="just">
              <a:spcAft>
                <a:spcPts val="1800"/>
              </a:spcAft>
              <a:buSzPct val="90000"/>
            </a:pPr>
            <a:r>
              <a:rPr lang="el-GR" dirty="0">
                <a:latin typeface="Arial" pitchFamily="34" charset="0"/>
                <a:cs typeface="Arial" pitchFamily="34" charset="0"/>
              </a:rPr>
              <a:t>Με την περιστροφή του </a:t>
            </a:r>
            <a:r>
              <a:rPr lang="el-GR" dirty="0" err="1">
                <a:latin typeface="Arial" pitchFamily="34" charset="0"/>
                <a:cs typeface="Arial" pitchFamily="34" charset="0"/>
              </a:rPr>
              <a:t>ράουλου</a:t>
            </a:r>
            <a:r>
              <a:rPr lang="el-GR" dirty="0">
                <a:latin typeface="Arial" pitchFamily="34" charset="0"/>
                <a:cs typeface="Arial" pitchFamily="34" charset="0"/>
              </a:rPr>
              <a:t>, το ηλεκτρόδιο μοιράζει την τάση στους ακροδέκτες του καπακιού, από τους οποίους ξεκινούν </a:t>
            </a:r>
            <a:r>
              <a:rPr lang="el-GR" dirty="0">
                <a:effectLst>
                  <a:outerShdw blurRad="38100" dist="38100" dir="2700000" algn="tl">
                    <a:srgbClr val="000000">
                      <a:alpha val="43137"/>
                    </a:srgbClr>
                  </a:outerShdw>
                </a:effectLst>
                <a:latin typeface="Arial" pitchFamily="34" charset="0"/>
                <a:cs typeface="Arial" pitchFamily="34" charset="0"/>
              </a:rPr>
              <a:t>τα </a:t>
            </a:r>
            <a:r>
              <a:rPr lang="el-GR" dirty="0" err="1">
                <a:effectLst>
                  <a:outerShdw blurRad="38100" dist="38100" dir="2700000" algn="tl">
                    <a:srgbClr val="000000">
                      <a:alpha val="43137"/>
                    </a:srgbClr>
                  </a:outerShdw>
                </a:effectLst>
                <a:latin typeface="Arial" pitchFamily="34" charset="0"/>
                <a:cs typeface="Arial" pitchFamily="34" charset="0"/>
              </a:rPr>
              <a:t>μπουζοκαλώδια</a:t>
            </a:r>
            <a:r>
              <a:rPr lang="el-GR" dirty="0">
                <a:effectLst>
                  <a:outerShdw blurRad="38100" dist="38100" dir="2700000" algn="tl">
                    <a:srgbClr val="000000">
                      <a:alpha val="43137"/>
                    </a:srgbClr>
                  </a:outerShdw>
                </a:effectLst>
                <a:latin typeface="Arial" pitchFamily="34" charset="0"/>
                <a:cs typeface="Arial" pitchFamily="34" charset="0"/>
              </a:rPr>
              <a:t> </a:t>
            </a:r>
            <a:r>
              <a:rPr lang="el-GR" dirty="0">
                <a:latin typeface="Arial" pitchFamily="34" charset="0"/>
                <a:cs typeface="Arial" pitchFamily="34" charset="0"/>
              </a:rPr>
              <a:t>των κυλίνδρων. </a:t>
            </a:r>
          </a:p>
          <a:p>
            <a:pPr algn="just">
              <a:spcAft>
                <a:spcPts val="1800"/>
              </a:spcAft>
              <a:buSzPct val="90000"/>
            </a:pPr>
            <a:r>
              <a:rPr lang="el-GR" dirty="0">
                <a:latin typeface="Arial" pitchFamily="34" charset="0"/>
                <a:cs typeface="Arial" pitchFamily="34" charset="0"/>
              </a:rPr>
              <a:t>Κάτω από τον κυρίως διανομέα, βρίσκεται ένα κάλυμμα που προστατεύει </a:t>
            </a:r>
            <a:r>
              <a:rPr lang="el-GR" dirty="0">
                <a:effectLst>
                  <a:outerShdw blurRad="38100" dist="38100" dir="2700000" algn="tl">
                    <a:srgbClr val="000000">
                      <a:alpha val="43137"/>
                    </a:srgbClr>
                  </a:outerShdw>
                </a:effectLst>
                <a:latin typeface="Arial" pitchFamily="34" charset="0"/>
                <a:cs typeface="Arial" pitchFamily="34" charset="0"/>
              </a:rPr>
              <a:t>τις πλατίνες</a:t>
            </a:r>
            <a:r>
              <a:rPr lang="el-GR" dirty="0">
                <a:latin typeface="Arial" pitchFamily="34" charset="0"/>
                <a:cs typeface="Arial" pitchFamily="34" charset="0"/>
              </a:rPr>
              <a:t>. Κάτω από αυτές βρίσκεται </a:t>
            </a:r>
            <a:r>
              <a:rPr lang="el-GR" dirty="0">
                <a:effectLst>
                  <a:outerShdw blurRad="38100" dist="38100" dir="2700000" algn="tl">
                    <a:srgbClr val="000000">
                      <a:alpha val="43137"/>
                    </a:srgbClr>
                  </a:outerShdw>
                </a:effectLst>
                <a:latin typeface="Arial" pitchFamily="34" charset="0"/>
                <a:cs typeface="Arial" pitchFamily="34" charset="0"/>
              </a:rPr>
              <a:t>ο φυγοκεντρικός μ</a:t>
            </a:r>
            <a:r>
              <a:rPr lang="el-GR" dirty="0">
                <a:latin typeface="Arial" pitchFamily="34" charset="0"/>
                <a:cs typeface="Arial" pitchFamily="34" charset="0"/>
              </a:rPr>
              <a:t>ηχανισμός που ρυθμίζει την προπορεία (αβάνς), ανάλογα με τις στροφές του κινητήρα. </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9532" y="611565"/>
            <a:ext cx="8280920" cy="3960058"/>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Πλατίνες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Οι πλατίνες βρίσκονται στο κυρίως σώμα του διανομέα. </a:t>
            </a:r>
          </a:p>
          <a:p>
            <a:pPr algn="just">
              <a:spcAft>
                <a:spcPts val="1800"/>
              </a:spcAft>
              <a:buSzPct val="90000"/>
            </a:pPr>
            <a:r>
              <a:rPr lang="el-GR" dirty="0">
                <a:latin typeface="Arial" pitchFamily="34" charset="0"/>
                <a:cs typeface="Arial" pitchFamily="34" charset="0"/>
              </a:rPr>
              <a:t>Αποτελούνται από δύο επαφές, μία σταθερή και μία κινητή, οι οποίες ανοίγουν και κλείνουν τις κατάλληλες χρονικές στιγμές.</a:t>
            </a:r>
          </a:p>
          <a:p>
            <a:pPr algn="just">
              <a:spcAft>
                <a:spcPts val="1800"/>
              </a:spcAft>
              <a:buSzPct val="90000"/>
            </a:pPr>
            <a:r>
              <a:rPr lang="el-GR" dirty="0">
                <a:latin typeface="Arial" pitchFamily="34" charset="0"/>
                <a:cs typeface="Arial" pitchFamily="34" charset="0"/>
              </a:rPr>
              <a:t>Έτσι, με τη ροή του ηλεκτρικού ρεύματος από το πρωτεύον πηνίο του πολλαπλασιαστή, όταν είναι κλειστές, δημιουργούν το κατάλληλο μαγνητικό πεδίο για την παραγωγή του ρεύματος υψηλής τάσης στο δευτερεύον πηνίο του πολλαπλασιαστή.</a:t>
            </a:r>
          </a:p>
          <a:p>
            <a:pPr algn="just">
              <a:spcAft>
                <a:spcPts val="1800"/>
              </a:spcAft>
              <a:buSzPct val="90000"/>
            </a:pPr>
            <a:r>
              <a:rPr lang="el-GR" b="1" dirty="0">
                <a:effectLst>
                  <a:outerShdw blurRad="38100" dist="38100" dir="2700000" algn="tl">
                    <a:srgbClr val="000000">
                      <a:alpha val="43137"/>
                    </a:srgbClr>
                  </a:outerShdw>
                </a:effectLst>
                <a:latin typeface="Arial" pitchFamily="34" charset="0"/>
                <a:cs typeface="Arial" pitchFamily="34" charset="0"/>
              </a:rPr>
              <a:t>Όταν, δηλαδή, οι πλατίνες είναι κλειστές, το πρωτεύον κύκλωμα του συστήματος ανάφλεξης διαρρέεται από ρεύμα, και στο πρωτεύον πηνίο του πολλαπλασιαστή δημιουργείται ισχυρό μαγνητικό πεδίο.</a:t>
            </a:r>
          </a:p>
        </p:txBody>
      </p:sp>
      <p:sp>
        <p:nvSpPr>
          <p:cNvPr id="4" name="3 - TextBox"/>
          <p:cNvSpPr txBox="1"/>
          <p:nvPr/>
        </p:nvSpPr>
        <p:spPr>
          <a:xfrm>
            <a:off x="251520" y="328866"/>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Picture 8" descr="Î£ÏÎµÏÎ¹ÎºÎ® ÎµÎ¹ÎºÏÎ½Î±">
            <a:extLst>
              <a:ext uri="{FF2B5EF4-FFF2-40B4-BE49-F238E27FC236}">
                <a16:creationId xmlns:a16="http://schemas.microsoft.com/office/drawing/2014/main" id="{865990BC-540C-4D52-AF15-1E8297D88B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6359" y="-121607"/>
            <a:ext cx="2376141" cy="170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additive="base">
                                        <p:cTn id="1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9532" y="915566"/>
            <a:ext cx="8280920" cy="3175228"/>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Πλατίνες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Μόλις, όμως, οι πλατίνες ανοίξουν, το μαγνητικό πεδίο στον πολλαπλασιαστή καταρρέει και δημιουργείται εξ επαγωγής υψηλή τάση στο δευτερεύον πηνίο του πολλαπλασιαστή. </a:t>
            </a:r>
          </a:p>
          <a:p>
            <a:pPr algn="just">
              <a:spcAft>
                <a:spcPts val="1800"/>
              </a:spcAft>
              <a:buSzPct val="90000"/>
            </a:pPr>
            <a:r>
              <a:rPr lang="el-GR" dirty="0">
                <a:latin typeface="Arial" pitchFamily="34" charset="0"/>
                <a:cs typeface="Arial" pitchFamily="34" charset="0"/>
              </a:rPr>
              <a:t>Η υψηλή τάση διανέμεται, μέσω του διανομέα και των </a:t>
            </a:r>
            <a:r>
              <a:rPr lang="el-GR" dirty="0" err="1">
                <a:latin typeface="Arial" pitchFamily="34" charset="0"/>
                <a:cs typeface="Arial" pitchFamily="34" charset="0"/>
              </a:rPr>
              <a:t>μπουζοκαλωδίων</a:t>
            </a:r>
            <a:r>
              <a:rPr lang="el-GR" dirty="0">
                <a:latin typeface="Arial" pitchFamily="34" charset="0"/>
                <a:cs typeface="Arial" pitchFamily="34" charset="0"/>
              </a:rPr>
              <a:t>, στα μπουζί, στα ηλεκτρόδια των οποίων δημιουργείται ισχυρός σπινθήρας. </a:t>
            </a:r>
          </a:p>
          <a:p>
            <a:pPr algn="just">
              <a:spcAft>
                <a:spcPts val="1800"/>
              </a:spcAft>
              <a:buSzPct val="90000"/>
            </a:pPr>
            <a:r>
              <a:rPr lang="el-GR" dirty="0">
                <a:solidFill>
                  <a:srgbClr val="FF0000"/>
                </a:solidFill>
                <a:latin typeface="Arial" pitchFamily="34" charset="0"/>
                <a:cs typeface="Arial" pitchFamily="34" charset="0"/>
              </a:rPr>
              <a:t>Οι πλατίνες ανοιγοκλείνουν με το έκκεντρο (κάμα), το οποίο είναι προσαρμοσμένο στον άξονα του διανομέα και περιστρέφεται μαζί με αυτόν. Το έκκεντρο έχει τόσες κορυφές, όσος είναι ο αριθμός των κυλίνδρων του κινητήρα</a:t>
            </a:r>
            <a:r>
              <a:rPr lang="el-GR" dirty="0">
                <a:latin typeface="Arial" pitchFamily="34" charset="0"/>
                <a:cs typeface="Arial" pitchFamily="34" charset="0"/>
              </a:rPr>
              <a:t>. </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Picture 8" descr="Î£ÏÎµÏÎ¹ÎºÎ® ÎµÎ¹ÎºÏÎ½Î±">
            <a:extLst>
              <a:ext uri="{FF2B5EF4-FFF2-40B4-BE49-F238E27FC236}">
                <a16:creationId xmlns:a16="http://schemas.microsoft.com/office/drawing/2014/main" id="{865990BC-540C-4D52-AF15-1E8297D88B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92546"/>
            <a:ext cx="1980220" cy="141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9532" y="1099552"/>
            <a:ext cx="8280920" cy="3221395"/>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Πλατίνες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Η κινητή πλατίνα, με τη βοήθεια ελατηρίου, τείνει να είναι σε επαφή με τη σταθερή. Η περιστροφή, όμως, του έκκεντρου μετακινεί προς τα έξω την κινητή πλατίνα και έτσι απομακρύνονται οι επαφές, με αποτέλεσμα να διακόπτεται το κύκλωμα. </a:t>
            </a:r>
          </a:p>
          <a:p>
            <a:pPr algn="just">
              <a:spcAft>
                <a:spcPts val="1800"/>
              </a:spcAft>
              <a:buSzPct val="90000"/>
            </a:pPr>
            <a:r>
              <a:rPr lang="el-GR" b="1" dirty="0">
                <a:effectLst>
                  <a:outerShdw blurRad="38100" dist="38100" dir="2700000" algn="tl">
                    <a:srgbClr val="000000">
                      <a:alpha val="43137"/>
                    </a:srgbClr>
                  </a:outerShdw>
                </a:effectLst>
                <a:latin typeface="Arial" pitchFamily="34" charset="0"/>
                <a:cs typeface="Arial" pitchFamily="34" charset="0"/>
              </a:rPr>
              <a:t>Η χρονική διάρκεια διακοπής και αποκατάστασης του πρωτεύοντος κυκλώματος αποτελεί τον κύριο συντελεστή της καλής απόδοσης του κινητήρα, ιδιαίτερα στις υψηλές στροφές. Από αυτό το χρόνο εξαρτάται η ισχύς και η διάρκεια του σπινθήρα στα μπουζί για την καλή καύση του μίγματος. </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Picture 8" descr="Î£ÏÎµÏÎ¹ÎºÎ® ÎµÎ¹ÎºÏÎ½Î±">
            <a:extLst>
              <a:ext uri="{FF2B5EF4-FFF2-40B4-BE49-F238E27FC236}">
                <a16:creationId xmlns:a16="http://schemas.microsoft.com/office/drawing/2014/main" id="{865990BC-540C-4D52-AF15-1E8297D88B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5477" y="-58335"/>
            <a:ext cx="2052168" cy="14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3221395"/>
          </a:xfrm>
          <a:prstGeom prst="rect">
            <a:avLst/>
          </a:prstGeom>
          <a:noFill/>
        </p:spPr>
        <p:txBody>
          <a:bodyPr wrap="square" rtlCol="0">
            <a:spAutoFit/>
          </a:bodyPr>
          <a:lstStyle/>
          <a:p>
            <a:pPr>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Πλατίνες</a:t>
            </a:r>
            <a:r>
              <a:rPr lang="el-GR" dirty="0">
                <a:latin typeface="Arial" pitchFamily="34" charset="0"/>
                <a:cs typeface="Arial" pitchFamily="34" charset="0"/>
              </a:rPr>
              <a:t>: </a:t>
            </a:r>
          </a:p>
          <a:p>
            <a:pPr algn="just">
              <a:spcAft>
                <a:spcPts val="1800"/>
              </a:spcAft>
              <a:buSzPct val="90000"/>
            </a:pPr>
            <a:r>
              <a:rPr lang="el-GR" b="1" dirty="0">
                <a:effectLst>
                  <a:outerShdw blurRad="38100" dist="38100" dir="2700000" algn="tl">
                    <a:srgbClr val="000000">
                      <a:alpha val="43137"/>
                    </a:srgbClr>
                  </a:outerShdw>
                </a:effectLst>
                <a:latin typeface="Arial" pitchFamily="34" charset="0"/>
                <a:cs typeface="Arial" pitchFamily="34" charset="0"/>
              </a:rPr>
              <a:t>Η διάρκεια του σπινθήρα σε κάθε μπουζί</a:t>
            </a:r>
            <a:r>
              <a:rPr lang="el-GR" dirty="0">
                <a:latin typeface="Arial" pitchFamily="34" charset="0"/>
                <a:cs typeface="Arial" pitchFamily="34" charset="0"/>
              </a:rPr>
              <a:t>, εξαρτάται από </a:t>
            </a:r>
            <a:r>
              <a:rPr lang="el-GR" b="1" dirty="0">
                <a:effectLst>
                  <a:outerShdw blurRad="38100" dist="38100" dir="2700000" algn="tl">
                    <a:srgbClr val="000000">
                      <a:alpha val="43137"/>
                    </a:srgbClr>
                  </a:outerShdw>
                </a:effectLst>
                <a:latin typeface="Arial" pitchFamily="34" charset="0"/>
                <a:cs typeface="Arial" pitchFamily="34" charset="0"/>
              </a:rPr>
              <a:t>το χρόνο παραμονής των πλατινών στην ανοιχτή θέση</a:t>
            </a:r>
            <a:r>
              <a:rPr lang="el-GR" dirty="0">
                <a:latin typeface="Arial" pitchFamily="34" charset="0"/>
                <a:cs typeface="Arial" pitchFamily="34" charset="0"/>
              </a:rPr>
              <a:t>, ενώ </a:t>
            </a:r>
            <a:r>
              <a:rPr lang="el-GR" b="1" dirty="0">
                <a:latin typeface="Arial" pitchFamily="34" charset="0"/>
                <a:cs typeface="Arial" pitchFamily="34" charset="0"/>
              </a:rPr>
              <a:t>η διάρκεια ροής του ρεύματος από τις πλατίνες και η επενέργεια του μαγνητικού πεδίου </a:t>
            </a:r>
            <a:r>
              <a:rPr lang="el-GR" dirty="0">
                <a:latin typeface="Arial" pitchFamily="34" charset="0"/>
                <a:cs typeface="Arial" pitchFamily="34" charset="0"/>
              </a:rPr>
              <a:t>του πολλαπλασιαστή, εξαρτώνται </a:t>
            </a:r>
            <a:r>
              <a:rPr lang="el-GR" b="1" dirty="0">
                <a:effectLst>
                  <a:outerShdw blurRad="38100" dist="38100" dir="2700000" algn="tl">
                    <a:srgbClr val="000000">
                      <a:alpha val="43137"/>
                    </a:srgbClr>
                  </a:outerShdw>
                </a:effectLst>
                <a:latin typeface="Arial" pitchFamily="34" charset="0"/>
                <a:cs typeface="Arial" pitchFamily="34" charset="0"/>
              </a:rPr>
              <a:t>από το χρόνο παραμονής των πλατινών στην κλειστή θέση.</a:t>
            </a:r>
            <a:r>
              <a:rPr lang="el-GR" dirty="0">
                <a:latin typeface="Arial" pitchFamily="34" charset="0"/>
                <a:cs typeface="Arial" pitchFamily="34" charset="0"/>
              </a:rPr>
              <a:t> </a:t>
            </a:r>
          </a:p>
          <a:p>
            <a:pPr algn="just">
              <a:spcAft>
                <a:spcPts val="1800"/>
              </a:spcAft>
              <a:buSzPct val="90000"/>
            </a:pPr>
            <a:r>
              <a:rPr lang="el-GR" b="1" dirty="0">
                <a:solidFill>
                  <a:schemeClr val="accent2">
                    <a:lumMod val="75000"/>
                  </a:schemeClr>
                </a:solidFill>
                <a:latin typeface="Arial" pitchFamily="34" charset="0"/>
                <a:cs typeface="Arial" pitchFamily="34" charset="0"/>
              </a:rPr>
              <a:t>Ο χρόνος, πάντως, παραμονής των πλατινών στην ανοιχτή και στην κλειστή θέση, εξαρτάται από το σχήμα του έκκεντρου, το διάκενο των πλατινών και από τους μηχανισμούς ρύθμισης της προπορείας (αβάνς) του διανομέα, δηλαδή από την ταχύτητα περιστροφής του κινητήρα. </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Εικόνα 1">
            <a:extLst>
              <a:ext uri="{FF2B5EF4-FFF2-40B4-BE49-F238E27FC236}">
                <a16:creationId xmlns:a16="http://schemas.microsoft.com/office/drawing/2014/main" id="{CE60E03F-CD04-47B8-B105-48FF1793AC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50787" t="9680" r="17714" b="63860"/>
          <a:stretch>
            <a:fillRect/>
          </a:stretch>
        </p:blipFill>
        <p:spPr bwMode="auto">
          <a:xfrm>
            <a:off x="2933877" y="247550"/>
            <a:ext cx="4939575" cy="259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Î£ÏÎµÏÎ¹ÎºÎ® ÎµÎ¹ÎºÏÎ½Î±">
            <a:extLst>
              <a:ext uri="{FF2B5EF4-FFF2-40B4-BE49-F238E27FC236}">
                <a16:creationId xmlns:a16="http://schemas.microsoft.com/office/drawing/2014/main" id="{865990BC-540C-4D52-AF15-1E8297D88B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494" y="-8126"/>
            <a:ext cx="1851010" cy="132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267744" y="-17619"/>
            <a:ext cx="417788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0" y="611565"/>
            <a:ext cx="6120680" cy="4052391"/>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Πλατίνες</a:t>
            </a:r>
            <a:r>
              <a:rPr lang="el-GR" dirty="0">
                <a:latin typeface="Arial" pitchFamily="34" charset="0"/>
                <a:cs typeface="Arial" pitchFamily="34" charset="0"/>
              </a:rPr>
              <a:t>: </a:t>
            </a:r>
          </a:p>
          <a:p>
            <a:pPr algn="just">
              <a:spcAft>
                <a:spcPts val="1800"/>
              </a:spcAft>
              <a:buSzPct val="90000"/>
            </a:pPr>
            <a:r>
              <a:rPr lang="el-GR" b="1" dirty="0">
                <a:effectLst>
                  <a:outerShdw blurRad="38100" dist="38100" dir="2700000" algn="tl">
                    <a:srgbClr val="000000">
                      <a:alpha val="43137"/>
                    </a:srgbClr>
                  </a:outerShdw>
                </a:effectLst>
                <a:latin typeface="Arial" pitchFamily="34" charset="0"/>
                <a:cs typeface="Arial" pitchFamily="34" charset="0"/>
              </a:rPr>
              <a:t>Ο χρόνος παραμονής των πλατινών στην κλειστή θέση</a:t>
            </a:r>
            <a:r>
              <a:rPr lang="el-GR" dirty="0">
                <a:latin typeface="Arial" pitchFamily="34" charset="0"/>
                <a:cs typeface="Arial" pitchFamily="34" charset="0"/>
              </a:rPr>
              <a:t>, εξαρτάται από </a:t>
            </a:r>
            <a:r>
              <a:rPr lang="el-GR" b="1" dirty="0">
                <a:effectLst>
                  <a:outerShdw blurRad="38100" dist="38100" dir="2700000" algn="tl">
                    <a:srgbClr val="000000">
                      <a:alpha val="43137"/>
                    </a:srgbClr>
                  </a:outerShdw>
                </a:effectLst>
                <a:latin typeface="Arial" pitchFamily="34" charset="0"/>
                <a:cs typeface="Arial" pitchFamily="34" charset="0"/>
              </a:rPr>
              <a:t>τον αριθμό των κυλίνδρων του κινητήρα</a:t>
            </a:r>
            <a:r>
              <a:rPr lang="el-GR" dirty="0">
                <a:latin typeface="Arial" pitchFamily="34" charset="0"/>
                <a:cs typeface="Arial" pitchFamily="34" charset="0"/>
              </a:rPr>
              <a:t> και από </a:t>
            </a:r>
            <a:r>
              <a:rPr lang="el-GR" b="1" dirty="0">
                <a:effectLst>
                  <a:outerShdw blurRad="38100" dist="38100" dir="2700000" algn="tl">
                    <a:srgbClr val="000000">
                      <a:alpha val="43137"/>
                    </a:srgbClr>
                  </a:outerShdw>
                </a:effectLst>
                <a:latin typeface="Arial" pitchFamily="34" charset="0"/>
                <a:cs typeface="Arial" pitchFamily="34" charset="0"/>
              </a:rPr>
              <a:t>τη μορφή του έκκεντρου που</a:t>
            </a:r>
            <a:r>
              <a:rPr lang="el-GR" dirty="0">
                <a:latin typeface="Arial" pitchFamily="34" charset="0"/>
                <a:cs typeface="Arial" pitchFamily="34" charset="0"/>
              </a:rPr>
              <a:t>, καθώς περιστρέφεται με τον άξονα του διανομέα, ανοιγοκλείνει τις πλατίνες. </a:t>
            </a:r>
          </a:p>
          <a:p>
            <a:pPr algn="just">
              <a:spcAft>
                <a:spcPts val="1800"/>
              </a:spcAft>
              <a:buSzPct val="90000"/>
            </a:pPr>
            <a:r>
              <a:rPr lang="el-GR" b="1" dirty="0">
                <a:solidFill>
                  <a:schemeClr val="accent2">
                    <a:lumMod val="75000"/>
                  </a:schemeClr>
                </a:solidFill>
                <a:latin typeface="Arial" pitchFamily="34" charset="0"/>
                <a:cs typeface="Arial" pitchFamily="34" charset="0"/>
              </a:rPr>
              <a:t>Η γωνία που διαγράφει το έκκεντρο κατά την περιστροφή του, όσο χρόνο οι πλατίνες παραμένουν κλειστές, ονομάζεται </a:t>
            </a: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γωνία επαφής ή γωνία </a:t>
            </a:r>
            <a:r>
              <a:rPr lang="el-GR" b="1" dirty="0" err="1">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ντούελ</a:t>
            </a: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el-GR" b="1" dirty="0">
                <a:solidFill>
                  <a:schemeClr val="accent2">
                    <a:lumMod val="75000"/>
                  </a:schemeClr>
                </a:solidFill>
                <a:latin typeface="Arial" pitchFamily="34" charset="0"/>
                <a:cs typeface="Arial" pitchFamily="34" charset="0"/>
              </a:rPr>
              <a:t>(</a:t>
            </a:r>
            <a:r>
              <a:rPr lang="el-GR" b="1" dirty="0" err="1">
                <a:solidFill>
                  <a:schemeClr val="accent2">
                    <a:lumMod val="75000"/>
                  </a:schemeClr>
                </a:solidFill>
                <a:latin typeface="Arial" pitchFamily="34" charset="0"/>
                <a:cs typeface="Arial" pitchFamily="34" charset="0"/>
              </a:rPr>
              <a:t>Dwell</a:t>
            </a:r>
            <a:r>
              <a:rPr lang="el-GR" b="1" dirty="0">
                <a:solidFill>
                  <a:schemeClr val="accent2">
                    <a:lumMod val="75000"/>
                  </a:schemeClr>
                </a:solidFill>
                <a:latin typeface="Arial" pitchFamily="34" charset="0"/>
                <a:cs typeface="Arial" pitchFamily="34" charset="0"/>
              </a:rPr>
              <a:t>)</a:t>
            </a:r>
            <a:r>
              <a:rPr lang="el-GR" dirty="0">
                <a:latin typeface="Arial" pitchFamily="34" charset="0"/>
                <a:cs typeface="Arial" pitchFamily="34" charset="0"/>
              </a:rPr>
              <a:t>. Η γωνία αυτή δίνεται από το εργοστάσιο κατασκευής και είναι, περίπου, από 43° μέχρι 54° για τους τετρακύλινδρους κινητήρες, ενώ για τους εξακύλινδρους κινητήρες είναι από 36° μέχρι 44°.</a:t>
            </a:r>
          </a:p>
        </p:txBody>
      </p:sp>
      <p:sp>
        <p:nvSpPr>
          <p:cNvPr id="4" name="3 - TextBox"/>
          <p:cNvSpPr txBox="1"/>
          <p:nvPr/>
        </p:nvSpPr>
        <p:spPr>
          <a:xfrm>
            <a:off x="-1422" y="29678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6" name="Picture 6" descr="http://cdn-media-ie.pearltrees.com/8a/56/a4/8a56a465eefbf2ece04576b7051b06c3-l.jpg">
            <a:extLst>
              <a:ext uri="{FF2B5EF4-FFF2-40B4-BE49-F238E27FC236}">
                <a16:creationId xmlns:a16="http://schemas.microsoft.com/office/drawing/2014/main" id="{E6341F1D-3839-40AE-8E51-778965056C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0680" y="1347614"/>
            <a:ext cx="3023320" cy="313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179512" y="719731"/>
            <a:ext cx="8784976" cy="4006225"/>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Πυκνωτής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Ο πυκνωτής βρίσκεται τοποθετημένος, συνήθως, εξωτερικά του διανομέα και συνδέεται ηλεκτρικά, παράλληλα με τις πλατίνες. </a:t>
            </a:r>
          </a:p>
          <a:p>
            <a:pPr algn="just">
              <a:spcAft>
                <a:spcPts val="1800"/>
              </a:spcAft>
              <a:buSzPct val="90000"/>
            </a:pPr>
            <a:r>
              <a:rPr lang="el-GR" dirty="0">
                <a:latin typeface="Arial" pitchFamily="34" charset="0"/>
                <a:cs typeface="Arial" pitchFamily="34" charset="0"/>
              </a:rPr>
              <a:t>Ο ένας του οπλισμός συνδέεται με την κινητή πλατίνα και τον αγωγό ρεύματος που έρχεται από τον ακροδέκτη (-) χαμηλής τάσης του πολλαπλασιαστή, ενώ ο δεύτερος οπλισμός συνδέεται με τη σταθερή πλατίνα και τη γείωση. </a:t>
            </a:r>
          </a:p>
          <a:p>
            <a:pPr algn="just">
              <a:spcAft>
                <a:spcPts val="1800"/>
              </a:spcAft>
              <a:buSzPct val="90000"/>
            </a:pPr>
            <a:r>
              <a:rPr lang="el-GR" dirty="0">
                <a:latin typeface="Arial" pitchFamily="34" charset="0"/>
                <a:cs typeface="Arial" pitchFamily="34" charset="0"/>
              </a:rPr>
              <a:t>Προορισμός του πυκνωτή είναι, αφενός να μειώνει τις απώλειες ρεύματος στο πρωτεύον κύκλωμα, ενόσω ανοιγοκλείνουν οι πλατίνες, μειώνοντας στο μισό περίπου το χρόνο καταστροφής του μαγνητικού πεδίου στο πρωτεύον του πολλαπλασιαστή και αφετέρου να ελαχιστοποιεί τους σπινθηρισμούς που δημιουργούνται μεταξύ των επιφανειών επαφής των πλατινών κατά το άνοιγμα και κλείσιμο τους.</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5976664" cy="3498394"/>
          </a:xfrm>
          <a:prstGeom prst="rect">
            <a:avLst/>
          </a:prstGeom>
          <a:noFill/>
        </p:spPr>
        <p:txBody>
          <a:bodyPr wrap="square" rtlCol="0">
            <a:spAutoFit/>
          </a:bodyPr>
          <a:lstStyle/>
          <a:p>
            <a:pPr>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Αναφλεκτήρες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Προορισμός των μπουζί είναι να δημιουργούν τον σπινθήρα, ώστε να γίνεται σωστή καύση του καύσιμου μίγματος μέσα στον κύλινδρο. Το μπουζί διαθέτει δύο ηλεκτρόδια τα οποία, στην άκρη, βρίσκονται σε μια απόσταση μεταξύ τους.</a:t>
            </a:r>
          </a:p>
          <a:p>
            <a:pPr algn="just">
              <a:spcAft>
                <a:spcPts val="1800"/>
              </a:spcAft>
              <a:buSzPct val="90000"/>
            </a:pPr>
            <a:r>
              <a:rPr lang="el-GR" dirty="0">
                <a:latin typeface="Arial" pitchFamily="34" charset="0"/>
                <a:cs typeface="Arial" pitchFamily="34" charset="0"/>
              </a:rPr>
              <a:t>Στο μεταξύ των ηλεκτροδίων αυτό διάστημα δημιουργείται, από τη διέλευση ηλεκτρικού ρεύματος υψηλής τάσης, ηλεκτρική εκκένωση που παράγει ένα σπινθήρα, ο οποίος με τη σειρά του προκαλεί την ανάφλεξη του καύσιμου μίγματος. </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pic>
        <p:nvPicPr>
          <p:cNvPr id="4098" name="Picture 2"/>
          <p:cNvPicPr>
            <a:picLocks noChangeAspect="1" noChangeArrowheads="1"/>
          </p:cNvPicPr>
          <p:nvPr/>
        </p:nvPicPr>
        <p:blipFill>
          <a:blip r:embed="rId2" cstate="print"/>
          <a:srcRect/>
          <a:stretch>
            <a:fillRect/>
          </a:stretch>
        </p:blipFill>
        <p:spPr bwMode="auto">
          <a:xfrm>
            <a:off x="6336520" y="738832"/>
            <a:ext cx="2816900" cy="3326339"/>
          </a:xfrm>
          <a:prstGeom prst="rect">
            <a:avLst/>
          </a:prstGeom>
          <a:noFill/>
          <a:ln w="9525">
            <a:noFill/>
            <a:miter lim="800000"/>
            <a:headEnd/>
            <a:tailEnd/>
          </a:ln>
          <a:effec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208024" y="619931"/>
            <a:ext cx="8280920" cy="4006225"/>
          </a:xfrm>
          <a:prstGeom prst="rect">
            <a:avLst/>
          </a:prstGeom>
          <a:noFill/>
        </p:spPr>
        <p:txBody>
          <a:bodyPr wrap="square" rtlCol="0">
            <a:spAutoFit/>
          </a:bodyPr>
          <a:lstStyle/>
          <a:p>
            <a:pPr>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Αναφλεκτήρες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Τα ηλεκτρόδια θα πρέπει να αντέχουν σε υψηλές θερμοκρασίες και ο μονωτής που τα περιβάλλει, θα πρέπει να αντέχει και αυτός σε υψηλή θερμοκρασία, καθώς και σε ηλεκτρική τάση χιλιάδων </a:t>
            </a:r>
            <a:r>
              <a:rPr lang="el-GR" dirty="0" err="1">
                <a:latin typeface="Arial" pitchFamily="34" charset="0"/>
                <a:cs typeface="Arial" pitchFamily="34" charset="0"/>
              </a:rPr>
              <a:t>Volt</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Το σχήμα του μονωτή επηρεάζει τη θερμοκρασία λειτουργίας του αναφλεκτήρα, ενώ η απόσταση των ηλεκτροδίων στην περιοχή παραγωγής του σπινθήρα επηρεάζει την ενέργεια του σπινθήρα. </a:t>
            </a:r>
            <a:r>
              <a:rPr lang="el-GR" b="1" dirty="0">
                <a:solidFill>
                  <a:schemeClr val="accent2">
                    <a:lumMod val="75000"/>
                  </a:schemeClr>
                </a:solidFill>
                <a:latin typeface="Arial" pitchFamily="34" charset="0"/>
                <a:cs typeface="Arial" pitchFamily="34" charset="0"/>
              </a:rPr>
              <a:t>Το διάκενο ανάμεσα στα ηλεκτρόδια επηρεάζει πολύ σημαντικά την αναγκαία τάση ανάφλεξης, την τάση, δηλαδή που χρειάζεται για την παραγωγή του σπινθήρα. </a:t>
            </a:r>
          </a:p>
          <a:p>
            <a:pPr algn="just">
              <a:spcAft>
                <a:spcPts val="1800"/>
              </a:spcAft>
              <a:buSzPct val="90000"/>
            </a:pP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Έτσι, το μεγάλο διάκενο απαιτεί υψηλή τάση ανάφλεξης, ενώ το πολύ μικρό δεν επιτρέπει τη δημιουργία σπινθήρα, αφού το κύκλωμα βραχυκυκλώνεται</a:t>
            </a:r>
            <a:r>
              <a:rPr lang="el-GR" dirty="0">
                <a:latin typeface="Arial" pitchFamily="34" charset="0"/>
                <a:cs typeface="Arial" pitchFamily="34" charset="0"/>
              </a:rPr>
              <a:t>.</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2390398"/>
          </a:xfrm>
          <a:prstGeom prst="rect">
            <a:avLst/>
          </a:prstGeom>
          <a:noFill/>
        </p:spPr>
        <p:txBody>
          <a:bodyPr wrap="square" rtlCol="0">
            <a:spAutoFit/>
          </a:bodyPr>
          <a:lstStyle/>
          <a:p>
            <a:pPr algn="just">
              <a:spcAft>
                <a:spcPts val="1000"/>
              </a:spcAft>
              <a:buSzPct val="90000"/>
            </a:pPr>
            <a:r>
              <a:rPr lang="el-GR" dirty="0">
                <a:effectLst>
                  <a:outerShdw blurRad="38100" dist="38100" dir="2700000" algn="tl">
                    <a:srgbClr val="000000">
                      <a:alpha val="43137"/>
                    </a:srgbClr>
                  </a:outerShdw>
                </a:effectLst>
                <a:latin typeface="Arial" pitchFamily="34" charset="0"/>
                <a:cs typeface="Arial" pitchFamily="34" charset="0"/>
              </a:rPr>
              <a:t>Αναφλεκτήρες</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Όταν, το μπουζί λειτουργεί σε </a:t>
            </a: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χαμηλή θερμοκρασία</a:t>
            </a:r>
            <a:r>
              <a:rPr lang="el-GR" dirty="0">
                <a:latin typeface="Arial" pitchFamily="34" charset="0"/>
                <a:cs typeface="Arial" pitchFamily="34" charset="0"/>
              </a:rPr>
              <a:t>, παρατηρείται συσσώρευση από </a:t>
            </a: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στερεά κατάλοιπα της καύσης (καρβουνάκι</a:t>
            </a:r>
            <a:r>
              <a:rPr lang="el-GR" dirty="0">
                <a:latin typeface="Arial" pitchFamily="34" charset="0"/>
                <a:cs typeface="Arial" pitchFamily="34" charset="0"/>
              </a:rPr>
              <a:t>) στις άκρες των ηλεκτροδίων που κλείνει σιγά-σιγά την απόστασή τους (διάκενο) και βραχυκυκλώνει το κύκλωμα. </a:t>
            </a:r>
          </a:p>
          <a:p>
            <a:pPr algn="just">
              <a:spcAft>
                <a:spcPts val="1800"/>
              </a:spcAft>
              <a:buSzPct val="90000"/>
            </a:pPr>
            <a:r>
              <a:rPr lang="el-GR" dirty="0">
                <a:latin typeface="Arial" pitchFamily="34" charset="0"/>
                <a:cs typeface="Arial" pitchFamily="34" charset="0"/>
              </a:rPr>
              <a:t>Αντίθετα, όταν λειτουργεί σε </a:t>
            </a: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υψηλή θερμοκρασία</a:t>
            </a:r>
            <a:r>
              <a:rPr lang="el-GR" b="1" dirty="0">
                <a:effectLst>
                  <a:outerShdw blurRad="38100" dist="38100" dir="2700000" algn="tl">
                    <a:srgbClr val="000000">
                      <a:alpha val="43137"/>
                    </a:srgbClr>
                  </a:outerShdw>
                </a:effectLst>
                <a:latin typeface="Arial" pitchFamily="34" charset="0"/>
                <a:cs typeface="Arial" pitchFamily="34" charset="0"/>
              </a:rPr>
              <a:t>, </a:t>
            </a:r>
            <a:r>
              <a:rPr lang="el-GR" dirty="0">
                <a:latin typeface="Arial" pitchFamily="34" charset="0"/>
                <a:cs typeface="Arial" pitchFamily="34" charset="0"/>
              </a:rPr>
              <a:t>υπάρχει </a:t>
            </a:r>
            <a:r>
              <a:rPr lang="el-GR" b="1" dirty="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πιθανότητα αυτανάφλεξης</a:t>
            </a:r>
            <a:r>
              <a:rPr lang="el-GR" dirty="0">
                <a:latin typeface="Arial" pitchFamily="34" charset="0"/>
                <a:cs typeface="Arial" pitchFamily="34" charset="0"/>
              </a:rPr>
              <a:t> του μίγματος και έκρηξής του (κρουστικής ανάφλεξης).</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431540" y="699542"/>
            <a:ext cx="8280920" cy="3970318"/>
          </a:xfrm>
          <a:prstGeom prst="rect">
            <a:avLst/>
          </a:prstGeom>
          <a:noFill/>
        </p:spPr>
        <p:txBody>
          <a:bodyPr wrap="square" rtlCol="0">
            <a:spAutoFit/>
          </a:bodyPr>
          <a:lstStyle/>
          <a:p>
            <a:pPr algn="just">
              <a:buSzPct val="90000"/>
            </a:pPr>
            <a:r>
              <a:rPr lang="el-GR" dirty="0">
                <a:latin typeface="Arial" pitchFamily="34" charset="0"/>
                <a:cs typeface="Arial" pitchFamily="34" charset="0"/>
              </a:rPr>
              <a:t>Ο σπινθήρας δημιουργείται στους αναφλεκτήρες, ή σπινθηριστές, ή μπουζί από υψηλή τάση που δημιουργεί το σύστημα ανάφλεξης, μέσω κατάλληλου εξοπλισμού. </a:t>
            </a:r>
          </a:p>
          <a:p>
            <a:pPr algn="ctr">
              <a:buSzPct val="90000"/>
            </a:pPr>
            <a:r>
              <a:rPr lang="el-GR" dirty="0">
                <a:latin typeface="Arial" pitchFamily="34" charset="0"/>
                <a:cs typeface="Arial" pitchFamily="34" charset="0"/>
              </a:rPr>
              <a:t>Τα συστήματα ανάφλεξης διακρίνονται σε:</a:t>
            </a:r>
          </a:p>
          <a:p>
            <a:pPr marL="268288" indent="-268288">
              <a:buSzPct val="90000"/>
              <a:buFont typeface="Wingdings" pitchFamily="2" charset="2"/>
              <a:buChar char="q"/>
            </a:pPr>
            <a:r>
              <a:rPr lang="el-GR" dirty="0">
                <a:effectLst>
                  <a:outerShdw blurRad="38100" dist="38100" dir="2700000" algn="tl">
                    <a:srgbClr val="000000">
                      <a:alpha val="43137"/>
                    </a:srgbClr>
                  </a:outerShdw>
                </a:effectLst>
                <a:latin typeface="Arial" pitchFamily="34" charset="0"/>
                <a:cs typeface="Arial" pitchFamily="34" charset="0"/>
              </a:rPr>
              <a:t>Μηχανικά συστήματα (με διανομέα)</a:t>
            </a:r>
            <a:r>
              <a:rPr lang="el-GR" dirty="0">
                <a:latin typeface="Arial" pitchFamily="34" charset="0"/>
                <a:cs typeface="Arial" pitchFamily="34" charset="0"/>
              </a:rPr>
              <a:t>, και</a:t>
            </a:r>
          </a:p>
          <a:p>
            <a:pPr marL="285750" indent="-285750" algn="just">
              <a:buSzPct val="90000"/>
              <a:buFont typeface="Wingdings" panose="05000000000000000000" pitchFamily="2" charset="2"/>
              <a:buChar char="Ø"/>
            </a:pPr>
            <a:r>
              <a:rPr lang="el-GR" dirty="0">
                <a:solidFill>
                  <a:schemeClr val="accent6">
                    <a:lumMod val="50000"/>
                  </a:schemeClr>
                </a:solidFill>
                <a:latin typeface="Arial" pitchFamily="34" charset="0"/>
                <a:cs typeface="Arial" pitchFamily="34" charset="0"/>
              </a:rPr>
              <a:t>Το </a:t>
            </a:r>
            <a:r>
              <a:rPr lang="el-GR" dirty="0">
                <a:solidFill>
                  <a:srgbClr val="FF0000"/>
                </a:solidFill>
                <a:latin typeface="Arial" pitchFamily="34" charset="0"/>
                <a:cs typeface="Arial" pitchFamily="34" charset="0"/>
              </a:rPr>
              <a:t>μηχανικού τύπου </a:t>
            </a:r>
            <a:r>
              <a:rPr lang="el-GR" dirty="0">
                <a:solidFill>
                  <a:schemeClr val="accent6">
                    <a:lumMod val="50000"/>
                  </a:schemeClr>
                </a:solidFill>
                <a:latin typeface="Arial" pitchFamily="34" charset="0"/>
                <a:cs typeface="Arial" pitchFamily="34" charset="0"/>
              </a:rPr>
              <a:t>σύστημα ανάφλεξης διαθέτει </a:t>
            </a:r>
            <a:r>
              <a:rPr lang="el-GR" dirty="0">
                <a:solidFill>
                  <a:srgbClr val="FF0000"/>
                </a:solidFill>
                <a:latin typeface="Arial" pitchFamily="34" charset="0"/>
                <a:cs typeface="Arial" pitchFamily="34" charset="0"/>
              </a:rPr>
              <a:t>επιπλατινωμένες επαφές</a:t>
            </a:r>
            <a:r>
              <a:rPr lang="el-GR" i="1" dirty="0">
                <a:solidFill>
                  <a:schemeClr val="accent6">
                    <a:lumMod val="50000"/>
                  </a:schemeClr>
                </a:solidFill>
                <a:latin typeface="Arial" pitchFamily="34" charset="0"/>
                <a:cs typeface="Arial" pitchFamily="34" charset="0"/>
              </a:rPr>
              <a:t>, ενώ</a:t>
            </a:r>
            <a:endParaRPr lang="el-GR" dirty="0">
              <a:solidFill>
                <a:schemeClr val="accent6">
                  <a:lumMod val="50000"/>
                </a:schemeClr>
              </a:solidFill>
              <a:latin typeface="Arial" pitchFamily="34" charset="0"/>
              <a:cs typeface="Arial" pitchFamily="34" charset="0"/>
            </a:endParaRPr>
          </a:p>
          <a:p>
            <a:pPr marL="268288" indent="-268288">
              <a:buSzPct val="90000"/>
              <a:buFont typeface="Wingdings" pitchFamily="2" charset="2"/>
              <a:buChar char="q"/>
            </a:pPr>
            <a:r>
              <a:rPr lang="el-GR" dirty="0">
                <a:effectLst>
                  <a:outerShdw blurRad="38100" dist="38100" dir="2700000" algn="tl">
                    <a:srgbClr val="000000">
                      <a:alpha val="43137"/>
                    </a:srgbClr>
                  </a:outerShdw>
                </a:effectLst>
                <a:latin typeface="Arial" pitchFamily="34" charset="0"/>
                <a:cs typeface="Arial" pitchFamily="34" charset="0"/>
              </a:rPr>
              <a:t>Ηλεκτρονικά συστήματα</a:t>
            </a:r>
            <a:r>
              <a:rPr lang="el-GR" dirty="0">
                <a:latin typeface="Arial" pitchFamily="34" charset="0"/>
                <a:cs typeface="Arial" pitchFamily="34" charset="0"/>
              </a:rPr>
              <a:t>, ανάλογα με τον τύπο του διανομέα:</a:t>
            </a:r>
          </a:p>
          <a:p>
            <a:pPr algn="just">
              <a:buSzPct val="90000"/>
            </a:pPr>
            <a:r>
              <a:rPr lang="el-GR" dirty="0">
                <a:solidFill>
                  <a:schemeClr val="accent6">
                    <a:lumMod val="50000"/>
                  </a:schemeClr>
                </a:solidFill>
                <a:latin typeface="Arial" pitchFamily="34" charset="0"/>
                <a:cs typeface="Arial" pitchFamily="34" charset="0"/>
              </a:rPr>
              <a:t>Το αντίστοιχο ηλεκτρονικού τύπου σύστημα διαθέτει </a:t>
            </a:r>
          </a:p>
          <a:p>
            <a:pPr marL="285750" indent="-285750" algn="just">
              <a:buSzPct val="90000"/>
              <a:buFont typeface="Wingdings" panose="05000000000000000000" pitchFamily="2" charset="2"/>
              <a:buChar char="Ø"/>
            </a:pPr>
            <a:r>
              <a:rPr lang="el-GR" dirty="0">
                <a:solidFill>
                  <a:srgbClr val="FF0000"/>
                </a:solidFill>
                <a:latin typeface="Arial" pitchFamily="34" charset="0"/>
                <a:cs typeface="Arial" pitchFamily="34" charset="0"/>
              </a:rPr>
              <a:t>γεννήτρια παλμών επαγωγικού τύπου </a:t>
            </a:r>
            <a:r>
              <a:rPr lang="el-GR" dirty="0">
                <a:solidFill>
                  <a:schemeClr val="accent6">
                    <a:lumMod val="50000"/>
                  </a:schemeClr>
                </a:solidFill>
                <a:latin typeface="Arial" pitchFamily="34" charset="0"/>
                <a:cs typeface="Arial" pitchFamily="34" charset="0"/>
              </a:rPr>
              <a:t>ή </a:t>
            </a:r>
          </a:p>
          <a:p>
            <a:pPr marL="285750" indent="-285750" algn="just">
              <a:buSzPct val="90000"/>
              <a:buFont typeface="Wingdings" panose="05000000000000000000" pitchFamily="2" charset="2"/>
              <a:buChar char="Ø"/>
            </a:pPr>
            <a:r>
              <a:rPr lang="el-GR" dirty="0">
                <a:solidFill>
                  <a:srgbClr val="FF0000"/>
                </a:solidFill>
                <a:latin typeface="Arial" pitchFamily="34" charset="0"/>
                <a:cs typeface="Arial" pitchFamily="34" charset="0"/>
              </a:rPr>
              <a:t>βασίζεται στο φαινόμενο </a:t>
            </a:r>
            <a:r>
              <a:rPr lang="el-GR" dirty="0" err="1">
                <a:solidFill>
                  <a:srgbClr val="FF0000"/>
                </a:solidFill>
                <a:latin typeface="Arial" pitchFamily="34" charset="0"/>
                <a:cs typeface="Arial" pitchFamily="34" charset="0"/>
              </a:rPr>
              <a:t>Hall</a:t>
            </a:r>
            <a:r>
              <a:rPr lang="el-GR" dirty="0">
                <a:solidFill>
                  <a:schemeClr val="accent6">
                    <a:lumMod val="50000"/>
                  </a:schemeClr>
                </a:solidFill>
                <a:latin typeface="Arial" pitchFamily="34" charset="0"/>
                <a:cs typeface="Arial" pitchFamily="34" charset="0"/>
              </a:rPr>
              <a:t>. </a:t>
            </a:r>
          </a:p>
          <a:p>
            <a:pPr marL="285750" indent="-285750" algn="just">
              <a:buSzPct val="90000"/>
              <a:buFont typeface="Wingdings" panose="05000000000000000000" pitchFamily="2" charset="2"/>
              <a:buChar char="Ø"/>
            </a:pPr>
            <a:endParaRPr lang="el-GR" dirty="0">
              <a:solidFill>
                <a:schemeClr val="accent6">
                  <a:lumMod val="50000"/>
                </a:schemeClr>
              </a:solidFill>
              <a:latin typeface="Arial" pitchFamily="34" charset="0"/>
              <a:cs typeface="Arial" pitchFamily="34" charset="0"/>
            </a:endParaRPr>
          </a:p>
          <a:p>
            <a:pPr algn="just">
              <a:buSzPct val="90000"/>
            </a:pPr>
            <a:r>
              <a:rPr lang="el-GR" dirty="0">
                <a:solidFill>
                  <a:schemeClr val="accent6">
                    <a:lumMod val="50000"/>
                  </a:schemeClr>
                </a:solidFill>
                <a:latin typeface="Arial" pitchFamily="34" charset="0"/>
                <a:cs typeface="Arial" pitchFamily="34" charset="0"/>
              </a:rPr>
              <a:t>Μάλιστα, τα συστήματα τελευταίας γενιάς επιτυγχάνουν την ανάφλεξη χωρίς τη </a:t>
            </a:r>
            <a:r>
              <a:rPr lang="el-GR" dirty="0">
                <a:solidFill>
                  <a:srgbClr val="FF0000"/>
                </a:solidFill>
                <a:latin typeface="Arial" pitchFamily="34" charset="0"/>
                <a:cs typeface="Arial" pitchFamily="34" charset="0"/>
              </a:rPr>
              <a:t>χρήση διανομέα</a:t>
            </a:r>
            <a:r>
              <a:rPr lang="el-GR" i="1" dirty="0">
                <a:solidFill>
                  <a:schemeClr val="accent6">
                    <a:lumMod val="50000"/>
                  </a:schemeClr>
                </a:solidFill>
                <a:latin typeface="Arial" pitchFamily="34" charset="0"/>
                <a:cs typeface="Arial" pitchFamily="34" charset="0"/>
              </a:rPr>
              <a:t>.</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26" dur="500" fill="hold"/>
                                        <p:tgtEl>
                                          <p:spTgt spid="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 calcmode="lin" valueType="num">
                                      <p:cBhvr>
                                        <p:cTn id="32" dur="500" fill="hold"/>
                                        <p:tgtEl>
                                          <p:spTgt spid="9">
                                            <p:txEl>
                                              <p:pRg st="5" end="5"/>
                                            </p:txEl>
                                          </p:spTgt>
                                        </p:tgtEl>
                                        <p:attrNameLst>
                                          <p:attrName>ppt_x</p:attrName>
                                        </p:attrNameLst>
                                      </p:cBhvr>
                                      <p:tavLst>
                                        <p:tav tm="0">
                                          <p:val>
                                            <p:strVal val="#ppt_x-.2"/>
                                          </p:val>
                                        </p:tav>
                                        <p:tav tm="100000">
                                          <p:val>
                                            <p:strVal val="#ppt_x"/>
                                          </p:val>
                                        </p:tav>
                                      </p:tavLst>
                                    </p:anim>
                                    <p:anim calcmode="lin" valueType="num">
                                      <p:cBhvr>
                                        <p:cTn id="33" dur="500" fill="hold"/>
                                        <p:tgtEl>
                                          <p:spTgt spid="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4" dur="500"/>
                                        <p:tgtEl>
                                          <p:spTgt spid="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 calcmode="lin" valueType="num">
                                      <p:cBhvr>
                                        <p:cTn id="39" dur="500" fill="hold"/>
                                        <p:tgtEl>
                                          <p:spTgt spid="9">
                                            <p:txEl>
                                              <p:pRg st="6" end="6"/>
                                            </p:txEl>
                                          </p:spTgt>
                                        </p:tgtEl>
                                        <p:attrNameLst>
                                          <p:attrName>ppt_x</p:attrName>
                                        </p:attrNameLst>
                                      </p:cBhvr>
                                      <p:tavLst>
                                        <p:tav tm="0">
                                          <p:val>
                                            <p:strVal val="#ppt_x-.2"/>
                                          </p:val>
                                        </p:tav>
                                        <p:tav tm="100000">
                                          <p:val>
                                            <p:strVal val="#ppt_x"/>
                                          </p:val>
                                        </p:tav>
                                      </p:tavLst>
                                    </p:anim>
                                    <p:anim calcmode="lin" valueType="num">
                                      <p:cBhvr>
                                        <p:cTn id="40" dur="500" fill="hold"/>
                                        <p:tgtEl>
                                          <p:spTgt spid="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1" dur="500"/>
                                        <p:tgtEl>
                                          <p:spTgt spid="9">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9">
                                            <p:txEl>
                                              <p:pRg st="7" end="7"/>
                                            </p:txEl>
                                          </p:spTgt>
                                        </p:tgtEl>
                                        <p:attrNameLst>
                                          <p:attrName>style.visibility</p:attrName>
                                        </p:attrNameLst>
                                      </p:cBhvr>
                                      <p:to>
                                        <p:strVal val="visible"/>
                                      </p:to>
                                    </p:set>
                                    <p:anim calcmode="lin" valueType="num">
                                      <p:cBhvr>
                                        <p:cTn id="46" dur="500" fill="hold"/>
                                        <p:tgtEl>
                                          <p:spTgt spid="9">
                                            <p:txEl>
                                              <p:pRg st="7" end="7"/>
                                            </p:txEl>
                                          </p:spTgt>
                                        </p:tgtEl>
                                        <p:attrNameLst>
                                          <p:attrName>ppt_x</p:attrName>
                                        </p:attrNameLst>
                                      </p:cBhvr>
                                      <p:tavLst>
                                        <p:tav tm="0">
                                          <p:val>
                                            <p:strVal val="#ppt_x-.2"/>
                                          </p:val>
                                        </p:tav>
                                        <p:tav tm="100000">
                                          <p:val>
                                            <p:strVal val="#ppt_x"/>
                                          </p:val>
                                        </p:tav>
                                      </p:tavLst>
                                    </p:anim>
                                    <p:anim calcmode="lin" valueType="num">
                                      <p:cBhvr>
                                        <p:cTn id="47" dur="500" fill="hold"/>
                                        <p:tgtEl>
                                          <p:spTgt spid="9">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48" dur="500"/>
                                        <p:tgtEl>
                                          <p:spTgt spid="9">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9">
                                            <p:txEl>
                                              <p:pRg st="9" end="9"/>
                                            </p:txEl>
                                          </p:spTgt>
                                        </p:tgtEl>
                                        <p:attrNameLst>
                                          <p:attrName>style.visibility</p:attrName>
                                        </p:attrNameLst>
                                      </p:cBhvr>
                                      <p:to>
                                        <p:strVal val="visible"/>
                                      </p:to>
                                    </p:set>
                                    <p:anim calcmode="lin" valueType="num">
                                      <p:cBhvr>
                                        <p:cTn id="53" dur="500" fill="hold"/>
                                        <p:tgtEl>
                                          <p:spTgt spid="9">
                                            <p:txEl>
                                              <p:pRg st="9" end="9"/>
                                            </p:txEl>
                                          </p:spTgt>
                                        </p:tgtEl>
                                        <p:attrNameLst>
                                          <p:attrName>ppt_x</p:attrName>
                                        </p:attrNameLst>
                                      </p:cBhvr>
                                      <p:tavLst>
                                        <p:tav tm="0">
                                          <p:val>
                                            <p:strVal val="#ppt_x-.2"/>
                                          </p:val>
                                        </p:tav>
                                        <p:tav tm="100000">
                                          <p:val>
                                            <p:strVal val="#ppt_x"/>
                                          </p:val>
                                        </p:tav>
                                      </p:tavLst>
                                    </p:anim>
                                    <p:anim calcmode="lin" valueType="num">
                                      <p:cBhvr>
                                        <p:cTn id="54" dur="500" fill="hold"/>
                                        <p:tgtEl>
                                          <p:spTgt spid="9">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55"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3221395"/>
          </a:xfrm>
          <a:prstGeom prst="rect">
            <a:avLst/>
          </a:prstGeom>
          <a:noFill/>
        </p:spPr>
        <p:txBody>
          <a:bodyPr wrap="square" rtlCol="0">
            <a:spAutoFit/>
          </a:bodyPr>
          <a:lstStyle/>
          <a:p>
            <a:pPr algn="just">
              <a:spcAft>
                <a:spcPts val="1000"/>
              </a:spcAft>
              <a:buSzPct val="90000"/>
            </a:pPr>
            <a:r>
              <a:rPr lang="el-GR" b="1" dirty="0">
                <a:effectLst>
                  <a:outerShdw blurRad="38100" dist="38100" dir="2700000" algn="tl">
                    <a:srgbClr val="000000">
                      <a:alpha val="43137"/>
                    </a:srgbClr>
                  </a:outerShdw>
                </a:effectLst>
                <a:latin typeface="Arial" pitchFamily="34" charset="0"/>
                <a:cs typeface="Arial" pitchFamily="34" charset="0"/>
              </a:rPr>
              <a:t>Καλώδια χαμηλής και υψηλής τάσης</a:t>
            </a:r>
            <a:r>
              <a:rPr lang="el-GR" b="1"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Τα καλώδια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χαμηλής τάσης </a:t>
            </a:r>
            <a:r>
              <a:rPr lang="el-GR" dirty="0">
                <a:latin typeface="Arial" pitchFamily="34" charset="0"/>
                <a:cs typeface="Arial" pitchFamily="34" charset="0"/>
              </a:rPr>
              <a:t>συνδέουν τα εξαρτήματα του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πρωτεύοντος κυκλώματος</a:t>
            </a:r>
            <a:r>
              <a:rPr lang="el-GR" dirty="0">
                <a:latin typeface="Arial" pitchFamily="34" charset="0"/>
                <a:cs typeface="Arial" pitchFamily="34" charset="0"/>
              </a:rPr>
              <a:t> και αποτελούνται από μονωμένο χάλκινο σύρμα,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χοντρής σχετικά διατομής</a:t>
            </a:r>
            <a:r>
              <a:rPr lang="el-GR" dirty="0">
                <a:latin typeface="Arial" pitchFamily="34" charset="0"/>
                <a:cs typeface="Arial" pitchFamily="34" charset="0"/>
              </a:rPr>
              <a:t>, ενώ τα καλώδια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υψηλής τάσης (</a:t>
            </a:r>
            <a:r>
              <a:rPr lang="el-GR" b="1" dirty="0" err="1">
                <a:solidFill>
                  <a:schemeClr val="accent1"/>
                </a:solidFill>
                <a:effectLst>
                  <a:outerShdw blurRad="38100" dist="38100" dir="2700000" algn="tl">
                    <a:srgbClr val="000000">
                      <a:alpha val="43137"/>
                    </a:srgbClr>
                  </a:outerShdw>
                </a:effectLst>
                <a:latin typeface="Arial" pitchFamily="34" charset="0"/>
                <a:cs typeface="Arial" pitchFamily="34" charset="0"/>
              </a:rPr>
              <a:t>μπουζοκαλώδια</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a:t>
            </a:r>
            <a:r>
              <a:rPr lang="el-GR" dirty="0">
                <a:latin typeface="Arial" pitchFamily="34" charset="0"/>
                <a:cs typeface="Arial" pitchFamily="34" charset="0"/>
              </a:rPr>
              <a:t> συνδέουν τον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κεντρικό ακροδέκτη του πολλαπλασιαστή </a:t>
            </a:r>
            <a:r>
              <a:rPr lang="el-GR" dirty="0">
                <a:latin typeface="Arial" pitchFamily="34" charset="0"/>
                <a:cs typeface="Arial" pitchFamily="34" charset="0"/>
              </a:rPr>
              <a:t>με τον κεντρικό ακροδέκτη του διανομέα, καθώς και τους περιμετρικούς ακροδέκτες του διανομέα που βρίσκονται στο καπάκι, με τα μπουζί. </a:t>
            </a:r>
          </a:p>
          <a:p>
            <a:pPr algn="just">
              <a:spcAft>
                <a:spcPts val="1800"/>
              </a:spcAft>
              <a:buSzPct val="90000"/>
            </a:pPr>
            <a:r>
              <a:rPr lang="el-GR" dirty="0">
                <a:latin typeface="Arial" pitchFamily="34" charset="0"/>
                <a:cs typeface="Arial" pitchFamily="34" charset="0"/>
              </a:rPr>
              <a:t>Τα καλώδια αυτά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έχουν ισχυρή μόνωση</a:t>
            </a:r>
            <a:r>
              <a:rPr lang="el-GR" dirty="0">
                <a:latin typeface="Arial" pitchFamily="34" charset="0"/>
                <a:cs typeface="Arial" pitchFamily="34" charset="0"/>
              </a:rPr>
              <a:t>, λόγω της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υψηλής τάσης </a:t>
            </a:r>
            <a:r>
              <a:rPr lang="el-GR" dirty="0">
                <a:latin typeface="Arial" pitchFamily="34" charset="0"/>
                <a:cs typeface="Arial" pitchFamily="34" charset="0"/>
              </a:rPr>
              <a:t>που αναπτύσσεται σ' αυτά, αλλά ο αγωγός τους είναι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σχετικά λεπτής διατομής</a:t>
            </a:r>
            <a:r>
              <a:rPr lang="el-GR" dirty="0">
                <a:latin typeface="Arial" pitchFamily="34" charset="0"/>
                <a:cs typeface="Arial" pitchFamily="34" charset="0"/>
              </a:rPr>
              <a:t>, λόγω των </a:t>
            </a:r>
            <a:r>
              <a:rPr lang="el-GR" b="1" dirty="0">
                <a:solidFill>
                  <a:schemeClr val="accent1"/>
                </a:solidFill>
                <a:effectLst>
                  <a:outerShdw blurRad="38100" dist="38100" dir="2700000" algn="tl">
                    <a:srgbClr val="000000">
                      <a:alpha val="43137"/>
                    </a:srgbClr>
                  </a:outerShdw>
                </a:effectLst>
                <a:latin typeface="Arial" pitchFamily="34" charset="0"/>
                <a:cs typeface="Arial" pitchFamily="34" charset="0"/>
              </a:rPr>
              <a:t>μικρών εντάσεων </a:t>
            </a:r>
            <a:r>
              <a:rPr lang="el-GR" dirty="0">
                <a:latin typeface="Arial" pitchFamily="34" charset="0"/>
                <a:cs typeface="Arial" pitchFamily="34" charset="0"/>
              </a:rPr>
              <a:t>του ρεύματος. </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Μηχανικά συστήματα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23528" y="1419622"/>
            <a:ext cx="8280920" cy="3000821"/>
          </a:xfrm>
          <a:prstGeom prst="rect">
            <a:avLst/>
          </a:prstGeom>
          <a:noFill/>
        </p:spPr>
        <p:txBody>
          <a:bodyPr wrap="square" rtlCol="0">
            <a:spAutoFit/>
          </a:bodyPr>
          <a:lstStyle/>
          <a:p>
            <a:pPr algn="just">
              <a:spcAft>
                <a:spcPts val="1800"/>
              </a:spcAft>
              <a:buSzPct val="90000"/>
            </a:pPr>
            <a:r>
              <a:rPr lang="el-GR" dirty="0">
                <a:latin typeface="Arial" pitchFamily="34" charset="0"/>
                <a:cs typeface="Arial" pitchFamily="34" charset="0"/>
              </a:rPr>
              <a:t>Στα σύγχρονα αυτοκίνητα χρησιμοποιούνται διάφοροι τύποι ηλεκτρονικών αναφλέξεων με πολλά πλεονεκτήματα σε σχέση με τον αντίστοιχο μηχανικό τύπο ανάφλεξης.</a:t>
            </a:r>
          </a:p>
          <a:p>
            <a:pPr algn="just">
              <a:spcAft>
                <a:spcPts val="1800"/>
              </a:spcAft>
              <a:buSzPct val="90000"/>
            </a:pPr>
            <a:r>
              <a:rPr lang="el-GR" dirty="0">
                <a:latin typeface="Arial" pitchFamily="34" charset="0"/>
                <a:cs typeface="Arial" pitchFamily="34" charset="0"/>
              </a:rPr>
              <a:t>Ορισμένοι, μάλιστα, από τους τύπους αυτούς, μπορούν να συνδυαστούν με το σύστημα τροφοδοσίας με έγχυση καυσίμου (</a:t>
            </a:r>
            <a:r>
              <a:rPr lang="el-GR" dirty="0" err="1">
                <a:latin typeface="Arial" pitchFamily="34" charset="0"/>
                <a:cs typeface="Arial" pitchFamily="34" charset="0"/>
              </a:rPr>
              <a:t>injection</a:t>
            </a:r>
            <a:r>
              <a:rPr lang="el-GR" dirty="0">
                <a:latin typeface="Arial" pitchFamily="34" charset="0"/>
                <a:cs typeface="Arial" pitchFamily="34" charset="0"/>
              </a:rPr>
              <a:t>) </a:t>
            </a:r>
          </a:p>
          <a:p>
            <a:pPr algn="just">
              <a:spcAft>
                <a:spcPts val="1800"/>
              </a:spcAft>
              <a:buSzPct val="90000"/>
            </a:pPr>
            <a:r>
              <a:rPr lang="el-GR" dirty="0">
                <a:latin typeface="Arial" pitchFamily="34" charset="0"/>
                <a:cs typeface="Arial" pitchFamily="34" charset="0"/>
              </a:rPr>
              <a:t>και η κεντρική μονάδα ελέγχου (εγκέφαλος), </a:t>
            </a:r>
          </a:p>
          <a:p>
            <a:pPr algn="just">
              <a:spcAft>
                <a:spcPts val="1800"/>
              </a:spcAft>
              <a:buSzPct val="90000"/>
            </a:pPr>
            <a:r>
              <a:rPr lang="el-GR" b="1" dirty="0">
                <a:latin typeface="Arial" pitchFamily="34" charset="0"/>
                <a:cs typeface="Arial" pitchFamily="34" charset="0"/>
              </a:rPr>
              <a:t>είναι κοινή, τόσο για τη λειτουργία του συστήματος έγχυσης καυσίμου, όσο και για το σύστημα ανάφλεξης.</a:t>
            </a:r>
          </a:p>
        </p:txBody>
      </p:sp>
      <p:sp>
        <p:nvSpPr>
          <p:cNvPr id="4" name="3 - TextBox"/>
          <p:cNvSpPr txBox="1"/>
          <p:nvPr/>
        </p:nvSpPr>
        <p:spPr>
          <a:xfrm>
            <a:off x="539552" y="843558"/>
            <a:ext cx="6552728"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 calcmode="lin" valueType="num">
                                      <p:cBhvr additive="base">
                                        <p:cTn id="1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4" name="3 - TextBox"/>
          <p:cNvSpPr txBox="1"/>
          <p:nvPr/>
        </p:nvSpPr>
        <p:spPr>
          <a:xfrm>
            <a:off x="611560" y="411510"/>
            <a:ext cx="6552728"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pic>
        <p:nvPicPr>
          <p:cNvPr id="6" name="5 - Εικόνα" descr="asdas.jpg">
            <a:hlinkClick r:id="rId2" action="ppaction://hlinkfile"/>
          </p:cNvPr>
          <p:cNvPicPr>
            <a:picLocks noChangeAspect="1"/>
          </p:cNvPicPr>
          <p:nvPr/>
        </p:nvPicPr>
        <p:blipFill>
          <a:blip r:embed="rId3" cstate="print"/>
          <a:srcRect b="50000"/>
          <a:stretch>
            <a:fillRect/>
          </a:stretch>
        </p:blipFill>
        <p:spPr>
          <a:xfrm>
            <a:off x="0" y="1059582"/>
            <a:ext cx="4572000" cy="2725616"/>
          </a:xfrm>
          <a:prstGeom prst="rect">
            <a:avLst/>
          </a:prstGeom>
        </p:spPr>
      </p:pic>
      <p:pic>
        <p:nvPicPr>
          <p:cNvPr id="7" name="6 - Εικόνα" descr="asdas.jpg"/>
          <p:cNvPicPr>
            <a:picLocks noChangeAspect="1"/>
          </p:cNvPicPr>
          <p:nvPr/>
        </p:nvPicPr>
        <p:blipFill>
          <a:blip r:embed="rId3" cstate="print"/>
          <a:srcRect t="50000"/>
          <a:stretch>
            <a:fillRect/>
          </a:stretch>
        </p:blipFill>
        <p:spPr>
          <a:xfrm>
            <a:off x="4590548" y="1059582"/>
            <a:ext cx="4553596" cy="2714644"/>
          </a:xfrm>
          <a:prstGeom prst="rect">
            <a:avLst/>
          </a:prstGeom>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179512" y="1500180"/>
            <a:ext cx="8784976" cy="1754326"/>
          </a:xfrm>
          <a:prstGeom prst="rect">
            <a:avLst/>
          </a:prstGeom>
          <a:noFill/>
        </p:spPr>
        <p:txBody>
          <a:bodyPr wrap="square" rtlCol="0">
            <a:spAutoFit/>
          </a:bodyPr>
          <a:lstStyle/>
          <a:p>
            <a:pPr algn="ctr">
              <a:buSzPct val="90000"/>
            </a:pPr>
            <a:r>
              <a:rPr lang="el-GR" dirty="0">
                <a:latin typeface="Arial" pitchFamily="34" charset="0"/>
                <a:cs typeface="Arial" pitchFamily="34" charset="0"/>
              </a:rPr>
              <a:t>Οι κυριότεροι τύποι ηλεκτρονικών αναφλέξεων είναι:</a:t>
            </a:r>
          </a:p>
          <a:p>
            <a:pPr algn="ctr">
              <a:buSzPct val="90000"/>
            </a:pPr>
            <a:endParaRPr lang="el-GR" dirty="0">
              <a:latin typeface="Arial" pitchFamily="34" charset="0"/>
              <a:cs typeface="Arial" pitchFamily="34" charset="0"/>
            </a:endParaRPr>
          </a:p>
          <a:p>
            <a:pPr marL="625475" indent="-182563">
              <a:buSzPct val="90000"/>
              <a:buBlip>
                <a:blip r:embed="rId2"/>
              </a:buBlip>
            </a:pPr>
            <a:r>
              <a:rPr lang="el-GR" b="1" dirty="0">
                <a:latin typeface="Arial" pitchFamily="34" charset="0"/>
                <a:cs typeface="Arial" pitchFamily="34" charset="0"/>
              </a:rPr>
              <a:t>Ηλεκτρονική ανάφλεξη με πλατίνες και τρανζίστορ.</a:t>
            </a:r>
          </a:p>
          <a:p>
            <a:pPr marL="625475" indent="-182563">
              <a:buSzPct val="90000"/>
              <a:buBlip>
                <a:blip r:embed="rId2"/>
              </a:buBlip>
            </a:pPr>
            <a:r>
              <a:rPr lang="el-GR" b="1" dirty="0">
                <a:latin typeface="Arial" pitchFamily="34" charset="0"/>
                <a:cs typeface="Arial" pitchFamily="34" charset="0"/>
              </a:rPr>
              <a:t>Ηλεκτρονική ανάφλεξη χωρίς πλατίνες.</a:t>
            </a:r>
          </a:p>
          <a:p>
            <a:pPr marL="625475" indent="-182563">
              <a:buSzPct val="90000"/>
              <a:buBlip>
                <a:blip r:embed="rId2"/>
              </a:buBlip>
            </a:pPr>
            <a:r>
              <a:rPr lang="el-GR" b="1" dirty="0">
                <a:latin typeface="Arial" pitchFamily="34" charset="0"/>
                <a:cs typeface="Arial" pitchFamily="34" charset="0"/>
              </a:rPr>
              <a:t>Ηλεκτρονική ανάφλεξη με κεντρική μονάδα ελέγχου.</a:t>
            </a:r>
          </a:p>
          <a:p>
            <a:pPr marL="625475" indent="-182563">
              <a:buSzPct val="90000"/>
              <a:buBlip>
                <a:blip r:embed="rId2"/>
              </a:buBlip>
            </a:pPr>
            <a:r>
              <a:rPr lang="el-GR" b="1" dirty="0">
                <a:latin typeface="Arial" pitchFamily="34" charset="0"/>
                <a:cs typeface="Arial" pitchFamily="34" charset="0"/>
              </a:rPr>
              <a:t>Ηλεκτρονική ανάφλεξη με κεντρική μονάδα ελέγχου, χωρίς διανομέα</a:t>
            </a:r>
            <a:r>
              <a:rPr lang="el-GR" dirty="0">
                <a:latin typeface="Arial" pitchFamily="34" charset="0"/>
                <a:cs typeface="Arial" pitchFamily="34" charset="0"/>
              </a:rPr>
              <a:t>.</a:t>
            </a:r>
          </a:p>
        </p:txBody>
      </p:sp>
      <p:sp>
        <p:nvSpPr>
          <p:cNvPr id="4" name="3 - TextBox"/>
          <p:cNvSpPr txBox="1"/>
          <p:nvPr/>
        </p:nvSpPr>
        <p:spPr>
          <a:xfrm>
            <a:off x="611560" y="411510"/>
            <a:ext cx="6552728"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3026470"/>
          </a:xfrm>
          <a:prstGeom prst="rect">
            <a:avLst/>
          </a:prstGeom>
          <a:noFill/>
        </p:spPr>
        <p:txBody>
          <a:bodyPr wrap="square" rtlCol="0">
            <a:spAutoFit/>
          </a:bodyPr>
          <a:lstStyle/>
          <a:p>
            <a:pPr marL="268288" indent="-268288" algn="just">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πλατίνες και τρανζίστορ.</a:t>
            </a:r>
          </a:p>
          <a:p>
            <a:pPr algn="just">
              <a:spcAft>
                <a:spcPts val="1000"/>
              </a:spcAft>
              <a:buSzPct val="90000"/>
            </a:pPr>
            <a:r>
              <a:rPr lang="el-GR" dirty="0">
                <a:latin typeface="Arial" pitchFamily="34" charset="0"/>
                <a:cs typeface="Arial" pitchFamily="34" charset="0"/>
              </a:rPr>
              <a:t>Ο τύπος αυτός ηλεκτρονικής ανάφλεξης είναι όμοιος με το συμβατικό τύπο ανάφλεξης με πλατίνες, με τη μόνη διαφορά ότι συνδυάζεται με τη λειτουργία ενός τρανζίστορ. </a:t>
            </a:r>
          </a:p>
          <a:p>
            <a:pPr algn="just">
              <a:spcAft>
                <a:spcPts val="1800"/>
              </a:spcAft>
              <a:buSzPct val="90000"/>
            </a:pPr>
            <a:r>
              <a:rPr lang="el-GR" dirty="0">
                <a:latin typeface="Arial" pitchFamily="34" charset="0"/>
                <a:cs typeface="Arial" pitchFamily="34" charset="0"/>
              </a:rPr>
              <a:t>Πλεονεκτήματα του τύπου αυτού ανάφλεξης, είναι:</a:t>
            </a:r>
          </a:p>
          <a:p>
            <a:pPr marL="538163" indent="-269875" algn="just">
              <a:spcAft>
                <a:spcPts val="1800"/>
              </a:spcAft>
              <a:buSzPct val="90000"/>
            </a:pPr>
            <a:r>
              <a:rPr lang="el-GR" dirty="0">
                <a:latin typeface="Arial" pitchFamily="34" charset="0"/>
                <a:cs typeface="Arial" pitchFamily="34" charset="0"/>
              </a:rPr>
              <a:t>1. Η αυξημένη ένταση του ηλεκτρικού ρεύματος στο πρωτεύον πηνίο του πολλαπλασιαστή, και</a:t>
            </a:r>
          </a:p>
          <a:p>
            <a:pPr marL="538163" indent="-269875" algn="just">
              <a:spcAft>
                <a:spcPts val="1800"/>
              </a:spcAft>
              <a:buSzPct val="90000"/>
            </a:pPr>
            <a:r>
              <a:rPr lang="el-GR" dirty="0">
                <a:latin typeface="Arial" pitchFamily="34" charset="0"/>
                <a:cs typeface="Arial" pitchFamily="34" charset="0"/>
              </a:rPr>
              <a:t>2. Η μεγαλύτερη διάρκεια ζωής των πλατινών.</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229536" y="699542"/>
            <a:ext cx="8280920" cy="3929281"/>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χωρίς πλατίνες.</a:t>
            </a:r>
          </a:p>
          <a:p>
            <a:pPr algn="just">
              <a:spcAft>
                <a:spcPts val="1000"/>
              </a:spcAft>
              <a:buSzPct val="90000"/>
            </a:pPr>
            <a:r>
              <a:rPr lang="el-GR" dirty="0">
                <a:latin typeface="Arial" pitchFamily="34" charset="0"/>
                <a:cs typeface="Arial" pitchFamily="34" charset="0"/>
              </a:rPr>
              <a:t>Σ' αυτόν τον τύπο ηλεκτρονικής ανάφλεξης δεν υπάρχουν πλατίνες και το ρόλο τους, δηλαδή την εξασφάλιση της ροής του ρεύματος ή τη διακοπή του από το πρωτεύον πηνίο του πολλαπλασιαστή, τον αναλαμβάνει μία </a:t>
            </a:r>
            <a:r>
              <a:rPr lang="el-GR" dirty="0" err="1">
                <a:latin typeface="Arial" pitchFamily="34" charset="0"/>
                <a:cs typeface="Arial" pitchFamily="34" charset="0"/>
              </a:rPr>
              <a:t>παλμογεννήτρια</a:t>
            </a:r>
            <a:r>
              <a:rPr lang="el-GR" dirty="0">
                <a:latin typeface="Arial" pitchFamily="34" charset="0"/>
                <a:cs typeface="Arial" pitchFamily="34" charset="0"/>
              </a:rPr>
              <a:t>. </a:t>
            </a:r>
          </a:p>
          <a:p>
            <a:pPr algn="just">
              <a:spcAft>
                <a:spcPts val="1000"/>
              </a:spcAft>
              <a:buSzPct val="90000"/>
            </a:pPr>
            <a:r>
              <a:rPr lang="el-GR" dirty="0">
                <a:latin typeface="Arial" pitchFamily="34" charset="0"/>
                <a:cs typeface="Arial" pitchFamily="34" charset="0"/>
              </a:rPr>
              <a:t>Τα συστήματα των ηλεκτρονικών αναφλέξεων χωρίς πλατίνες διαφοροποιούνται, ανάλογα με τον τύπο των </a:t>
            </a:r>
            <a:r>
              <a:rPr lang="el-GR" dirty="0" err="1">
                <a:latin typeface="Arial" pitchFamily="34" charset="0"/>
                <a:cs typeface="Arial" pitchFamily="34" charset="0"/>
              </a:rPr>
              <a:t>παλμογεννητριών</a:t>
            </a:r>
            <a:r>
              <a:rPr lang="el-GR" dirty="0">
                <a:latin typeface="Arial" pitchFamily="34" charset="0"/>
                <a:cs typeface="Arial" pitchFamily="34" charset="0"/>
              </a:rPr>
              <a:t>, ως εξής:</a:t>
            </a:r>
          </a:p>
          <a:p>
            <a:pPr marL="268288" indent="-268288">
              <a:spcAft>
                <a:spcPts val="1000"/>
              </a:spcAft>
              <a:buSzPct val="90000"/>
            </a:pPr>
            <a:r>
              <a:rPr lang="el-GR" dirty="0">
                <a:latin typeface="Arial" pitchFamily="34" charset="0"/>
                <a:cs typeface="Arial" pitchFamily="34" charset="0"/>
              </a:rPr>
              <a:t>1. </a:t>
            </a:r>
            <a:r>
              <a:rPr lang="el-GR" dirty="0">
                <a:effectLst>
                  <a:outerShdw blurRad="38100" dist="38100" dir="2700000" algn="tl">
                    <a:srgbClr val="000000">
                      <a:alpha val="43137"/>
                    </a:srgbClr>
                  </a:outerShdw>
                </a:effectLst>
                <a:latin typeface="Arial" pitchFamily="34" charset="0"/>
                <a:cs typeface="Arial" pitchFamily="34" charset="0"/>
              </a:rPr>
              <a:t>με </a:t>
            </a:r>
            <a:r>
              <a:rPr lang="el-GR" dirty="0">
                <a:effectLst>
                  <a:outerShdw blurRad="38100" dist="38100" dir="2700000" algn="tl">
                    <a:srgbClr val="000000">
                      <a:alpha val="43137"/>
                    </a:srgbClr>
                  </a:outerShdw>
                </a:effectLst>
                <a:latin typeface="Arial" pitchFamily="34" charset="0"/>
                <a:cs typeface="Arial" pitchFamily="34" charset="0"/>
                <a:hlinkClick r:id="rId3" action="ppaction://hlinkfile"/>
              </a:rPr>
              <a:t>γεννήτρια </a:t>
            </a:r>
            <a:r>
              <a:rPr lang="el-GR" dirty="0" err="1">
                <a:effectLst>
                  <a:outerShdw blurRad="38100" dist="38100" dir="2700000" algn="tl">
                    <a:srgbClr val="000000">
                      <a:alpha val="43137"/>
                    </a:srgbClr>
                  </a:outerShdw>
                </a:effectLst>
                <a:latin typeface="Arial" pitchFamily="34" charset="0"/>
                <a:cs typeface="Arial" pitchFamily="34" charset="0"/>
                <a:hlinkClick r:id="rId3" action="ppaction://hlinkfile"/>
              </a:rPr>
              <a:t>Hall</a:t>
            </a:r>
            <a:r>
              <a:rPr lang="el-GR" dirty="0">
                <a:latin typeface="Arial" pitchFamily="34" charset="0"/>
                <a:cs typeface="Arial" pitchFamily="34" charset="0"/>
              </a:rPr>
              <a:t>. Το σύστημα αυτό είναι μια ηλεκτρονική ανάφλεξη υψηλής απόδοσης, μεγάλης αξιοπιστίας και μεγάλου χρόνου ζωής. Η γεννήτρια </a:t>
            </a:r>
            <a:r>
              <a:rPr lang="el-GR" dirty="0" err="1">
                <a:latin typeface="Arial" pitchFamily="34" charset="0"/>
                <a:cs typeface="Arial" pitchFamily="34" charset="0"/>
              </a:rPr>
              <a:t>Hall</a:t>
            </a:r>
            <a:r>
              <a:rPr lang="el-GR" dirty="0">
                <a:latin typeface="Arial" pitchFamily="34" charset="0"/>
                <a:cs typeface="Arial" pitchFamily="34" charset="0"/>
              </a:rPr>
              <a:t> βρίσκεται τοποθετημένη στο άνω τμήμα διανομέα ειδικής κατασκευής.</a:t>
            </a:r>
          </a:p>
          <a:p>
            <a:pPr marL="268288" indent="-268288">
              <a:spcAft>
                <a:spcPts val="1000"/>
              </a:spcAft>
              <a:buSzPct val="90000"/>
            </a:pPr>
            <a:r>
              <a:rPr lang="el-GR" dirty="0">
                <a:latin typeface="Arial" pitchFamily="34" charset="0"/>
                <a:cs typeface="Arial" pitchFamily="34" charset="0"/>
              </a:rPr>
              <a:t>2. </a:t>
            </a:r>
            <a:r>
              <a:rPr lang="el-GR" dirty="0">
                <a:effectLst>
                  <a:outerShdw blurRad="38100" dist="38100" dir="2700000" algn="tl">
                    <a:srgbClr val="000000">
                      <a:alpha val="43137"/>
                    </a:srgbClr>
                  </a:outerShdw>
                </a:effectLst>
                <a:latin typeface="Arial" pitchFamily="34" charset="0"/>
                <a:cs typeface="Arial" pitchFamily="34" charset="0"/>
              </a:rPr>
              <a:t>με </a:t>
            </a:r>
            <a:r>
              <a:rPr lang="el-GR" dirty="0">
                <a:effectLst>
                  <a:outerShdw blurRad="38100" dist="38100" dir="2700000" algn="tl">
                    <a:srgbClr val="000000">
                      <a:alpha val="43137"/>
                    </a:srgbClr>
                  </a:outerShdw>
                </a:effectLst>
                <a:latin typeface="Arial" pitchFamily="34" charset="0"/>
                <a:cs typeface="Arial" pitchFamily="34" charset="0"/>
                <a:hlinkClick r:id="rId4" action="ppaction://hlinkfile"/>
              </a:rPr>
              <a:t>γεννήτρια παλμών επαγωγικού τύπου</a:t>
            </a:r>
            <a:r>
              <a:rPr lang="el-GR" dirty="0">
                <a:latin typeface="Arial" pitchFamily="34" charset="0"/>
                <a:cs typeface="Arial" pitchFamily="34" charset="0"/>
              </a:rPr>
              <a:t>. Το σύστημα αυτό είναι παρόμοιο με το προηγούμενο της γεννήτριας </a:t>
            </a:r>
            <a:r>
              <a:rPr lang="el-GR" dirty="0" err="1">
                <a:latin typeface="Arial" pitchFamily="34" charset="0"/>
                <a:cs typeface="Arial" pitchFamily="34" charset="0"/>
              </a:rPr>
              <a:t>Hall</a:t>
            </a:r>
            <a:r>
              <a:rPr lang="el-GR" dirty="0">
                <a:latin typeface="Arial" pitchFamily="34" charset="0"/>
                <a:cs typeface="Arial" pitchFamily="34" charset="0"/>
              </a:rPr>
              <a:t>, αλλά με ορισμένες κατασκευαστικές διαφορές.</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980728"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369332"/>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χωρίς πλατίνες.</a:t>
            </a:r>
          </a:p>
        </p:txBody>
      </p:sp>
      <p:sp>
        <p:nvSpPr>
          <p:cNvPr id="4" name="3 - TextBox"/>
          <p:cNvSpPr txBox="1"/>
          <p:nvPr/>
        </p:nvSpPr>
        <p:spPr>
          <a:xfrm>
            <a:off x="179512" y="439049"/>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pic>
        <p:nvPicPr>
          <p:cNvPr id="1026" name="Picture 2"/>
          <p:cNvPicPr>
            <a:picLocks noChangeAspect="1" noChangeArrowheads="1"/>
          </p:cNvPicPr>
          <p:nvPr/>
        </p:nvPicPr>
        <p:blipFill>
          <a:blip r:embed="rId3" cstate="print"/>
          <a:srcRect/>
          <a:stretch>
            <a:fillRect/>
          </a:stretch>
        </p:blipFill>
        <p:spPr bwMode="auto">
          <a:xfrm>
            <a:off x="5830914" y="176726"/>
            <a:ext cx="3313086" cy="4948014"/>
          </a:xfrm>
          <a:prstGeom prst="rect">
            <a:avLst/>
          </a:prstGeom>
          <a:noFill/>
          <a:ln w="9525">
            <a:noFill/>
            <a:miter lim="800000"/>
            <a:headEnd/>
            <a:tailEnd/>
          </a:ln>
          <a:effectLst/>
        </p:spPr>
      </p:pic>
      <p:pic>
        <p:nvPicPr>
          <p:cNvPr id="6" name="5 - Εικόνα" descr="aDA.jpg"/>
          <p:cNvPicPr>
            <a:picLocks noChangeAspect="1"/>
          </p:cNvPicPr>
          <p:nvPr/>
        </p:nvPicPr>
        <p:blipFill>
          <a:blip r:embed="rId4" cstate="print"/>
          <a:stretch>
            <a:fillRect/>
          </a:stretch>
        </p:blipFill>
        <p:spPr>
          <a:xfrm>
            <a:off x="1979712" y="1851670"/>
            <a:ext cx="2728072" cy="2131938"/>
          </a:xfrm>
          <a:prstGeom prst="rect">
            <a:avLst/>
          </a:prstGeom>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par>
                          <p:cTn id="8" fill="hold">
                            <p:stCondLst>
                              <p:cond delay="500"/>
                            </p:stCondLst>
                            <p:childTnLst>
                              <p:par>
                                <p:cTn id="9" presetID="4" presetClass="entr" presetSubtype="16"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280920" cy="2390398"/>
          </a:xfrm>
          <a:prstGeom prst="rect">
            <a:avLst/>
          </a:prstGeom>
          <a:noFill/>
        </p:spPr>
        <p:txBody>
          <a:bodyPr wrap="square" rtlCol="0">
            <a:spAutoFit/>
          </a:bodyPr>
          <a:lstStyle/>
          <a:p>
            <a:pPr marL="268288" indent="-268288" algn="just">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a:t>
            </a:r>
          </a:p>
          <a:p>
            <a:pPr algn="just">
              <a:spcAft>
                <a:spcPts val="1800"/>
              </a:spcAft>
              <a:buSzPct val="90000"/>
              <a:tabLst>
                <a:tab pos="268288" algn="l"/>
              </a:tabLst>
            </a:pPr>
            <a:r>
              <a:rPr lang="el-GR" dirty="0">
                <a:latin typeface="Arial" pitchFamily="34" charset="0"/>
                <a:cs typeface="Arial" pitchFamily="34" charset="0"/>
              </a:rPr>
              <a:t>Στις προηγούμενες ηλεκτρονικές αναφλέξεις, χρησιμοποιείται μηχανικού τύπου διανομέας με μηχανισμούς προπορείας στροφών και φορτίου. </a:t>
            </a:r>
          </a:p>
          <a:p>
            <a:pPr algn="just">
              <a:spcAft>
                <a:spcPts val="1000"/>
              </a:spcAft>
              <a:buSzPct val="90000"/>
              <a:tabLst>
                <a:tab pos="268288" algn="l"/>
              </a:tabLst>
            </a:pPr>
            <a:r>
              <a:rPr lang="el-GR" dirty="0">
                <a:latin typeface="Arial" pitchFamily="34" charset="0"/>
                <a:cs typeface="Arial" pitchFamily="34" charset="0"/>
              </a:rPr>
              <a:t>Ωστόσο, οι μηχανικού τύπου μηχανισμοί προπορείας έχουν περιορισμένες δυνατότητες ρύθμισης της προπορείας και, επομένως, δεν μπορούν να καλύψουν όλες τις περιπτώσεις λειτουργίας του κινητήρα, ώστε η ανάφλεξη να γίνεται, πάντοτε, την καταλληλότερη χρονική στιγμή. </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424936" cy="2667397"/>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a:t>
            </a:r>
          </a:p>
          <a:p>
            <a:pPr algn="just">
              <a:spcAft>
                <a:spcPts val="1800"/>
              </a:spcAft>
              <a:buSzPct val="90000"/>
              <a:tabLst>
                <a:tab pos="268288" algn="l"/>
              </a:tabLst>
            </a:pPr>
            <a:r>
              <a:rPr lang="el-GR" dirty="0">
                <a:latin typeface="Arial" pitchFamily="34" charset="0"/>
                <a:cs typeface="Arial" pitchFamily="34" charset="0"/>
              </a:rPr>
              <a:t>Στην ηλεκτρονική, όμως, ανάφλεξη με κεντρική μονάδα ελέγχου δεν υπάρχουν μηχανικοί μηχανισμοί ρύθμισης της προπορείας </a:t>
            </a:r>
            <a:r>
              <a:rPr lang="el-GR" dirty="0" err="1">
                <a:latin typeface="Arial" pitchFamily="34" charset="0"/>
                <a:cs typeface="Arial" pitchFamily="34" charset="0"/>
              </a:rPr>
              <a:t>σπινθηροδότησης</a:t>
            </a:r>
            <a:r>
              <a:rPr lang="el-GR" dirty="0">
                <a:latin typeface="Arial" pitchFamily="34" charset="0"/>
                <a:cs typeface="Arial" pitchFamily="34" charset="0"/>
              </a:rPr>
              <a:t> στο διανομέα. </a:t>
            </a:r>
          </a:p>
          <a:p>
            <a:pPr algn="just">
              <a:spcAft>
                <a:spcPts val="1000"/>
              </a:spcAft>
              <a:buSzPct val="90000"/>
              <a:tabLst>
                <a:tab pos="268288" algn="l"/>
              </a:tabLst>
            </a:pPr>
            <a:r>
              <a:rPr lang="el-GR" dirty="0">
                <a:latin typeface="Arial" pitchFamily="34" charset="0"/>
                <a:cs typeface="Arial" pitchFamily="34" charset="0"/>
              </a:rPr>
              <a:t>Αντί γι' αυτούς, χρησιμοποιείται, αφενός ένα παλμικό σήμα -</a:t>
            </a:r>
            <a:r>
              <a:rPr lang="el-GR" i="1" dirty="0">
                <a:latin typeface="Arial" pitchFamily="34" charset="0"/>
                <a:cs typeface="Arial" pitchFamily="34" charset="0"/>
              </a:rPr>
              <a:t>που προέρχεται από ειδική γεννήτρια</a:t>
            </a:r>
            <a:r>
              <a:rPr lang="el-GR" dirty="0">
                <a:latin typeface="Arial" pitchFamily="34" charset="0"/>
                <a:cs typeface="Arial" pitchFamily="34" charset="0"/>
              </a:rPr>
              <a:t>-, το οποίο εξασφαλίζει τη ρύθμιση της προπορείας σε σχέση με τις στροφές του κινητήρα, και αφετέρου ένα αναλογικό σήμα -</a:t>
            </a:r>
            <a:r>
              <a:rPr lang="el-GR" i="1" dirty="0">
                <a:latin typeface="Arial" pitchFamily="34" charset="0"/>
                <a:cs typeface="Arial" pitchFamily="34" charset="0"/>
              </a:rPr>
              <a:t>που προέρχεται από ειδικό αισθητήρα της υποπίεσης του κινητήρα</a:t>
            </a:r>
            <a:r>
              <a:rPr lang="el-GR" dirty="0">
                <a:latin typeface="Arial" pitchFamily="34" charset="0"/>
                <a:cs typeface="Arial" pitchFamily="34" charset="0"/>
              </a:rPr>
              <a:t>-, το οποίο εξασφαλίζει τη ρύθμιση της προπορείας, σε σχέση με το φορτίο του κινητήρα.</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424936" cy="369332"/>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a:t>
            </a:r>
            <a:r>
              <a:rPr lang="en-US" dirty="0">
                <a:effectLst>
                  <a:outerShdw blurRad="38100" dist="38100" dir="2700000" algn="tl">
                    <a:srgbClr val="000000">
                      <a:alpha val="43137"/>
                    </a:srgbClr>
                  </a:outerShdw>
                </a:effectLst>
                <a:latin typeface="Arial" pitchFamily="34" charset="0"/>
                <a:cs typeface="Arial" pitchFamily="34" charset="0"/>
              </a:rPr>
              <a:t> (</a:t>
            </a:r>
            <a:r>
              <a:rPr lang="el-GR" dirty="0">
                <a:effectLst>
                  <a:outerShdw blurRad="38100" dist="38100" dir="2700000" algn="tl">
                    <a:srgbClr val="000000">
                      <a:alpha val="43137"/>
                    </a:srgbClr>
                  </a:outerShdw>
                </a:effectLst>
                <a:latin typeface="Arial" pitchFamily="34" charset="0"/>
                <a:cs typeface="Arial" pitchFamily="34" charset="0"/>
              </a:rPr>
              <a:t>με διανομέα).</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pic>
        <p:nvPicPr>
          <p:cNvPr id="2050" name="Picture 2"/>
          <p:cNvPicPr>
            <a:picLocks noChangeAspect="1" noChangeArrowheads="1"/>
          </p:cNvPicPr>
          <p:nvPr/>
        </p:nvPicPr>
        <p:blipFill>
          <a:blip r:embed="rId3" cstate="print"/>
          <a:srcRect/>
          <a:stretch>
            <a:fillRect/>
          </a:stretch>
        </p:blipFill>
        <p:spPr bwMode="auto">
          <a:xfrm>
            <a:off x="0" y="1342204"/>
            <a:ext cx="5631413" cy="3689965"/>
          </a:xfrm>
          <a:prstGeom prst="rect">
            <a:avLst/>
          </a:prstGeom>
          <a:noFill/>
          <a:ln w="9525">
            <a:noFill/>
            <a:miter lim="800000"/>
            <a:headEnd/>
            <a:tailEnd/>
          </a:ln>
          <a:effectLst/>
        </p:spPr>
      </p:pic>
      <p:sp>
        <p:nvSpPr>
          <p:cNvPr id="7" name="6 - TextBox"/>
          <p:cNvSpPr txBox="1"/>
          <p:nvPr/>
        </p:nvSpPr>
        <p:spPr>
          <a:xfrm>
            <a:off x="5572132" y="1357304"/>
            <a:ext cx="3571868" cy="3216265"/>
          </a:xfrm>
          <a:prstGeom prst="rect">
            <a:avLst/>
          </a:prstGeom>
          <a:noFill/>
        </p:spPr>
        <p:txBody>
          <a:bodyPr wrap="square" rtlCol="0">
            <a:spAutoFit/>
          </a:bodyPr>
          <a:lstStyle/>
          <a:p>
            <a:pPr algn="ctr"/>
            <a:r>
              <a:rPr lang="el-GR" sz="1400" dirty="0">
                <a:latin typeface="+mj-lt"/>
              </a:rPr>
              <a:t>Ηλεκτρονική ανάφλεξη με κεντρική μονάδα ελέγχου (BOSCH).</a:t>
            </a:r>
          </a:p>
          <a:p>
            <a:pPr marL="180975" indent="-180975">
              <a:lnSpc>
                <a:spcPts val="2100"/>
              </a:lnSpc>
            </a:pPr>
            <a:r>
              <a:rPr lang="el-GR" sz="1400" dirty="0">
                <a:latin typeface="+mj-lt"/>
              </a:rPr>
              <a:t>1. Πολλαπλασιαστής.</a:t>
            </a:r>
          </a:p>
          <a:p>
            <a:pPr marL="180975" indent="-180975">
              <a:lnSpc>
                <a:spcPts val="2100"/>
              </a:lnSpc>
            </a:pPr>
            <a:r>
              <a:rPr lang="el-GR" sz="1400" dirty="0">
                <a:latin typeface="+mj-lt"/>
              </a:rPr>
              <a:t>2. Διανομέας.</a:t>
            </a:r>
          </a:p>
          <a:p>
            <a:pPr marL="180975" indent="-180975">
              <a:lnSpc>
                <a:spcPts val="2100"/>
              </a:lnSpc>
            </a:pPr>
            <a:r>
              <a:rPr lang="el-GR" sz="1400" dirty="0">
                <a:latin typeface="+mj-lt"/>
              </a:rPr>
              <a:t>3. Μπουζί. 4. Μονάδα ελέγχου.</a:t>
            </a:r>
          </a:p>
          <a:p>
            <a:pPr marL="180975" indent="-180975">
              <a:lnSpc>
                <a:spcPts val="2100"/>
              </a:lnSpc>
            </a:pPr>
            <a:r>
              <a:rPr lang="el-GR" sz="1400" dirty="0">
                <a:latin typeface="+mj-lt"/>
              </a:rPr>
              <a:t>5. Αισθητήρας θερμοκρασίας κινητήρα.</a:t>
            </a:r>
          </a:p>
          <a:p>
            <a:pPr marL="180975" indent="-180975">
              <a:lnSpc>
                <a:spcPts val="2100"/>
              </a:lnSpc>
            </a:pPr>
            <a:r>
              <a:rPr lang="el-GR" sz="1400" dirty="0">
                <a:latin typeface="+mj-lt"/>
              </a:rPr>
              <a:t>6. Διακόπτης πεταλούδας γκαζιού.</a:t>
            </a:r>
          </a:p>
          <a:p>
            <a:pPr marL="180975" indent="-180975">
              <a:lnSpc>
                <a:spcPts val="2100"/>
              </a:lnSpc>
            </a:pPr>
            <a:r>
              <a:rPr lang="el-GR" sz="1400" dirty="0">
                <a:latin typeface="+mj-lt"/>
              </a:rPr>
              <a:t>7. Επαγωγικός αισθητήρας στροφών (στροφαλοφόρος).</a:t>
            </a:r>
          </a:p>
          <a:p>
            <a:pPr marL="180975" indent="-180975">
              <a:lnSpc>
                <a:spcPts val="2100"/>
              </a:lnSpc>
            </a:pPr>
            <a:r>
              <a:rPr lang="el-GR" sz="1400" dirty="0">
                <a:latin typeface="+mj-lt"/>
              </a:rPr>
              <a:t>8. Οδοντωτή στεφάνη. </a:t>
            </a:r>
          </a:p>
          <a:p>
            <a:pPr marL="180975" indent="-180975">
              <a:lnSpc>
                <a:spcPts val="2100"/>
              </a:lnSpc>
            </a:pPr>
            <a:r>
              <a:rPr lang="el-GR" sz="1400" dirty="0">
                <a:latin typeface="+mj-lt"/>
              </a:rPr>
              <a:t>9. Μπαταρία. </a:t>
            </a:r>
          </a:p>
          <a:p>
            <a:pPr marL="180975" indent="-180975">
              <a:lnSpc>
                <a:spcPts val="2100"/>
              </a:lnSpc>
            </a:pPr>
            <a:r>
              <a:rPr lang="el-GR" sz="1400" dirty="0">
                <a:latin typeface="+mj-lt"/>
              </a:rPr>
              <a:t>10. Διακόπτης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4896544"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467544" y="1059582"/>
            <a:ext cx="5112568" cy="3077766"/>
          </a:xfrm>
          <a:prstGeom prst="rect">
            <a:avLst/>
          </a:prstGeom>
          <a:noFill/>
        </p:spPr>
        <p:txBody>
          <a:bodyPr wrap="square" rtlCol="0">
            <a:spAutoFit/>
          </a:bodyPr>
          <a:lstStyle/>
          <a:p>
            <a:pPr>
              <a:spcAft>
                <a:spcPts val="1000"/>
              </a:spcAft>
              <a:buSzPct val="90000"/>
            </a:pPr>
            <a:r>
              <a:rPr lang="el-GR" dirty="0">
                <a:latin typeface="Arial" pitchFamily="34" charset="0"/>
                <a:cs typeface="Arial" pitchFamily="34" charset="0"/>
              </a:rPr>
              <a:t>Τα βασικά στοιχεία των μηχανικών συστημάτων ανάφλεξης είναι</a:t>
            </a:r>
            <a:r>
              <a:rPr lang="en-US" dirty="0">
                <a:latin typeface="Arial" pitchFamily="34" charset="0"/>
                <a:cs typeface="Arial" pitchFamily="34" charset="0"/>
              </a:rPr>
              <a:t>:</a:t>
            </a:r>
            <a:endParaRPr lang="el-GR" dirty="0">
              <a:latin typeface="Arial" pitchFamily="34" charset="0"/>
              <a:cs typeface="Arial" pitchFamily="34" charset="0"/>
            </a:endParaRPr>
          </a:p>
          <a:p>
            <a:pPr marL="180975" indent="-180975">
              <a:spcAft>
                <a:spcPts val="1000"/>
              </a:spcAft>
              <a:buSzPct val="90000"/>
              <a:buFont typeface="Wingdings" pitchFamily="2" charset="2"/>
              <a:buChar char="§"/>
            </a:pPr>
            <a:r>
              <a:rPr lang="el-GR" dirty="0">
                <a:latin typeface="Arial" pitchFamily="34" charset="0"/>
                <a:cs typeface="Arial" pitchFamily="34" charset="0"/>
              </a:rPr>
              <a:t>ο συσσωρευτής (μπαταρία), </a:t>
            </a:r>
          </a:p>
          <a:p>
            <a:pPr marL="180975" indent="-180975">
              <a:spcAft>
                <a:spcPts val="1000"/>
              </a:spcAft>
              <a:buSzPct val="90000"/>
              <a:buFont typeface="Wingdings" pitchFamily="2" charset="2"/>
              <a:buChar char="§"/>
            </a:pPr>
            <a:r>
              <a:rPr lang="el-GR" dirty="0">
                <a:latin typeface="Arial" pitchFamily="34" charset="0"/>
                <a:cs typeface="Arial" pitchFamily="34" charset="0"/>
              </a:rPr>
              <a:t>ο πολλαπλασιαστής, </a:t>
            </a:r>
          </a:p>
          <a:p>
            <a:pPr marL="180975" indent="-180975">
              <a:spcAft>
                <a:spcPts val="1000"/>
              </a:spcAft>
              <a:buSzPct val="90000"/>
              <a:buFont typeface="Wingdings" pitchFamily="2" charset="2"/>
              <a:buChar char="§"/>
            </a:pPr>
            <a:r>
              <a:rPr lang="el-GR" dirty="0">
                <a:latin typeface="Arial" pitchFamily="34" charset="0"/>
                <a:cs typeface="Arial" pitchFamily="34" charset="0"/>
              </a:rPr>
              <a:t>το ζευγάρι αυτόματων διακοπτών (πλατίνες), </a:t>
            </a:r>
          </a:p>
          <a:p>
            <a:pPr marL="180975" indent="-180975">
              <a:spcAft>
                <a:spcPts val="1000"/>
              </a:spcAft>
              <a:buSzPct val="90000"/>
              <a:buFont typeface="Wingdings" pitchFamily="2" charset="2"/>
              <a:buChar char="§"/>
            </a:pPr>
            <a:r>
              <a:rPr lang="el-GR" dirty="0">
                <a:latin typeface="Arial" pitchFamily="34" charset="0"/>
                <a:cs typeface="Arial" pitchFamily="34" charset="0"/>
              </a:rPr>
              <a:t>ο διανομέας (</a:t>
            </a:r>
            <a:r>
              <a:rPr lang="el-GR" dirty="0" err="1">
                <a:latin typeface="Arial" pitchFamily="34" charset="0"/>
                <a:cs typeface="Arial" pitchFamily="34" charset="0"/>
              </a:rPr>
              <a:t>ντιστριμπυτέρ</a:t>
            </a:r>
            <a:r>
              <a:rPr lang="el-GR" dirty="0">
                <a:latin typeface="Arial" pitchFamily="34" charset="0"/>
                <a:cs typeface="Arial" pitchFamily="34" charset="0"/>
              </a:rPr>
              <a:t>), </a:t>
            </a:r>
          </a:p>
          <a:p>
            <a:pPr marL="180975" indent="-180975">
              <a:spcAft>
                <a:spcPts val="1000"/>
              </a:spcAft>
              <a:buSzPct val="90000"/>
              <a:buFont typeface="Wingdings" pitchFamily="2" charset="2"/>
              <a:buChar char="§"/>
            </a:pPr>
            <a:r>
              <a:rPr lang="el-GR" dirty="0">
                <a:latin typeface="Arial" pitchFamily="34" charset="0"/>
                <a:cs typeface="Arial" pitchFamily="34" charset="0"/>
              </a:rPr>
              <a:t>ο αναφλεκτήρας (μπουζί) και </a:t>
            </a:r>
          </a:p>
          <a:p>
            <a:pPr marL="180975" indent="-180975">
              <a:spcAft>
                <a:spcPts val="1000"/>
              </a:spcAft>
              <a:buSzPct val="90000"/>
              <a:buFont typeface="Wingdings" pitchFamily="2" charset="2"/>
              <a:buChar char="§"/>
            </a:pPr>
            <a:r>
              <a:rPr lang="el-GR" dirty="0">
                <a:latin typeface="Arial" pitchFamily="34" charset="0"/>
                <a:cs typeface="Arial" pitchFamily="34" charset="0"/>
              </a:rPr>
              <a:t>ο πυκνωτής.</a:t>
            </a:r>
          </a:p>
        </p:txBody>
      </p:sp>
      <p:sp>
        <p:nvSpPr>
          <p:cNvPr id="6" name="5 - TextBox"/>
          <p:cNvSpPr txBox="1"/>
          <p:nvPr/>
        </p:nvSpPr>
        <p:spPr>
          <a:xfrm>
            <a:off x="5580112" y="4205786"/>
            <a:ext cx="3240360" cy="461665"/>
          </a:xfrm>
          <a:prstGeom prst="rect">
            <a:avLst/>
          </a:prstGeom>
          <a:noFill/>
        </p:spPr>
        <p:txBody>
          <a:bodyPr wrap="square" rtlCol="0">
            <a:spAutoFit/>
          </a:bodyPr>
          <a:lstStyle/>
          <a:p>
            <a:pPr algn="ctr"/>
            <a:r>
              <a:rPr lang="el-GR" sz="1200" i="1" dirty="0">
                <a:latin typeface="+mj-lt"/>
              </a:rPr>
              <a:t>Σχηματική παράσταση συστήματος ανάφλεξης αυτοκινήτου.</a:t>
            </a:r>
          </a:p>
        </p:txBody>
      </p:sp>
      <p:pic>
        <p:nvPicPr>
          <p:cNvPr id="7" name="Εικόνα 6">
            <a:extLst>
              <a:ext uri="{FF2B5EF4-FFF2-40B4-BE49-F238E27FC236}">
                <a16:creationId xmlns:a16="http://schemas.microsoft.com/office/drawing/2014/main" id="{04E5486C-FEE2-4B71-8ACE-9B422C743675}"/>
              </a:ext>
            </a:extLst>
          </p:cNvPr>
          <p:cNvPicPr>
            <a:picLocks noChangeAspect="1"/>
          </p:cNvPicPr>
          <p:nvPr/>
        </p:nvPicPr>
        <p:blipFill>
          <a:blip r:embed="rId2" cstate="print"/>
          <a:stretch>
            <a:fillRect/>
          </a:stretch>
        </p:blipFill>
        <p:spPr>
          <a:xfrm>
            <a:off x="5385894" y="51470"/>
            <a:ext cx="3758226" cy="4085878"/>
          </a:xfrm>
          <a:prstGeom prst="rect">
            <a:avLst/>
          </a:prstGeom>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9">
                                            <p:txEl>
                                              <p:pRg st="2" end="2"/>
                                            </p:txEl>
                                          </p:spTgt>
                                        </p:tgtEl>
                                        <p:attrNameLst>
                                          <p:attrName>style.visibility</p:attrName>
                                        </p:attrNameLst>
                                      </p:cBhvr>
                                      <p:to>
                                        <p:strVal val="visible"/>
                                      </p:to>
                                    </p:set>
                                    <p:anim calcmode="lin" valueType="num">
                                      <p:cBhvr additive="base">
                                        <p:cTn id="1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50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1" fill="hold">
                                          <p:stCondLst>
                                            <p:cond delay="0"/>
                                          </p:stCondLst>
                                        </p:cTn>
                                        <p:tgtEl>
                                          <p:spTgt spid="9">
                                            <p:txEl>
                                              <p:pRg st="4" end="4"/>
                                            </p:txEl>
                                          </p:spTgt>
                                        </p:tgtEl>
                                        <p:attrNameLst>
                                          <p:attrName>style.visibility</p:attrName>
                                        </p:attrNameLst>
                                      </p:cBhvr>
                                      <p:to>
                                        <p:strVal val="visible"/>
                                      </p:to>
                                    </p:set>
                                    <p:anim calcmode="lin" valueType="num">
                                      <p:cBhvr additive="base">
                                        <p:cTn id="22"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50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500"/>
                                  </p:stCondLst>
                                  <p:childTnLst>
                                    <p:set>
                                      <p:cBhvr>
                                        <p:cTn id="31" dur="1" fill="hold">
                                          <p:stCondLst>
                                            <p:cond delay="0"/>
                                          </p:stCondLst>
                                        </p:cTn>
                                        <p:tgtEl>
                                          <p:spTgt spid="9">
                                            <p:txEl>
                                              <p:pRg st="6" end="6"/>
                                            </p:txEl>
                                          </p:spTgt>
                                        </p:tgtEl>
                                        <p:attrNameLst>
                                          <p:attrName>style.visibility</p:attrName>
                                        </p:attrNameLst>
                                      </p:cBhvr>
                                      <p:to>
                                        <p:strVal val="visible"/>
                                      </p:to>
                                    </p:set>
                                    <p:anim calcmode="lin" valueType="num">
                                      <p:cBhvr additive="base">
                                        <p:cTn id="32"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 name="▶ How Electronic Ignition System Works - YouTube [72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9567" y="0"/>
            <a:ext cx="9443567" cy="5311193"/>
          </a:xfrm>
        </p:spPr>
      </p:pic>
    </p:spTree>
    <p:extLst>
      <p:ext uri="{BB962C8B-B14F-4D97-AF65-F5344CB8AC3E}">
        <p14:creationId xmlns:p14="http://schemas.microsoft.com/office/powerpoint/2010/main" val="1678358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251520" y="607109"/>
            <a:ext cx="8424936" cy="3929281"/>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a:t>
            </a:r>
          </a:p>
          <a:p>
            <a:pPr>
              <a:spcAft>
                <a:spcPts val="1000"/>
              </a:spcAft>
              <a:buSzPct val="90000"/>
            </a:pPr>
            <a:r>
              <a:rPr lang="el-GR" dirty="0">
                <a:latin typeface="Arial" pitchFamily="34" charset="0"/>
                <a:cs typeface="Arial" pitchFamily="34" charset="0"/>
              </a:rPr>
              <a:t>Τα πλεονεκτήματα είναι πολλά και σημαντικά:</a:t>
            </a:r>
          </a:p>
          <a:p>
            <a:pPr marL="180975" indent="-180975" algn="just">
              <a:spcAft>
                <a:spcPts val="800"/>
              </a:spcAft>
              <a:buSzPct val="90000"/>
              <a:buBlip>
                <a:blip r:embed="rId3"/>
              </a:buBlip>
              <a:tabLst>
                <a:tab pos="268288" algn="l"/>
              </a:tabLst>
            </a:pPr>
            <a:r>
              <a:rPr lang="el-GR" sz="1700" dirty="0">
                <a:latin typeface="Arial" pitchFamily="34" charset="0"/>
                <a:cs typeface="Arial" pitchFamily="34" charset="0"/>
              </a:rPr>
              <a:t>Η προπορεία </a:t>
            </a:r>
            <a:r>
              <a:rPr lang="el-GR" sz="1700" dirty="0" err="1">
                <a:latin typeface="Arial" pitchFamily="34" charset="0"/>
                <a:cs typeface="Arial" pitchFamily="34" charset="0"/>
              </a:rPr>
              <a:t>σπινθηροδότησης</a:t>
            </a:r>
            <a:r>
              <a:rPr lang="el-GR" sz="1700" dirty="0">
                <a:latin typeface="Arial" pitchFamily="34" charset="0"/>
                <a:cs typeface="Arial" pitchFamily="34" charset="0"/>
              </a:rPr>
              <a:t> ρυθμίζεται ακριβέστερα, κάτω από τις διάφορες συνθήκες λειτουργίας του κινητήρα.</a:t>
            </a:r>
          </a:p>
          <a:p>
            <a:pPr marL="180975" indent="-180975" algn="just">
              <a:spcAft>
                <a:spcPts val="800"/>
              </a:spcAft>
              <a:buSzPct val="90000"/>
              <a:buBlip>
                <a:blip r:embed="rId3"/>
              </a:buBlip>
              <a:tabLst>
                <a:tab pos="268288" algn="l"/>
              </a:tabLst>
            </a:pPr>
            <a:r>
              <a:rPr lang="el-GR" sz="1700" dirty="0">
                <a:latin typeface="Arial" pitchFamily="34" charset="0"/>
                <a:cs typeface="Arial" pitchFamily="34" charset="0"/>
              </a:rPr>
              <a:t>Υπάρχει δυνατότητα για καλύτερη ρύθμιση της προπορείας, αφού είναι δυνατός ο συνυπολογισμός και άλλων παραμέτρων λειτουργίας του κινητήρα, όπως π.χ. της θερμοκρασίας του κινητήρα, κ.λπ.</a:t>
            </a:r>
          </a:p>
          <a:p>
            <a:pPr marL="180975" indent="-180975" algn="just">
              <a:spcAft>
                <a:spcPts val="800"/>
              </a:spcAft>
              <a:buSzPct val="90000"/>
              <a:buBlip>
                <a:blip r:embed="rId3"/>
              </a:buBlip>
              <a:tabLst>
                <a:tab pos="268288" algn="l"/>
              </a:tabLst>
            </a:pPr>
            <a:r>
              <a:rPr lang="el-GR" sz="1700" dirty="0">
                <a:latin typeface="Arial" pitchFamily="34" charset="0"/>
                <a:cs typeface="Arial" pitchFamily="34" charset="0"/>
              </a:rPr>
              <a:t>Επιτυγχάνεται καλύτερη ψυχρή εκκίνηση του κινητήρα, βελτιωμένη λειτουργία του ρελαντί και χαμηλότερη κατανάλωση καυσίμου.</a:t>
            </a:r>
          </a:p>
          <a:p>
            <a:pPr marL="180975" indent="-180975" algn="just">
              <a:spcAft>
                <a:spcPts val="800"/>
              </a:spcAft>
              <a:buSzPct val="90000"/>
              <a:buBlip>
                <a:blip r:embed="rId3"/>
              </a:buBlip>
              <a:tabLst>
                <a:tab pos="268288" algn="l"/>
              </a:tabLst>
            </a:pPr>
            <a:r>
              <a:rPr lang="el-GR" sz="1700" dirty="0">
                <a:latin typeface="Arial" pitchFamily="34" charset="0"/>
                <a:cs typeface="Arial" pitchFamily="34" charset="0"/>
              </a:rPr>
              <a:t>Γίνεται ακριβέστερη και ταχύτερη η επεξεργασία των δεδομένων, που επηρεάζουν την προπορεία </a:t>
            </a:r>
            <a:r>
              <a:rPr lang="el-GR" sz="1700" dirty="0" err="1">
                <a:latin typeface="Arial" pitchFamily="34" charset="0"/>
                <a:cs typeface="Arial" pitchFamily="34" charset="0"/>
              </a:rPr>
              <a:t>σπινθηροδότησης</a:t>
            </a:r>
            <a:r>
              <a:rPr lang="el-GR" sz="1700" dirty="0">
                <a:latin typeface="Arial" pitchFamily="34" charset="0"/>
                <a:cs typeface="Arial" pitchFamily="34" charset="0"/>
              </a:rPr>
              <a:t>.</a:t>
            </a:r>
          </a:p>
          <a:p>
            <a:pPr marL="180975" indent="-180975" algn="just">
              <a:spcAft>
                <a:spcPts val="800"/>
              </a:spcAft>
              <a:buSzPct val="90000"/>
              <a:buBlip>
                <a:blip r:embed="rId3"/>
              </a:buBlip>
              <a:tabLst>
                <a:tab pos="268288" algn="l"/>
              </a:tabLst>
            </a:pPr>
            <a:r>
              <a:rPr lang="el-GR" sz="1700" dirty="0">
                <a:latin typeface="Arial" pitchFamily="34" charset="0"/>
                <a:cs typeface="Arial" pitchFamily="34" charset="0"/>
              </a:rPr>
              <a:t>Υπάρχει δυνατότητα ελέγχου και επίτευξης </a:t>
            </a:r>
            <a:r>
              <a:rPr lang="el-GR" sz="1700" dirty="0" err="1">
                <a:latin typeface="Arial" pitchFamily="34" charset="0"/>
                <a:cs typeface="Arial" pitchFamily="34" charset="0"/>
              </a:rPr>
              <a:t>αντικρουστικής</a:t>
            </a:r>
            <a:r>
              <a:rPr lang="el-GR" sz="1700" dirty="0">
                <a:latin typeface="Arial" pitchFamily="34" charset="0"/>
                <a:cs typeface="Arial" pitchFamily="34" charset="0"/>
              </a:rPr>
              <a:t> λειτουργίας του κινητήρα.</a:t>
            </a:r>
          </a:p>
        </p:txBody>
      </p:sp>
      <p:sp>
        <p:nvSpPr>
          <p:cNvPr id="4" name="3 - TextBox"/>
          <p:cNvSpPr txBox="1"/>
          <p:nvPr/>
        </p:nvSpPr>
        <p:spPr>
          <a:xfrm>
            <a:off x="539552" y="307945"/>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424936" cy="2344231"/>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 χωρίς διανομέα.</a:t>
            </a:r>
          </a:p>
          <a:p>
            <a:pPr algn="just">
              <a:spcAft>
                <a:spcPts val="1800"/>
              </a:spcAft>
              <a:buSzPct val="90000"/>
              <a:tabLst>
                <a:tab pos="268288" algn="l"/>
              </a:tabLst>
            </a:pPr>
            <a:r>
              <a:rPr lang="el-GR" dirty="0">
                <a:latin typeface="Arial" pitchFamily="34" charset="0"/>
                <a:cs typeface="Arial" pitchFamily="34" charset="0"/>
              </a:rPr>
              <a:t>Ο τύπος αυτός της ηλεκτρονικής ανάφλεξης χαρακτηρίζεται από δύο βασικά γνωρίσματα:</a:t>
            </a:r>
          </a:p>
          <a:p>
            <a:pPr marL="538163" indent="-357188" algn="just">
              <a:spcAft>
                <a:spcPts val="1800"/>
              </a:spcAft>
              <a:buSzPct val="90000"/>
              <a:tabLst>
                <a:tab pos="268288" algn="l"/>
              </a:tabLst>
            </a:pPr>
            <a:r>
              <a:rPr lang="el-GR" dirty="0">
                <a:latin typeface="Arial" pitchFamily="34" charset="0"/>
                <a:cs typeface="Arial" pitchFamily="34" charset="0"/>
              </a:rPr>
              <a:t>1. Διαθέτει όλα τα πλεονεκτήματα της ηλεκτρονικής ανάφλεξης με κεντρική μονάδα ελέγχου, και</a:t>
            </a:r>
          </a:p>
          <a:p>
            <a:pPr marL="538163" indent="-357188" algn="just">
              <a:spcAft>
                <a:spcPts val="1800"/>
              </a:spcAft>
              <a:buSzPct val="90000"/>
              <a:tabLst>
                <a:tab pos="268288" algn="l"/>
              </a:tabLst>
            </a:pPr>
            <a:r>
              <a:rPr lang="el-GR" dirty="0">
                <a:latin typeface="Arial" pitchFamily="34" charset="0"/>
                <a:cs typeface="Arial" pitchFamily="34" charset="0"/>
              </a:rPr>
              <a:t>2. Δεν έχει περιστρεφόμενα τμήματα, δηλαδή διανομέα.</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424936" cy="369332"/>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 χωρίς διανομέα.</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pic>
        <p:nvPicPr>
          <p:cNvPr id="3074" name="Picture 2"/>
          <p:cNvPicPr>
            <a:picLocks noChangeAspect="1" noChangeArrowheads="1"/>
          </p:cNvPicPr>
          <p:nvPr/>
        </p:nvPicPr>
        <p:blipFill>
          <a:blip r:embed="rId3" cstate="print"/>
          <a:srcRect/>
          <a:stretch>
            <a:fillRect/>
          </a:stretch>
        </p:blipFill>
        <p:spPr bwMode="auto">
          <a:xfrm>
            <a:off x="4143372" y="1428742"/>
            <a:ext cx="4678412" cy="3140858"/>
          </a:xfrm>
          <a:prstGeom prst="rect">
            <a:avLst/>
          </a:prstGeom>
          <a:noFill/>
          <a:ln w="9525">
            <a:noFill/>
            <a:miter lim="800000"/>
            <a:headEnd/>
            <a:tailEnd/>
          </a:ln>
          <a:effectLst/>
        </p:spPr>
      </p:pic>
      <p:sp>
        <p:nvSpPr>
          <p:cNvPr id="6" name="5 - TextBox"/>
          <p:cNvSpPr txBox="1"/>
          <p:nvPr/>
        </p:nvSpPr>
        <p:spPr>
          <a:xfrm>
            <a:off x="179512" y="1563638"/>
            <a:ext cx="3963860" cy="2462213"/>
          </a:xfrm>
          <a:prstGeom prst="rect">
            <a:avLst/>
          </a:prstGeom>
          <a:noFill/>
        </p:spPr>
        <p:txBody>
          <a:bodyPr wrap="square" rtlCol="0">
            <a:spAutoFit/>
          </a:bodyPr>
          <a:lstStyle/>
          <a:p>
            <a:r>
              <a:rPr lang="el-GR" sz="1400" dirty="0">
                <a:latin typeface="+mj-lt"/>
              </a:rPr>
              <a:t>1. Μπουζί.</a:t>
            </a:r>
          </a:p>
          <a:p>
            <a:r>
              <a:rPr lang="el-GR" sz="1400" dirty="0">
                <a:latin typeface="+mj-lt"/>
              </a:rPr>
              <a:t>2. Κυκλώματα ανάφλεξης διπλού σπινθήρα.</a:t>
            </a:r>
          </a:p>
          <a:p>
            <a:r>
              <a:rPr lang="el-GR" sz="1400" dirty="0">
                <a:latin typeface="+mj-lt"/>
              </a:rPr>
              <a:t>3. Διακόπτης πεταλούδας γκαζιού.</a:t>
            </a:r>
          </a:p>
          <a:p>
            <a:r>
              <a:rPr lang="el-GR" sz="1400" dirty="0">
                <a:latin typeface="+mj-lt"/>
              </a:rPr>
              <a:t>4. Μονάδα ελέγχου.</a:t>
            </a:r>
          </a:p>
          <a:p>
            <a:r>
              <a:rPr lang="el-GR" sz="1400" dirty="0">
                <a:latin typeface="+mj-lt"/>
              </a:rPr>
              <a:t>5. Αισθητήρας «λ».</a:t>
            </a:r>
          </a:p>
          <a:p>
            <a:r>
              <a:rPr lang="el-GR" sz="1400" dirty="0">
                <a:latin typeface="+mj-lt"/>
              </a:rPr>
              <a:t>6. Αισθητήρας θερμοκρασίας κινητήρα.</a:t>
            </a:r>
          </a:p>
          <a:p>
            <a:r>
              <a:rPr lang="el-GR" sz="1400" dirty="0">
                <a:latin typeface="+mj-lt"/>
              </a:rPr>
              <a:t>7. Αισθητήρας στροφών κινητήρα και γωνίας στροφαλοφόρου.</a:t>
            </a:r>
          </a:p>
          <a:p>
            <a:r>
              <a:rPr lang="el-GR" sz="1400" dirty="0">
                <a:latin typeface="+mj-lt"/>
              </a:rPr>
              <a:t>8. Οδοντωτή στεφάνη.</a:t>
            </a:r>
          </a:p>
          <a:p>
            <a:r>
              <a:rPr lang="el-GR" sz="1400" dirty="0">
                <a:latin typeface="+mj-lt"/>
              </a:rPr>
              <a:t>9. Μπαταρία.</a:t>
            </a:r>
          </a:p>
          <a:p>
            <a:r>
              <a:rPr lang="el-GR" sz="1400" dirty="0">
                <a:latin typeface="+mj-lt"/>
              </a:rPr>
              <a:t>10. Διακόπτης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 name="How Distributorless Ignition System Works (DIS) - YouTube [72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9569" y="0"/>
            <a:ext cx="9443569" cy="5311194"/>
          </a:xfrm>
        </p:spPr>
      </p:pic>
    </p:spTree>
    <p:extLst>
      <p:ext uri="{BB962C8B-B14F-4D97-AF65-F5344CB8AC3E}">
        <p14:creationId xmlns:p14="http://schemas.microsoft.com/office/powerpoint/2010/main" val="2857350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5758">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7158" y="1000114"/>
            <a:ext cx="8424936" cy="2862322"/>
          </a:xfrm>
          <a:prstGeom prst="rect">
            <a:avLst/>
          </a:prstGeom>
          <a:noFill/>
        </p:spPr>
        <p:txBody>
          <a:bodyPr wrap="square" rtlCol="0">
            <a:spAutoFit/>
          </a:bodyPr>
          <a:lstStyle/>
          <a:p>
            <a:pPr marL="268288" indent="-268288">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 χωρίς διανομέα.</a:t>
            </a:r>
          </a:p>
          <a:p>
            <a:pPr algn="just">
              <a:buSzPct val="90000"/>
              <a:tabLst>
                <a:tab pos="268288" algn="l"/>
              </a:tabLst>
            </a:pPr>
            <a:r>
              <a:rPr lang="el-GR" dirty="0">
                <a:latin typeface="Arial" pitchFamily="34" charset="0"/>
                <a:cs typeface="Arial" pitchFamily="34" charset="0"/>
              </a:rPr>
              <a:t>Τα πλεονεκτήματα αυτού του τύπου της ανάφλεξης είναι αξιοσημείωτα.</a:t>
            </a:r>
          </a:p>
          <a:p>
            <a:pPr algn="just">
              <a:buSzPct val="90000"/>
              <a:tabLst>
                <a:tab pos="268288" algn="l"/>
              </a:tabLst>
            </a:pPr>
            <a:r>
              <a:rPr lang="el-GR" dirty="0">
                <a:latin typeface="Arial" pitchFamily="34" charset="0"/>
                <a:cs typeface="Arial" pitchFamily="34" charset="0"/>
              </a:rPr>
              <a:t>Έτσι, παρουσιάζεται:</a:t>
            </a:r>
          </a:p>
          <a:p>
            <a:pPr marL="450850" indent="-269875" algn="just">
              <a:buSzPct val="90000"/>
              <a:buBlip>
                <a:blip r:embed="rId3"/>
              </a:buBlip>
              <a:tabLst>
                <a:tab pos="268288" algn="l"/>
              </a:tabLst>
            </a:pPr>
            <a:r>
              <a:rPr lang="el-GR" dirty="0">
                <a:latin typeface="Arial" pitchFamily="34" charset="0"/>
                <a:cs typeface="Arial" pitchFamily="34" charset="0"/>
              </a:rPr>
              <a:t>Δραστική μείωση των ηλεκτρομαγνητικών παρεμβολών, αφού δεν δημιουργούνται ανοιχτοί σπινθήρες κατά τη λειτουργία του συστήματος.</a:t>
            </a:r>
          </a:p>
          <a:p>
            <a:pPr marL="450850" indent="-269875" algn="just">
              <a:buSzPct val="90000"/>
              <a:buBlip>
                <a:blip r:embed="rId3"/>
              </a:buBlip>
              <a:tabLst>
                <a:tab pos="268288" algn="l"/>
              </a:tabLst>
            </a:pPr>
            <a:r>
              <a:rPr lang="el-GR" dirty="0">
                <a:latin typeface="Arial" pitchFamily="34" charset="0"/>
                <a:cs typeface="Arial" pitchFamily="34" charset="0"/>
              </a:rPr>
              <a:t>Ανυπαρξία κινητών τμημάτων.</a:t>
            </a:r>
          </a:p>
          <a:p>
            <a:pPr marL="450850" indent="-269875" algn="just">
              <a:buSzPct val="90000"/>
              <a:buBlip>
                <a:blip r:embed="rId3"/>
              </a:buBlip>
              <a:tabLst>
                <a:tab pos="268288" algn="l"/>
              </a:tabLst>
            </a:pPr>
            <a:r>
              <a:rPr lang="el-GR" dirty="0">
                <a:latin typeface="Arial" pitchFamily="34" charset="0"/>
                <a:cs typeface="Arial" pitchFamily="34" charset="0"/>
              </a:rPr>
              <a:t>Μειωμένη παραγωγή θορύβου από τη λειτουργία του συστήματος.</a:t>
            </a:r>
          </a:p>
          <a:p>
            <a:pPr marL="450850" indent="-269875" algn="just">
              <a:buSzPct val="90000"/>
              <a:buBlip>
                <a:blip r:embed="rId3"/>
              </a:buBlip>
              <a:tabLst>
                <a:tab pos="268288" algn="l"/>
              </a:tabLst>
            </a:pPr>
            <a:r>
              <a:rPr lang="el-GR" dirty="0">
                <a:latin typeface="Arial" pitchFamily="34" charset="0"/>
                <a:cs typeface="Arial" pitchFamily="34" charset="0"/>
              </a:rPr>
              <a:t>Χρήση λιγότερων και μικρότερου μήκους καλωδίων υψηλής τάσης.</a:t>
            </a:r>
          </a:p>
          <a:p>
            <a:pPr marL="450850" indent="-269875" algn="just">
              <a:buSzPct val="90000"/>
              <a:buBlip>
                <a:blip r:embed="rId3"/>
              </a:buBlip>
              <a:tabLst>
                <a:tab pos="268288" algn="l"/>
              </a:tabLst>
            </a:pPr>
            <a:r>
              <a:rPr lang="el-GR" dirty="0">
                <a:latin typeface="Arial" pitchFamily="34" charset="0"/>
                <a:cs typeface="Arial" pitchFamily="34" charset="0"/>
              </a:rPr>
              <a:t>Ευκολία στη σχεδίαση του κινητήρα, αφού δεν υπάρχει το πρόβλημα τοποθέτησης του διανομέα.</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 calcmode="lin" valueType="num">
                                      <p:cBhvr additive="base">
                                        <p:cTn id="1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additive="base">
                                        <p:cTn id="2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 calcmode="lin" valueType="num">
                                      <p:cBhvr additive="base">
                                        <p:cTn id="3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95536" y="906274"/>
            <a:ext cx="8424936" cy="369332"/>
          </a:xfrm>
          <a:prstGeom prst="rect">
            <a:avLst/>
          </a:prstGeom>
          <a:noFill/>
        </p:spPr>
        <p:txBody>
          <a:bodyPr wrap="square" rtlCol="0">
            <a:spAutoFit/>
          </a:bodyPr>
          <a:lstStyle/>
          <a:p>
            <a:pPr marL="268288" indent="-268288">
              <a:spcAft>
                <a:spcPts val="1000"/>
              </a:spcAft>
              <a:buSzPct val="90000"/>
              <a:buBlip>
                <a:blip r:embed="rId2"/>
              </a:buBlip>
            </a:pPr>
            <a:r>
              <a:rPr lang="el-GR" dirty="0">
                <a:effectLst>
                  <a:outerShdw blurRad="38100" dist="38100" dir="2700000" algn="tl">
                    <a:srgbClr val="000000">
                      <a:alpha val="43137"/>
                    </a:srgbClr>
                  </a:outerShdw>
                </a:effectLst>
                <a:latin typeface="Arial" pitchFamily="34" charset="0"/>
                <a:cs typeface="Arial" pitchFamily="34" charset="0"/>
              </a:rPr>
              <a:t>Ηλεκτρονική ανάφλεξη με κεντρική μονάδα ελέγχου, χωρίς διανομέα.</a:t>
            </a:r>
          </a:p>
        </p:txBody>
      </p:sp>
      <p:sp>
        <p:nvSpPr>
          <p:cNvPr id="4" name="3 - TextBox"/>
          <p:cNvSpPr txBox="1"/>
          <p:nvPr/>
        </p:nvSpPr>
        <p:spPr>
          <a:xfrm>
            <a:off x="611560" y="411510"/>
            <a:ext cx="7128792" cy="400110"/>
          </a:xfrm>
          <a:prstGeom prst="rect">
            <a:avLst/>
          </a:prstGeom>
          <a:noFill/>
        </p:spPr>
        <p:txBody>
          <a:bodyPr wrap="square" rtlCol="0">
            <a:spAutoFit/>
          </a:bodyPr>
          <a:lstStyle/>
          <a:p>
            <a:r>
              <a:rPr lang="el-GR" sz="2000" dirty="0">
                <a:solidFill>
                  <a:schemeClr val="accent1">
                    <a:lumMod val="75000"/>
                  </a:schemeClr>
                </a:solidFill>
                <a:effectLst>
                  <a:outerShdw blurRad="38100" dist="38100" dir="2700000" algn="tl">
                    <a:srgbClr val="000000">
                      <a:alpha val="43137"/>
                    </a:srgbClr>
                  </a:outerShdw>
                </a:effectLst>
                <a:latin typeface="+mj-lt"/>
              </a:rPr>
              <a:t>Βασικοί τύποι ηλεκτρονικών συστημάτων</a:t>
            </a:r>
            <a:r>
              <a:rPr lang="en-US" sz="2000" dirty="0">
                <a:solidFill>
                  <a:schemeClr val="accent1">
                    <a:lumMod val="75000"/>
                  </a:schemeClr>
                </a:solidFill>
                <a:effectLst>
                  <a:outerShdw blurRad="38100" dist="38100" dir="2700000" algn="tl">
                    <a:srgbClr val="000000">
                      <a:alpha val="43137"/>
                    </a:srgbClr>
                  </a:outerShdw>
                </a:effectLst>
                <a:latin typeface="+mj-lt"/>
              </a:rPr>
              <a:t> </a:t>
            </a:r>
            <a:r>
              <a:rPr lang="el-GR" sz="2000" dirty="0">
                <a:solidFill>
                  <a:schemeClr val="accent1">
                    <a:lumMod val="75000"/>
                  </a:schemeClr>
                </a:solidFill>
                <a:effectLst>
                  <a:outerShdw blurRad="38100" dist="38100" dir="2700000" algn="tl">
                    <a:srgbClr val="000000">
                      <a:alpha val="43137"/>
                    </a:srgbClr>
                  </a:outerShdw>
                </a:effectLst>
                <a:latin typeface="+mj-lt"/>
              </a:rPr>
              <a:t>ανάφλεξης </a:t>
            </a:r>
          </a:p>
        </p:txBody>
      </p:sp>
      <p:pic>
        <p:nvPicPr>
          <p:cNvPr id="4098" name="Picture 2"/>
          <p:cNvPicPr>
            <a:picLocks noChangeAspect="1" noChangeArrowheads="1"/>
          </p:cNvPicPr>
          <p:nvPr/>
        </p:nvPicPr>
        <p:blipFill>
          <a:blip r:embed="rId3" cstate="print"/>
          <a:srcRect/>
          <a:stretch>
            <a:fillRect/>
          </a:stretch>
        </p:blipFill>
        <p:spPr bwMode="auto">
          <a:xfrm>
            <a:off x="71406" y="1285866"/>
            <a:ext cx="4700835" cy="3282735"/>
          </a:xfrm>
          <a:prstGeom prst="rect">
            <a:avLst/>
          </a:prstGeom>
          <a:noFill/>
          <a:ln w="9525">
            <a:noFill/>
            <a:miter lim="800000"/>
            <a:headEnd/>
            <a:tailEnd/>
          </a:ln>
          <a:effectLst/>
        </p:spPr>
      </p:pic>
      <p:sp>
        <p:nvSpPr>
          <p:cNvPr id="6" name="5 - TextBox"/>
          <p:cNvSpPr txBox="1"/>
          <p:nvPr/>
        </p:nvSpPr>
        <p:spPr>
          <a:xfrm>
            <a:off x="4786314" y="1349882"/>
            <a:ext cx="4357686" cy="3088025"/>
          </a:xfrm>
          <a:prstGeom prst="rect">
            <a:avLst/>
          </a:prstGeom>
          <a:noFill/>
        </p:spPr>
        <p:txBody>
          <a:bodyPr wrap="square" rtlCol="0">
            <a:spAutoFit/>
          </a:bodyPr>
          <a:lstStyle/>
          <a:p>
            <a:pPr algn="ctr"/>
            <a:r>
              <a:rPr lang="el-GR" sz="1400" dirty="0">
                <a:latin typeface="+mj-lt"/>
              </a:rPr>
              <a:t>Επεξεργασία σήματος στην ηλεκτρονική μονάδα ελέγχου.</a:t>
            </a:r>
          </a:p>
          <a:p>
            <a:endParaRPr lang="el-GR" sz="1400" dirty="0">
              <a:latin typeface="+mj-lt"/>
            </a:endParaRPr>
          </a:p>
          <a:p>
            <a:pPr>
              <a:spcAft>
                <a:spcPts val="400"/>
              </a:spcAft>
            </a:pPr>
            <a:r>
              <a:rPr lang="el-GR" sz="1400" dirty="0">
                <a:latin typeface="+mj-lt"/>
              </a:rPr>
              <a:t>1. Στροφές κινητήρα και γωνία στροφαλοφόρου.</a:t>
            </a:r>
          </a:p>
          <a:p>
            <a:pPr>
              <a:spcAft>
                <a:spcPts val="400"/>
              </a:spcAft>
            </a:pPr>
            <a:r>
              <a:rPr lang="el-GR" sz="1400" dirty="0">
                <a:latin typeface="+mj-lt"/>
              </a:rPr>
              <a:t>2. Σήματα από διακόπτη πεταλούδας γκαζιού.</a:t>
            </a:r>
          </a:p>
          <a:p>
            <a:pPr>
              <a:spcAft>
                <a:spcPts val="400"/>
              </a:spcAft>
            </a:pPr>
            <a:r>
              <a:rPr lang="el-GR" sz="1400" dirty="0">
                <a:latin typeface="+mj-lt"/>
              </a:rPr>
              <a:t>3. Σήμα από υποπίεση πολλαπλής εισαγωγής.</a:t>
            </a:r>
          </a:p>
          <a:p>
            <a:pPr>
              <a:spcAft>
                <a:spcPts val="400"/>
              </a:spcAft>
            </a:pPr>
            <a:r>
              <a:rPr lang="el-GR" sz="1400" dirty="0">
                <a:latin typeface="+mj-lt"/>
              </a:rPr>
              <a:t>4. Σήμα από θερμοκρασία κινητήρα.</a:t>
            </a:r>
          </a:p>
          <a:p>
            <a:pPr>
              <a:spcAft>
                <a:spcPts val="400"/>
              </a:spcAft>
            </a:pPr>
            <a:r>
              <a:rPr lang="el-GR" sz="1400" dirty="0">
                <a:latin typeface="+mj-lt"/>
              </a:rPr>
              <a:t>5. Σήμα από θερμοκρασία αέρα.</a:t>
            </a:r>
          </a:p>
          <a:p>
            <a:pPr>
              <a:spcAft>
                <a:spcPts val="400"/>
              </a:spcAft>
            </a:pPr>
            <a:r>
              <a:rPr lang="el-GR" sz="1400" dirty="0">
                <a:latin typeface="+mj-lt"/>
              </a:rPr>
              <a:t>6. Τάση μπαταρίας.</a:t>
            </a:r>
          </a:p>
          <a:p>
            <a:pPr>
              <a:spcAft>
                <a:spcPts val="400"/>
              </a:spcAft>
            </a:pPr>
            <a:r>
              <a:rPr lang="el-GR" sz="1400" dirty="0">
                <a:latin typeface="+mj-lt"/>
              </a:rPr>
              <a:t>7. Μικροϋπολογιστής.</a:t>
            </a:r>
          </a:p>
          <a:p>
            <a:pPr>
              <a:spcAft>
                <a:spcPts val="400"/>
              </a:spcAft>
            </a:pPr>
            <a:r>
              <a:rPr lang="el-GR" sz="1400" dirty="0">
                <a:latin typeface="+mj-lt"/>
              </a:rPr>
              <a:t>8. Μετατροπέας αναλογικών σε ψηφιακά σήματα.</a:t>
            </a:r>
          </a:p>
          <a:p>
            <a:pPr>
              <a:spcAft>
                <a:spcPts val="400"/>
              </a:spcAft>
            </a:pPr>
            <a:r>
              <a:rPr lang="el-GR" sz="1400" dirty="0">
                <a:latin typeface="+mj-lt"/>
              </a:rPr>
              <a:t>9. Έξοδος ρεύματος ανάφλεξης.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pic>
        <p:nvPicPr>
          <p:cNvPr id="2" name="Picture 1"/>
          <p:cNvPicPr>
            <a:picLocks noChangeAspect="1"/>
          </p:cNvPicPr>
          <p:nvPr/>
        </p:nvPicPr>
        <p:blipFill>
          <a:blip r:embed="rId2"/>
          <a:stretch>
            <a:fillRect/>
          </a:stretch>
        </p:blipFill>
        <p:spPr>
          <a:xfrm>
            <a:off x="179512" y="104857"/>
            <a:ext cx="2766107" cy="3600400"/>
          </a:xfrm>
          <a:prstGeom prst="rect">
            <a:avLst/>
          </a:prstGeom>
        </p:spPr>
      </p:pic>
      <p:pic>
        <p:nvPicPr>
          <p:cNvPr id="3" name="Picture 2"/>
          <p:cNvPicPr>
            <a:picLocks noChangeAspect="1"/>
          </p:cNvPicPr>
          <p:nvPr/>
        </p:nvPicPr>
        <p:blipFill>
          <a:blip r:embed="rId3"/>
          <a:stretch>
            <a:fillRect/>
          </a:stretch>
        </p:blipFill>
        <p:spPr>
          <a:xfrm>
            <a:off x="80799" y="3774983"/>
            <a:ext cx="2864820" cy="624234"/>
          </a:xfrm>
          <a:prstGeom prst="rect">
            <a:avLst/>
          </a:prstGeom>
        </p:spPr>
      </p:pic>
      <p:sp>
        <p:nvSpPr>
          <p:cNvPr id="6" name="TextBox 5"/>
          <p:cNvSpPr txBox="1"/>
          <p:nvPr/>
        </p:nvSpPr>
        <p:spPr>
          <a:xfrm>
            <a:off x="3707904" y="1491630"/>
            <a:ext cx="3600400" cy="1656184"/>
          </a:xfrm>
          <a:prstGeom prst="rect">
            <a:avLst/>
          </a:prstGeom>
          <a:noFill/>
        </p:spPr>
        <p:txBody>
          <a:bodyPr wrap="square" rtlCol="0">
            <a:spAutoFit/>
          </a:bodyPr>
          <a:lstStyle/>
          <a:p>
            <a:endParaRPr lang="el-GR" dirty="0"/>
          </a:p>
        </p:txBody>
      </p:sp>
      <p:pic>
        <p:nvPicPr>
          <p:cNvPr id="7" name="Picture 6"/>
          <p:cNvPicPr>
            <a:picLocks noChangeAspect="1"/>
          </p:cNvPicPr>
          <p:nvPr/>
        </p:nvPicPr>
        <p:blipFill>
          <a:blip r:embed="rId4"/>
          <a:stretch>
            <a:fillRect/>
          </a:stretch>
        </p:blipFill>
        <p:spPr>
          <a:xfrm>
            <a:off x="3203848" y="1588948"/>
            <a:ext cx="4896544" cy="2108712"/>
          </a:xfrm>
          <a:prstGeom prst="rect">
            <a:avLst/>
          </a:prstGeom>
        </p:spPr>
      </p:pic>
    </p:spTree>
    <p:extLst>
      <p:ext uri="{BB962C8B-B14F-4D97-AF65-F5344CB8AC3E}">
        <p14:creationId xmlns:p14="http://schemas.microsoft.com/office/powerpoint/2010/main" val="14983633"/>
      </p:ext>
    </p:extLst>
  </p:cSld>
  <p:clrMapOvr>
    <a:masterClrMapping/>
  </p:clrMapOvr>
  <p:transition>
    <p:pull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23528" y="411510"/>
            <a:ext cx="8280920" cy="3524042"/>
          </a:xfrm>
          <a:prstGeom prst="rect">
            <a:avLst/>
          </a:prstGeom>
          <a:noFill/>
        </p:spPr>
        <p:txBody>
          <a:bodyPr wrap="square" rtlCol="0">
            <a:spAutoFit/>
          </a:bodyPr>
          <a:lstStyle/>
          <a:p>
            <a:pPr algn="just">
              <a:spcAft>
                <a:spcPts val="1000"/>
              </a:spcAft>
              <a:buSzPct val="90000"/>
            </a:pPr>
            <a:r>
              <a:rPr lang="el-GR" dirty="0">
                <a:latin typeface="Arial" pitchFamily="34" charset="0"/>
                <a:cs typeface="Arial" pitchFamily="34" charset="0"/>
              </a:rPr>
              <a:t>Ο </a:t>
            </a:r>
            <a:r>
              <a:rPr lang="el-GR" dirty="0">
                <a:effectLst>
                  <a:outerShdw blurRad="38100" dist="38100" dir="2700000" algn="tl">
                    <a:srgbClr val="000000">
                      <a:alpha val="43137"/>
                    </a:srgbClr>
                  </a:outerShdw>
                </a:effectLst>
                <a:latin typeface="Arial" pitchFamily="34" charset="0"/>
                <a:cs typeface="Arial" pitchFamily="34" charset="0"/>
              </a:rPr>
              <a:t>πολλαπλασιαστής</a:t>
            </a:r>
            <a:r>
              <a:rPr lang="el-GR" dirty="0">
                <a:latin typeface="Arial" pitchFamily="34" charset="0"/>
                <a:cs typeface="Arial" pitchFamily="34" charset="0"/>
              </a:rPr>
              <a:t> περιέχει το πρωτεύον και το δευτερεύον πηνίο. </a:t>
            </a:r>
          </a:p>
          <a:p>
            <a:pPr algn="just">
              <a:spcAft>
                <a:spcPts val="1000"/>
              </a:spcAft>
              <a:buSzPct val="90000"/>
            </a:pPr>
            <a:r>
              <a:rPr lang="el-GR" dirty="0">
                <a:latin typeface="Arial" pitchFamily="34" charset="0"/>
                <a:cs typeface="Arial" pitchFamily="34" charset="0"/>
              </a:rPr>
              <a:t>Σύμφωνα με τη Φυσική, </a:t>
            </a:r>
            <a:r>
              <a:rPr lang="el-GR" b="1"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όταν ένας αγωγός διαρρέεται από ηλεκτρικό ρεύμα, γύρω του δημιουργείται ένα μαγνητικό πεδίο.</a:t>
            </a:r>
            <a:r>
              <a:rPr lang="el-GR" dirty="0">
                <a:latin typeface="Arial" pitchFamily="34" charset="0"/>
                <a:cs typeface="Arial" pitchFamily="34" charset="0"/>
              </a:rPr>
              <a:t> </a:t>
            </a:r>
            <a:r>
              <a:rPr lang="el-GR" b="1"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Εάν διακοπεί το ρεύμα, το μαγνητικό πεδίο μηδενίζεται. </a:t>
            </a:r>
          </a:p>
          <a:p>
            <a:pPr algn="just">
              <a:spcAft>
                <a:spcPts val="1000"/>
              </a:spcAft>
              <a:buSzPct val="90000"/>
            </a:pPr>
            <a:r>
              <a:rPr lang="el-GR" dirty="0">
                <a:latin typeface="Arial" pitchFamily="34" charset="0"/>
                <a:cs typeface="Arial" pitchFamily="34" charset="0"/>
              </a:rPr>
              <a:t>Όταν αυτό συμβεί </a:t>
            </a:r>
            <a:r>
              <a:rPr lang="el-GR" b="1" dirty="0">
                <a:latin typeface="Arial" pitchFamily="34" charset="0"/>
                <a:cs typeface="Arial" pitchFamily="34" charset="0"/>
              </a:rPr>
              <a:t>στο πρωτεύον κύκλωμα του πολλαπλασιαστή, που διαρρέεται από ρεύμα χαμηλής τάσης</a:t>
            </a:r>
            <a:r>
              <a:rPr lang="el-GR" dirty="0">
                <a:latin typeface="Arial" pitchFamily="34" charset="0"/>
                <a:cs typeface="Arial" pitchFamily="34" charset="0"/>
              </a:rPr>
              <a:t>, </a:t>
            </a:r>
            <a:r>
              <a:rPr lang="el-GR" b="1"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τότε εξ επαγωγής δημιουργείται ένα ρεύμα υψηλής τάσης που διαρρέει το δευτερεύον κύκλωμα</a:t>
            </a:r>
            <a:r>
              <a:rPr lang="el-GR" dirty="0">
                <a:latin typeface="Arial" pitchFamily="34" charset="0"/>
                <a:cs typeface="Arial" pitchFamily="34" charset="0"/>
              </a:rPr>
              <a:t>.</a:t>
            </a:r>
          </a:p>
          <a:p>
            <a:pPr algn="just">
              <a:spcAft>
                <a:spcPts val="1000"/>
              </a:spcAft>
              <a:buSzPct val="90000"/>
            </a:pPr>
            <a:r>
              <a:rPr lang="el-GR" i="1" dirty="0">
                <a:solidFill>
                  <a:schemeClr val="accent6">
                    <a:lumMod val="50000"/>
                  </a:schemeClr>
                </a:solidFill>
                <a:latin typeface="Arial" pitchFamily="34" charset="0"/>
                <a:cs typeface="Arial" pitchFamily="34" charset="0"/>
              </a:rPr>
              <a:t>Η βελτίωση της τεχνολογίας και η εξέλιξη των συστημάτων έγκειται στην ακριβέστερη, εντονότερη και μικρότερης διάρκειας διακοπή του πρωτεύοντος κυκλώματος, και στην αντίστοιχη δημιουργία του υψηλής τάσης ρεύματος στο δευτερεύον κύκλωμα.</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4" presetClass="entr" presetSubtype="16"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box(in)">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799051"/>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431540" y="1491630"/>
            <a:ext cx="8280920" cy="2841804"/>
          </a:xfrm>
          <a:prstGeom prst="rect">
            <a:avLst/>
          </a:prstGeom>
          <a:noFill/>
        </p:spPr>
        <p:txBody>
          <a:bodyPr wrap="square" rtlCol="0">
            <a:spAutoFit/>
          </a:bodyPr>
          <a:lstStyle/>
          <a:p>
            <a:pPr algn="just">
              <a:spcAft>
                <a:spcPts val="1000"/>
              </a:spcAft>
              <a:buSzPct val="90000"/>
            </a:pPr>
            <a:r>
              <a:rPr lang="el-GR" dirty="0">
                <a:latin typeface="Arial" pitchFamily="34" charset="0"/>
                <a:cs typeface="Arial" pitchFamily="34" charset="0"/>
              </a:rPr>
              <a:t>Η </a:t>
            </a:r>
            <a:r>
              <a:rPr lang="el-GR" dirty="0">
                <a:effectLst>
                  <a:outerShdw blurRad="38100" dist="38100" dir="2700000" algn="tl">
                    <a:srgbClr val="000000">
                      <a:alpha val="43137"/>
                    </a:srgbClr>
                  </a:outerShdw>
                </a:effectLst>
                <a:latin typeface="Arial" pitchFamily="34" charset="0"/>
                <a:cs typeface="Arial" pitchFamily="34" charset="0"/>
              </a:rPr>
              <a:t>μπαταρία</a:t>
            </a:r>
            <a:r>
              <a:rPr lang="el-GR" dirty="0">
                <a:latin typeface="Arial" pitchFamily="34" charset="0"/>
                <a:cs typeface="Arial" pitchFamily="34" charset="0"/>
              </a:rPr>
              <a:t> παρέχει ηλεκτρικό ρεύμα χαμηλής τάσης (6 έως 12 </a:t>
            </a:r>
            <a:r>
              <a:rPr lang="el-GR" dirty="0" err="1">
                <a:latin typeface="Arial" pitchFamily="34" charset="0"/>
                <a:cs typeface="Arial" pitchFamily="34" charset="0"/>
              </a:rPr>
              <a:t>Volt</a:t>
            </a:r>
            <a:r>
              <a:rPr lang="el-GR" dirty="0">
                <a:latin typeface="Arial" pitchFamily="34" charset="0"/>
                <a:cs typeface="Arial" pitchFamily="34" charset="0"/>
              </a:rPr>
              <a:t>) που μετατρέπεται σε ρεύμα υψηλής τάσης (περισσότερο από 20.000 </a:t>
            </a:r>
            <a:r>
              <a:rPr lang="el-GR" dirty="0" err="1">
                <a:latin typeface="Arial" pitchFamily="34" charset="0"/>
                <a:cs typeface="Arial" pitchFamily="34" charset="0"/>
              </a:rPr>
              <a:t>Volt</a:t>
            </a:r>
            <a:r>
              <a:rPr lang="el-GR" dirty="0">
                <a:latin typeface="Arial" pitchFamily="34" charset="0"/>
                <a:cs typeface="Arial" pitchFamily="34" charset="0"/>
              </a:rPr>
              <a:t> στα μηχανικά συστήματα ανάφλεξης και 35.000 με 40.000 </a:t>
            </a:r>
            <a:r>
              <a:rPr lang="el-GR" dirty="0" err="1">
                <a:latin typeface="Arial" pitchFamily="34" charset="0"/>
                <a:cs typeface="Arial" pitchFamily="34" charset="0"/>
              </a:rPr>
              <a:t>Volt</a:t>
            </a:r>
            <a:r>
              <a:rPr lang="el-GR" dirty="0">
                <a:latin typeface="Arial" pitchFamily="34" charset="0"/>
                <a:cs typeface="Arial" pitchFamily="34" charset="0"/>
              </a:rPr>
              <a:t> στις ηλεκτρονικές αναφλέξεις) με τη βοήθεια του πολλαπλασιαστή. </a:t>
            </a:r>
          </a:p>
          <a:p>
            <a:pPr algn="ctr">
              <a:spcAft>
                <a:spcPts val="1000"/>
              </a:spcAft>
              <a:buSzPct val="90000"/>
            </a:pPr>
            <a:endParaRPr lang="el-GR" dirty="0">
              <a:latin typeface="Arial" pitchFamily="34" charset="0"/>
              <a:cs typeface="Arial" pitchFamily="34" charset="0"/>
            </a:endParaRPr>
          </a:p>
          <a:p>
            <a:pPr algn="just">
              <a:spcAft>
                <a:spcPts val="1000"/>
              </a:spcAft>
              <a:buSzPct val="90000"/>
            </a:pPr>
            <a:r>
              <a:rPr lang="el-GR" dirty="0">
                <a:latin typeface="Arial" pitchFamily="34" charset="0"/>
                <a:cs typeface="Arial" pitchFamily="34" charset="0"/>
              </a:rPr>
              <a:t>Οι </a:t>
            </a:r>
            <a:r>
              <a:rPr lang="el-GR" dirty="0">
                <a:effectLst>
                  <a:outerShdw blurRad="38100" dist="38100" dir="2700000" algn="tl">
                    <a:srgbClr val="000000">
                      <a:alpha val="43137"/>
                    </a:srgbClr>
                  </a:outerShdw>
                </a:effectLst>
                <a:latin typeface="Arial" pitchFamily="34" charset="0"/>
                <a:cs typeface="Arial" pitchFamily="34" charset="0"/>
              </a:rPr>
              <a:t>αυτόματοι διακόπτες </a:t>
            </a:r>
            <a:r>
              <a:rPr lang="el-GR" dirty="0">
                <a:latin typeface="Arial" pitchFamily="34" charset="0"/>
                <a:cs typeface="Arial" pitchFamily="34" charset="0"/>
              </a:rPr>
              <a:t>(</a:t>
            </a:r>
            <a:r>
              <a:rPr lang="el-GR" i="1" dirty="0">
                <a:effectLst>
                  <a:outerShdw blurRad="38100" dist="38100" dir="2700000" algn="tl">
                    <a:srgbClr val="000000">
                      <a:alpha val="43137"/>
                    </a:srgbClr>
                  </a:outerShdw>
                </a:effectLst>
                <a:latin typeface="Arial" pitchFamily="34" charset="0"/>
                <a:cs typeface="Arial" pitchFamily="34" charset="0"/>
              </a:rPr>
              <a:t>πλατίνες</a:t>
            </a:r>
            <a:r>
              <a:rPr lang="el-GR" dirty="0">
                <a:latin typeface="Arial" pitchFamily="34" charset="0"/>
                <a:cs typeface="Arial" pitchFamily="34" charset="0"/>
              </a:rPr>
              <a:t>) ελέγχονται από ένα έκκεντρο (κάμα), το οποίο τους ανοίγει τις κατάλληλες στιγμές κατά τον κύκλο λειτουργίας της μηχανής, με αποτέλεσμα ο αναφλεκτήρας να τροφοδοτείται με έναν παλμό υψηλής τάσης, όταν το μίγμα βενζίνης-αέρα είναι έτοιμο να αναφλεγεί.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91461" y="843558"/>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23528" y="1419622"/>
            <a:ext cx="8280920" cy="3118803"/>
          </a:xfrm>
          <a:prstGeom prst="rect">
            <a:avLst/>
          </a:prstGeom>
          <a:noFill/>
        </p:spPr>
        <p:txBody>
          <a:bodyPr wrap="square" rtlCol="0">
            <a:spAutoFit/>
          </a:bodyPr>
          <a:lstStyle/>
          <a:p>
            <a:pPr algn="just">
              <a:spcAft>
                <a:spcPts val="1000"/>
              </a:spcAft>
              <a:buSzPct val="90000"/>
            </a:pPr>
            <a:r>
              <a:rPr lang="el-GR" dirty="0">
                <a:latin typeface="Arial" pitchFamily="34" charset="0"/>
                <a:cs typeface="Arial" pitchFamily="34" charset="0"/>
              </a:rPr>
              <a:t>Ο </a:t>
            </a:r>
            <a:r>
              <a:rPr lang="el-GR" dirty="0">
                <a:effectLst>
                  <a:outerShdw blurRad="38100" dist="38100" dir="2700000" algn="tl">
                    <a:srgbClr val="000000">
                      <a:alpha val="43137"/>
                    </a:srgbClr>
                  </a:outerShdw>
                </a:effectLst>
                <a:latin typeface="Arial" pitchFamily="34" charset="0"/>
                <a:cs typeface="Arial" pitchFamily="34" charset="0"/>
              </a:rPr>
              <a:t>διανομέας</a:t>
            </a:r>
            <a:r>
              <a:rPr lang="el-GR" dirty="0">
                <a:latin typeface="Arial" pitchFamily="34" charset="0"/>
                <a:cs typeface="Arial" pitchFamily="34" charset="0"/>
              </a:rPr>
              <a:t> διοχετεύει τους διαδοχικούς αυτούς παλμούς υψηλής τάσης στον κάθε αναφλεκτήρα, με καθορισμένη σειρά (σειρά ανάφλεξης). </a:t>
            </a:r>
          </a:p>
          <a:p>
            <a:pPr algn="ctr">
              <a:spcAft>
                <a:spcPts val="1000"/>
              </a:spcAft>
              <a:buSzPct val="90000"/>
            </a:pPr>
            <a:endParaRPr lang="el-GR" dirty="0">
              <a:latin typeface="Arial" pitchFamily="34" charset="0"/>
              <a:cs typeface="Arial" pitchFamily="34" charset="0"/>
            </a:endParaRPr>
          </a:p>
          <a:p>
            <a:pPr algn="just">
              <a:spcAft>
                <a:spcPts val="1000"/>
              </a:spcAft>
              <a:buSzPct val="90000"/>
            </a:pPr>
            <a:r>
              <a:rPr lang="el-GR" dirty="0">
                <a:latin typeface="Arial" pitchFamily="34" charset="0"/>
                <a:cs typeface="Arial" pitchFamily="34" charset="0"/>
              </a:rPr>
              <a:t>Ο </a:t>
            </a:r>
            <a:r>
              <a:rPr lang="el-GR" dirty="0">
                <a:effectLst>
                  <a:outerShdw blurRad="38100" dist="38100" dir="2700000" algn="tl">
                    <a:srgbClr val="000000">
                      <a:alpha val="43137"/>
                    </a:srgbClr>
                  </a:outerShdw>
                </a:effectLst>
                <a:latin typeface="Arial" pitchFamily="34" charset="0"/>
                <a:cs typeface="Arial" pitchFamily="34" charset="0"/>
              </a:rPr>
              <a:t>πυκνωτής</a:t>
            </a:r>
            <a:r>
              <a:rPr lang="el-GR" dirty="0">
                <a:latin typeface="Arial" pitchFamily="34" charset="0"/>
                <a:cs typeface="Arial" pitchFamily="34" charset="0"/>
              </a:rPr>
              <a:t>, που είναι συνδεδεμένος στα άκρα των διακοπτών, σκοπό έχει να τους προφυλάσσει από τη φθορά -λόγω σπινθηρισμού-, ενώ βοηθά και στην απότομη διακοπή του πρωτεύοντος. Για να αυξηθεί, μάλιστα, ακόμη περισσότερο ο χρόνος ζωής των διακοπτών στα ηλεκτρονικά συστήματα, χρησιμοποιούνται </a:t>
            </a:r>
            <a:r>
              <a:rPr lang="el-GR" dirty="0" err="1">
                <a:latin typeface="Arial" pitchFamily="34" charset="0"/>
                <a:cs typeface="Arial" pitchFamily="34" charset="0"/>
              </a:rPr>
              <a:t>κρυσταλλοτρίοδοι</a:t>
            </a:r>
            <a:r>
              <a:rPr lang="el-GR" dirty="0">
                <a:latin typeface="Arial" pitchFamily="34" charset="0"/>
                <a:cs typeface="Arial" pitchFamily="34" charset="0"/>
              </a:rPr>
              <a:t> (</a:t>
            </a:r>
            <a:r>
              <a:rPr lang="el-GR" dirty="0" err="1">
                <a:latin typeface="Arial" pitchFamily="34" charset="0"/>
                <a:cs typeface="Arial" pitchFamily="34" charset="0"/>
              </a:rPr>
              <a:t>τρανζίστορς</a:t>
            </a:r>
            <a:r>
              <a:rPr lang="el-GR" dirty="0">
                <a:latin typeface="Arial" pitchFamily="34" charset="0"/>
                <a:cs typeface="Arial" pitchFamily="34" charset="0"/>
              </a:rPr>
              <a:t>), που είναι διατάξεις στις οποίες ένα μικρό ρεύμα στην είσοδο (κύκλωμα διακοπτών) ελέγχει ένα πολύ μεγαλύτερο ρεύμα στην έξοδο (πηνίο δευτερεύοντος κυκλώματος).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193872" y="811620"/>
            <a:ext cx="8280920" cy="3729226"/>
          </a:xfrm>
          <a:prstGeom prst="rect">
            <a:avLst/>
          </a:prstGeom>
          <a:noFill/>
        </p:spPr>
        <p:txBody>
          <a:bodyPr wrap="square" rtlCol="0">
            <a:spAutoFit/>
          </a:bodyPr>
          <a:lstStyle/>
          <a:p>
            <a:pPr algn="just">
              <a:spcAft>
                <a:spcPts val="1000"/>
              </a:spcAft>
              <a:buSzPct val="90000"/>
            </a:pPr>
            <a:r>
              <a:rPr lang="el-GR" dirty="0">
                <a:latin typeface="Arial" pitchFamily="34" charset="0"/>
                <a:cs typeface="Arial" pitchFamily="34" charset="0"/>
              </a:rPr>
              <a:t>Ο σπινθήρας ανάφλεξης πρέπει να δίνεται σε κάθε κύλινδρο, όταν το έμβολο βρίσκεται σε ορισμένη απόσταση πριν από το Α.Ν.Σ., κατά το χρόνο της συμπίεσης, ώστε η μέγιστη πίεση, λόγω της καύσης, να επιτευχθεί τη στιγμή που το έμβολο θα βρίσκεται στο Α.Ν.Σ. </a:t>
            </a:r>
          </a:p>
          <a:p>
            <a:pPr algn="just">
              <a:spcBef>
                <a:spcPts val="1200"/>
              </a:spcBef>
              <a:spcAft>
                <a:spcPts val="2400"/>
              </a:spcAft>
              <a:buSzPct val="90000"/>
            </a:pPr>
            <a:r>
              <a:rPr lang="el-GR" dirty="0">
                <a:latin typeface="Arial" pitchFamily="34" charset="0"/>
                <a:cs typeface="Arial" pitchFamily="34" charset="0"/>
              </a:rPr>
              <a:t>Η απόσταση αυτή, η οποία μετράται σε γωνία περιστροφής του στροφαλοφόρου, λέγεται </a:t>
            </a:r>
            <a:r>
              <a:rPr lang="el-GR" dirty="0">
                <a:effectLst>
                  <a:outerShdw blurRad="38100" dist="38100" dir="2700000" algn="tl">
                    <a:srgbClr val="000000">
                      <a:alpha val="43137"/>
                    </a:srgbClr>
                  </a:outerShdw>
                </a:effectLst>
                <a:latin typeface="Arial" pitchFamily="34" charset="0"/>
                <a:cs typeface="Arial" pitchFamily="34" charset="0"/>
              </a:rPr>
              <a:t>γωνία προπορείας της τάσης ανάφλεξης ή αβάνς.</a:t>
            </a:r>
            <a:r>
              <a:rPr lang="el-GR" dirty="0">
                <a:latin typeface="Arial" pitchFamily="34" charset="0"/>
                <a:cs typeface="Arial" pitchFamily="34" charset="0"/>
              </a:rPr>
              <a:t> </a:t>
            </a:r>
          </a:p>
          <a:p>
            <a:pPr algn="just">
              <a:spcAft>
                <a:spcPts val="1000"/>
              </a:spcAft>
              <a:buSzPct val="90000"/>
            </a:pPr>
            <a:r>
              <a:rPr lang="el-GR" b="1" dirty="0">
                <a:solidFill>
                  <a:srgbClr val="FF0000"/>
                </a:solidFill>
                <a:latin typeface="Arial" pitchFamily="34" charset="0"/>
                <a:cs typeface="Arial" pitchFamily="34" charset="0"/>
              </a:rPr>
              <a:t>Η γωνία αυτή είναι σταθερή στις στροφές του ρελαντί και αυξάνεται μέχρι μια ορισμένη τιμή, με την αύξηση των στροφών του κινητήρα</a:t>
            </a:r>
            <a:r>
              <a:rPr lang="el-GR" dirty="0">
                <a:latin typeface="Arial" pitchFamily="34" charset="0"/>
                <a:cs typeface="Arial" pitchFamily="34" charset="0"/>
              </a:rPr>
              <a:t>. Η αντικανονική μεταβολή της γωνίας αυτής αποτελεί ένδειξη βλάβης ή κακής ρύθμισης και είναι μια από τις κύριες αιτίες κακής καύσης του μίγματος και της χαμηλής απόδοσης του κινητήρα.</a:t>
            </a:r>
          </a:p>
        </p:txBody>
      </p:sp>
      <p:sp>
        <p:nvSpPr>
          <p:cNvPr id="4" name="3 - TextBox"/>
          <p:cNvSpPr txBox="1"/>
          <p:nvPr/>
        </p:nvSpPr>
        <p:spPr>
          <a:xfrm>
            <a:off x="611560" y="411510"/>
            <a:ext cx="3888432" cy="400110"/>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Προπορεία σπινθήρα (αβάνς)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0"/>
            <a:ext cx="8784976" cy="446276"/>
          </a:xfrm>
          <a:prstGeom prst="rect">
            <a:avLst/>
          </a:prstGeom>
          <a:noFill/>
        </p:spPr>
        <p:txBody>
          <a:bodyPr wrap="square" rtlCol="0">
            <a:spAutoFit/>
          </a:bodyPr>
          <a:lstStyle/>
          <a:p>
            <a:pPr algn="ctr"/>
            <a:r>
              <a:rPr lang="el-GR" sz="2300" dirty="0">
                <a:solidFill>
                  <a:schemeClr val="tx2">
                    <a:lumMod val="75000"/>
                  </a:schemeClr>
                </a:solidFill>
                <a:effectLst>
                  <a:outerShdw blurRad="38100" dist="38100" dir="2700000" algn="tl">
                    <a:srgbClr val="000000">
                      <a:alpha val="43137"/>
                    </a:srgbClr>
                  </a:outerShdw>
                </a:effectLst>
                <a:latin typeface="+mj-lt"/>
              </a:rPr>
              <a:t>Συστήματα Ανάφλεξης</a:t>
            </a:r>
          </a:p>
        </p:txBody>
      </p:sp>
      <p:sp>
        <p:nvSpPr>
          <p:cNvPr id="9" name="8 - TextBox"/>
          <p:cNvSpPr txBox="1"/>
          <p:nvPr/>
        </p:nvSpPr>
        <p:spPr>
          <a:xfrm>
            <a:off x="359532" y="1491630"/>
            <a:ext cx="8280920" cy="2308324"/>
          </a:xfrm>
          <a:prstGeom prst="rect">
            <a:avLst/>
          </a:prstGeom>
          <a:noFill/>
        </p:spPr>
        <p:txBody>
          <a:bodyPr wrap="square" rtlCol="0">
            <a:spAutoFit/>
          </a:bodyPr>
          <a:lstStyle/>
          <a:p>
            <a:pPr algn="ctr">
              <a:buSzPct val="90000"/>
            </a:pPr>
            <a:r>
              <a:rPr lang="el-GR" b="1" dirty="0">
                <a:effectLst>
                  <a:outerShdw blurRad="38100" dist="38100" dir="2700000" algn="tl">
                    <a:srgbClr val="000000">
                      <a:alpha val="43137"/>
                    </a:srgbClr>
                  </a:outerShdw>
                </a:effectLst>
                <a:latin typeface="Arial" pitchFamily="34" charset="0"/>
                <a:cs typeface="Arial" pitchFamily="34" charset="0"/>
              </a:rPr>
              <a:t>Ενδείξεις λανθασμένης προπορείας σπινθήρα είναι: </a:t>
            </a:r>
          </a:p>
          <a:p>
            <a:pPr marL="355600" indent="-265113">
              <a:buSzPct val="90000"/>
              <a:buBlip>
                <a:blip r:embed="rId2"/>
              </a:buBlip>
            </a:pPr>
            <a:r>
              <a:rPr lang="el-GR" dirty="0">
                <a:latin typeface="Arial" pitchFamily="34" charset="0"/>
                <a:cs typeface="Arial" pitchFamily="34" charset="0"/>
              </a:rPr>
              <a:t>Η δύσκολη εκκίνηση του κινητήρα. </a:t>
            </a:r>
          </a:p>
          <a:p>
            <a:pPr marL="355600" indent="-265113">
              <a:buSzPct val="90000"/>
              <a:buBlip>
                <a:blip r:embed="rId2"/>
              </a:buBlip>
            </a:pPr>
            <a:r>
              <a:rPr lang="el-GR" dirty="0">
                <a:latin typeface="Arial" pitchFamily="34" charset="0"/>
                <a:cs typeface="Arial" pitchFamily="34" charset="0"/>
              </a:rPr>
              <a:t>Η κρουστική καύση ή αυτανάφλεξη (πειράκια). </a:t>
            </a:r>
          </a:p>
          <a:p>
            <a:pPr marL="355600" indent="-265113">
              <a:buSzPct val="90000"/>
              <a:buBlip>
                <a:blip r:embed="rId2"/>
              </a:buBlip>
            </a:pPr>
            <a:r>
              <a:rPr lang="el-GR" dirty="0">
                <a:latin typeface="Arial" pitchFamily="34" charset="0"/>
                <a:cs typeface="Arial" pitchFamily="34" charset="0"/>
              </a:rPr>
              <a:t>Η μη ομαλή λειτουργία του κινητήρα (ρετάρισμα). </a:t>
            </a:r>
          </a:p>
          <a:p>
            <a:pPr marL="355600" indent="-265113">
              <a:buSzPct val="90000"/>
              <a:buBlip>
                <a:blip r:embed="rId2"/>
              </a:buBlip>
            </a:pPr>
            <a:r>
              <a:rPr lang="el-GR" dirty="0">
                <a:latin typeface="Arial" pitchFamily="34" charset="0"/>
                <a:cs typeface="Arial" pitchFamily="34" charset="0"/>
              </a:rPr>
              <a:t>Η υπερθέρμανση του κινητήρα.</a:t>
            </a:r>
          </a:p>
          <a:p>
            <a:pPr marL="355600" indent="-265113">
              <a:buSzPct val="90000"/>
              <a:buBlip>
                <a:blip r:embed="rId2"/>
              </a:buBlip>
            </a:pPr>
            <a:r>
              <a:rPr lang="el-GR" dirty="0">
                <a:latin typeface="Arial" pitchFamily="34" charset="0"/>
                <a:cs typeface="Arial" pitchFamily="34" charset="0"/>
              </a:rPr>
              <a:t>Οι «ανάποδες στροφές», δηλαδή η συνέχιση της λειτουργίας του κινητήρα μετά τη διακοπή του (το σβήσιμό του), και </a:t>
            </a:r>
          </a:p>
          <a:p>
            <a:pPr marL="355600" indent="-265113">
              <a:buSzPct val="90000"/>
              <a:buBlip>
                <a:blip r:embed="rId2"/>
              </a:buBlip>
            </a:pPr>
            <a:r>
              <a:rPr lang="el-GR" dirty="0">
                <a:latin typeface="Arial" pitchFamily="34" charset="0"/>
                <a:cs typeface="Arial" pitchFamily="34" charset="0"/>
              </a:rPr>
              <a:t>Οι κραδασμοί και η μικρή ισχύς του κινητήρα</a:t>
            </a:r>
          </a:p>
        </p:txBody>
      </p:sp>
      <p:sp>
        <p:nvSpPr>
          <p:cNvPr id="4" name="3 - TextBox"/>
          <p:cNvSpPr txBox="1"/>
          <p:nvPr/>
        </p:nvSpPr>
        <p:spPr>
          <a:xfrm>
            <a:off x="359532" y="843558"/>
            <a:ext cx="3888432" cy="400110"/>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Προπορεία σπινθήρα (αβάνς)</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9">
                                            <p:txEl>
                                              <p:pRg st="5" end="5"/>
                                            </p:txEl>
                                          </p:spTgt>
                                        </p:tgtEl>
                                        <p:attrNameLst>
                                          <p:attrName>style.visibility</p:attrName>
                                        </p:attrNameLst>
                                      </p:cBhvr>
                                      <p:to>
                                        <p:strVal val="visible"/>
                                      </p:to>
                                    </p:set>
                                    <p:anim calcmode="lin" valueType="num">
                                      <p:cBhvr additive="base">
                                        <p:cTn id="2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additive="base">
                                        <p:cTn id="2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Συλλογη">
  <a:themeElements>
    <a:clrScheme name="Συλλογη">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Συλλογη">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υλλογη">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Συλλογη</Template>
  <TotalTime>1276</TotalTime>
  <Words>3669</Words>
  <Application>Microsoft Office PowerPoint</Application>
  <PresentationFormat>Προβολή στην οθόνη (16:9)</PresentationFormat>
  <Paragraphs>292</Paragraphs>
  <Slides>47</Slides>
  <Notes>0</Notes>
  <HiddenSlides>0</HiddenSlides>
  <MMClips>2</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47</vt:i4>
      </vt:variant>
    </vt:vector>
  </HeadingPairs>
  <TitlesOfParts>
    <vt:vector size="51" baseType="lpstr">
      <vt:lpstr>Arial</vt:lpstr>
      <vt:lpstr>Gill Sans MT</vt:lpstr>
      <vt:lpstr>Wingdings</vt:lpstr>
      <vt:lpstr>Συλλογη</vt:lpstr>
      <vt:lpstr>Μ.Ε.Κ.  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Μ.Ε.Κ.  Ι</dc:title>
  <dc:creator>xps</dc:creator>
  <cp:lastModifiedBy>ΣΤΕΦΑΝΟΣ ΜΑΝΙΟΣ</cp:lastModifiedBy>
  <cp:revision>150</cp:revision>
  <dcterms:created xsi:type="dcterms:W3CDTF">2015-09-27T16:42:25Z</dcterms:created>
  <dcterms:modified xsi:type="dcterms:W3CDTF">2026-06-05T03:51:14Z</dcterms:modified>
</cp:coreProperties>
</file>