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noProof="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l-GR" noProof="0" smtClean="0"/>
              <a:t>Κάντε κλικ για να επεξεργαστείτε τον υπότιτλο του υποδείγματος</a:t>
            </a:r>
            <a:endParaRPr lang="el-GR" noProof="0" dirty="0"/>
          </a:p>
        </p:txBody>
      </p:sp>
    </p:spTree>
    <p:extLst>
      <p:ext uri="{BB962C8B-B14F-4D97-AF65-F5344CB8AC3E}">
        <p14:creationId xmlns=""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noProof="0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 noProof="0" smtClean="0"/>
              <a:t>Kλικ για επεξεργασία των στυλ του υποδείγματος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42CEA3-3058-4D43-AE35-B3DA76CB4003}" type="datetimeFigureOut">
              <a:rPr lang="el-GR" smtClean="0"/>
              <a:pPr/>
              <a:t>27/1/2024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noProof="0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 rtlCol="0"/>
          <a:lstStyle/>
          <a:p>
            <a:pPr lvl="0" rtl="0"/>
            <a:r>
              <a:rPr lang="el-GR" noProof="0" smtClean="0"/>
              <a:t>Kλικ για επεξεργασία των στυλ του υποδείγματος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42CEA3-3058-4D43-AE35-B3DA76CB4003}" type="datetimeFigureOut">
              <a:rPr lang="el-GR" smtClean="0"/>
              <a:pPr/>
              <a:t>27/1/2024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noProof="0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l-GR" noProof="0" smtClean="0"/>
              <a:t>Kλικ για επεξεργασία των στυλ του υποδείγματος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42CEA3-3058-4D43-AE35-B3DA76CB4003}" type="datetimeFigureOut">
              <a:rPr lang="el-GR" smtClean="0"/>
              <a:pPr/>
              <a:t>27/1/2024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noProof="0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=""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noProof="0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l-GR" noProof="0" smtClean="0"/>
              <a:t>Kλικ για επεξεργασία των στυλ του υποδείγματος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l-GR" noProof="0" smtClean="0"/>
              <a:t>Kλικ για επεξεργασία των στυλ του υποδείγματος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42CEA3-3058-4D43-AE35-B3DA76CB4003}" type="datetimeFigureOut">
              <a:rPr lang="el-GR" smtClean="0"/>
              <a:pPr/>
              <a:t>27/1/2024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noProof="0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l-GR" noProof="0" smtClean="0"/>
              <a:t>Kλικ για επεξεργασία των στυλ του υποδείγματος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l-GR" noProof="0" smtClean="0"/>
              <a:t>Kλικ για επεξεργασία των στυλ του υποδείγματος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l-GR" noProof="0" smtClean="0"/>
              <a:t>Kλικ για επεξεργασία των στυλ του υποδείγματος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l-GR" noProof="0" smtClean="0"/>
              <a:t>Kλικ για επεξεργασία των στυλ του υποδείγματος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42CEA3-3058-4D43-AE35-B3DA76CB4003}" type="datetimeFigureOut">
              <a:rPr lang="el-GR" smtClean="0"/>
              <a:pPr/>
              <a:t>27/1/2024</a:t>
            </a:fld>
            <a:endParaRPr lang="el-GR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noProof="0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42CEA3-3058-4D43-AE35-B3DA76CB4003}" type="datetimeFigureOut">
              <a:rPr lang="el-GR" smtClean="0"/>
              <a:pPr/>
              <a:t>27/1/2024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42CEA3-3058-4D43-AE35-B3DA76CB4003}" type="datetimeFigureOut">
              <a:rPr lang="el-GR" smtClean="0"/>
              <a:pPr/>
              <a:t>27/1/2024</a:t>
            </a:fld>
            <a:endParaRPr lang="el-GR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noProof="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noProof="0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l-GR" noProof="0" smtClean="0"/>
              <a:t>Kλικ για επεξεργασία των στυλ του υποδείγματος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l-GR" noProof="0" smtClean="0"/>
              <a:t>Kλικ για επεξεργασία των στυλ του υποδείγματος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42CEA3-3058-4D43-AE35-B3DA76CB4003}" type="datetimeFigureOut">
              <a:rPr lang="el-GR" smtClean="0"/>
              <a:pPr/>
              <a:t>27/1/2024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noProof="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noProof="0" dirty="0"/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l-GR" noProof="0" smtClean="0"/>
              <a:t>Kλικ για επεξεργασία των στυλ του υποδείγματος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42CEA3-3058-4D43-AE35-B3DA76CB4003}" type="datetimeFigureOut">
              <a:rPr lang="el-GR" smtClean="0"/>
              <a:pPr/>
              <a:t>27/1/2024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noProof="0" dirty="0"/>
          </a:p>
        </p:txBody>
      </p:sp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l-GR" dirty="0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l-GR" noProof="0" dirty="0"/>
              <a:t>Στυλ υποδείγματος κειμένου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27/1/2024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07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143108" y="3071810"/>
            <a:ext cx="5041318" cy="128588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3.5.1 Εισαγωγή</a:t>
            </a:r>
            <a:endParaRPr lang="el-G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76200"/>
            <a:ext cx="7815290" cy="85247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Ερωτήσεις (Σωστού – Λάθους)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38200" y="1071546"/>
            <a:ext cx="7620000" cy="5100654"/>
          </a:xfrm>
        </p:spPr>
        <p:txBody>
          <a:bodyPr anchor="ctr"/>
          <a:lstStyle/>
          <a:p>
            <a:pPr marL="457200" indent="-457200">
              <a:buFont typeface="+mj-lt"/>
              <a:buAutoNum type="arabicPeriod"/>
            </a:pPr>
            <a:r>
              <a:rPr lang="el-GR" sz="2800" dirty="0" smtClean="0">
                <a:solidFill>
                  <a:schemeClr val="tx2"/>
                </a:solidFill>
              </a:rPr>
              <a:t>Τα συστατικά στοιχεία για τη λήψη αποφάσεων είναι δύο: η ύπαρξη προβλήματος και η ύπαρξη ευκαιρίας </a:t>
            </a:r>
            <a:r>
              <a:rPr lang="el-GR" sz="2000" dirty="0" smtClean="0">
                <a:solidFill>
                  <a:schemeClr val="tx2"/>
                </a:solidFill>
              </a:rPr>
              <a:t>(</a:t>
            </a:r>
            <a:r>
              <a:rPr lang="el-GR" sz="2000" dirty="0" smtClean="0">
                <a:solidFill>
                  <a:srgbClr val="C00000"/>
                </a:solidFill>
              </a:rPr>
              <a:t>Λ</a:t>
            </a:r>
            <a:r>
              <a:rPr lang="el-GR" sz="2000" dirty="0" smtClean="0">
                <a:solidFill>
                  <a:schemeClr val="tx2"/>
                </a:solidFill>
              </a:rPr>
              <a:t> η ύπαρξη προβλήματος ή ευκαιρίας και η ανάπτυξη τουλάχιστον δύο εναλλακτικών λύσεων)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800" dirty="0" smtClean="0">
                <a:solidFill>
                  <a:schemeClr val="tx2"/>
                </a:solidFill>
              </a:rPr>
              <a:t>Λήψη αποφάσεων είναι η διαδικασία επιλογής μεταξύ δύο εναλλακτικών λύσεων, προκειμένου να επιλύσουμε ένα πρόβλημα ή να εκμεταλλευτούμε μία ευκαιρία </a:t>
            </a:r>
            <a:r>
              <a:rPr lang="el-GR" sz="2000" dirty="0" smtClean="0">
                <a:solidFill>
                  <a:schemeClr val="tx2"/>
                </a:solidFill>
              </a:rPr>
              <a:t>(</a:t>
            </a:r>
            <a:r>
              <a:rPr lang="el-GR" sz="2000" dirty="0" smtClean="0">
                <a:solidFill>
                  <a:srgbClr val="C00000"/>
                </a:solidFill>
              </a:rPr>
              <a:t>Λ</a:t>
            </a:r>
            <a:r>
              <a:rPr lang="el-GR" sz="2000" dirty="0" smtClean="0">
                <a:solidFill>
                  <a:schemeClr val="tx2"/>
                </a:solidFill>
              </a:rPr>
              <a:t> δύο ή περισσοτέρων)</a:t>
            </a:r>
            <a:endParaRPr lang="el-GR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76200"/>
            <a:ext cx="7815290" cy="85247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Ερωτήσεις (Σωστού – Λάθους)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38200" y="1071546"/>
            <a:ext cx="7620000" cy="5100654"/>
          </a:xfrm>
        </p:spPr>
        <p:txBody>
          <a:bodyPr anchor="ctr"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l-GR" sz="2800" dirty="0" smtClean="0">
                <a:solidFill>
                  <a:schemeClr val="tx2"/>
                </a:solidFill>
              </a:rPr>
              <a:t>Οι προτεινόμενες λύσεις ονομάζονται εναλλακτικές λύσεις επειδή στην περίπτωση που δεν μπορούμε  να εφαρμόσουμε τη μία υλοποιούμε μία άλλη κι ας μην είναι το ίδιο αποτελεσματική </a:t>
            </a:r>
            <a:r>
              <a:rPr lang="el-GR" sz="2000" dirty="0" smtClean="0">
                <a:solidFill>
                  <a:schemeClr val="tx2"/>
                </a:solidFill>
              </a:rPr>
              <a:t>(</a:t>
            </a:r>
            <a:r>
              <a:rPr lang="el-GR" sz="2000" dirty="0" smtClean="0">
                <a:solidFill>
                  <a:srgbClr val="C00000"/>
                </a:solidFill>
              </a:rPr>
              <a:t>Λ</a:t>
            </a:r>
            <a:r>
              <a:rPr lang="el-GR" sz="2000" dirty="0" smtClean="0">
                <a:solidFill>
                  <a:schemeClr val="tx2"/>
                </a:solidFill>
              </a:rPr>
              <a:t> οι εναλλακτικές λύσεις είναι εξίσου, δηλαδή το ίδιο, αποτελεσματικές)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l-GR" sz="2800" dirty="0" smtClean="0">
                <a:solidFill>
                  <a:schemeClr val="tx2"/>
                </a:solidFill>
              </a:rPr>
              <a:t>Τα διοικητικά στελέχη αφιερώνουν το μεγαλύτερο μέρος της ζωής τους στη </a:t>
            </a:r>
            <a:r>
              <a:rPr lang="el-GR" sz="2000" dirty="0" smtClean="0">
                <a:solidFill>
                  <a:schemeClr val="tx2"/>
                </a:solidFill>
              </a:rPr>
              <a:t>(</a:t>
            </a:r>
            <a:r>
              <a:rPr lang="el-GR" sz="2000" dirty="0" smtClean="0">
                <a:solidFill>
                  <a:srgbClr val="C00000"/>
                </a:solidFill>
              </a:rPr>
              <a:t>Λ</a:t>
            </a:r>
            <a:r>
              <a:rPr lang="el-GR" sz="2000" dirty="0" smtClean="0">
                <a:solidFill>
                  <a:schemeClr val="tx2"/>
                </a:solidFill>
              </a:rPr>
              <a:t> το μεγαλύτερο μέρος του χρόνου τους)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l-GR" sz="2800" dirty="0" smtClean="0">
                <a:solidFill>
                  <a:schemeClr val="tx2"/>
                </a:solidFill>
              </a:rPr>
              <a:t>Όταν , για παράδειγμα, το πρόβλημα σε μία επιχείρηση είναι η μείωση των πωλήσεων, η επιθυμητή κατάσταση είναι η αύξηση των πωλητών. </a:t>
            </a:r>
            <a:r>
              <a:rPr lang="el-GR" sz="2200" dirty="0" smtClean="0">
                <a:solidFill>
                  <a:schemeClr val="tx2"/>
                </a:solidFill>
              </a:rPr>
              <a:t>(</a:t>
            </a:r>
            <a:r>
              <a:rPr lang="el-GR" sz="2200" dirty="0" smtClean="0">
                <a:solidFill>
                  <a:srgbClr val="C00000"/>
                </a:solidFill>
              </a:rPr>
              <a:t>Λ</a:t>
            </a:r>
            <a:r>
              <a:rPr lang="el-GR" sz="2200" dirty="0" smtClean="0">
                <a:solidFill>
                  <a:schemeClr val="tx2"/>
                </a:solidFill>
              </a:rPr>
              <a:t> </a:t>
            </a:r>
            <a:r>
              <a:rPr lang="el-GR" sz="2200" dirty="0" smtClean="0">
                <a:solidFill>
                  <a:schemeClr val="tx2"/>
                </a:solidFill>
              </a:rPr>
              <a:t>όχι η αύξηση των πωλητών, αλλά η αύξηση των πωλήσεων)</a:t>
            </a:r>
            <a:endParaRPr lang="el-GR" sz="22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76200"/>
            <a:ext cx="8572560" cy="85247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Ερωτήσεις (Πολλαπλής Επιλογής)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38200" y="1071546"/>
            <a:ext cx="7620000" cy="5100654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800" dirty="0" smtClean="0">
                <a:solidFill>
                  <a:schemeClr val="tx2"/>
                </a:solidFill>
              </a:rPr>
              <a:t>Δεν εμπεριέχεται το στοιχείο αυτό στις εναλλακτικές λύσεις, οι οποίες μας οδηγούν από μία υπάρχουσα προβληματική κατάσταση σε μία επιθυμητή:</a:t>
            </a:r>
          </a:p>
          <a:p>
            <a:pPr marL="514350" indent="-514350"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      α. οι ενέργειες</a:t>
            </a:r>
          </a:p>
          <a:p>
            <a:pPr marL="514350" indent="-514350"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      β. τα άτομα</a:t>
            </a:r>
          </a:p>
          <a:p>
            <a:pPr marL="514350" indent="-514350"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      γ. οι τιμές</a:t>
            </a:r>
          </a:p>
          <a:p>
            <a:pPr marL="514350" indent="-514350"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      δ. ο χρόνος</a:t>
            </a:r>
            <a:endParaRPr lang="el-GR" sz="2800" dirty="0" smtClean="0">
              <a:solidFill>
                <a:schemeClr val="tx2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8429652" y="607220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76200"/>
            <a:ext cx="8572560" cy="85247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Ερωτήσεις (Πολλαπλής Επιλογής)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38200" y="1071546"/>
            <a:ext cx="7620000" cy="5100654"/>
          </a:xfrm>
        </p:spPr>
        <p:txBody>
          <a:bodyPr anchor="ctr"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2800" dirty="0" smtClean="0">
                <a:solidFill>
                  <a:schemeClr val="tx2"/>
                </a:solidFill>
              </a:rPr>
              <a:t>Ως διοικητική διαδικασία, η λήψη αποφάσεων δεν απαιτεί:</a:t>
            </a:r>
          </a:p>
          <a:p>
            <a:pPr marL="514350" indent="-514350">
              <a:spcBef>
                <a:spcPts val="600"/>
              </a:spcBef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      α. Ανεπτυγμένο κριτήριο επιλογής μεταξύ των εναλλακτικών λύσεων</a:t>
            </a:r>
          </a:p>
          <a:p>
            <a:pPr marL="514350" indent="-514350">
              <a:spcBef>
                <a:spcPts val="600"/>
              </a:spcBef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      β. Ανάλυση των πληροφοριών</a:t>
            </a:r>
          </a:p>
          <a:p>
            <a:pPr marL="514350" indent="-514350">
              <a:spcBef>
                <a:spcPts val="600"/>
              </a:spcBef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      γ. Καλή πληροφόρηση</a:t>
            </a:r>
          </a:p>
          <a:p>
            <a:pPr marL="514350" indent="-514350">
              <a:spcBef>
                <a:spcPts val="600"/>
              </a:spcBef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      δ. Ανεπτυγμένη διαίσθηση</a:t>
            </a:r>
          </a:p>
          <a:p>
            <a:pPr marL="514350" indent="-514350">
              <a:spcBef>
                <a:spcPts val="600"/>
              </a:spcBef>
              <a:buNone/>
            </a:pPr>
            <a:endParaRPr lang="el-GR" sz="2800" dirty="0" smtClean="0">
              <a:solidFill>
                <a:schemeClr val="tx2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8429652" y="62865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76200"/>
            <a:ext cx="8572560" cy="85247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Ερωτήσεις (Πολλαπλής Επιλογής)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38200" y="1071546"/>
            <a:ext cx="7620000" cy="5100654"/>
          </a:xfrm>
        </p:spPr>
        <p:txBody>
          <a:bodyPr anchor="ctr">
            <a:no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 startAt="3"/>
            </a:pPr>
            <a:r>
              <a:rPr lang="el-GR" sz="2800" dirty="0" smtClean="0">
                <a:solidFill>
                  <a:schemeClr val="tx2"/>
                </a:solidFill>
              </a:rPr>
              <a:t>Δεν αποτελεί παράδειγμα προτεινόμενης εναλλακτικής λύσης στο πρόβλημα της μείωσης των πωλήσεων σε μία επιχείρηση:</a:t>
            </a:r>
          </a:p>
          <a:p>
            <a:pPr marL="940995" lvl="1" indent="-514350">
              <a:spcBef>
                <a:spcPts val="600"/>
              </a:spcBef>
              <a:buFont typeface="+mj-lt"/>
              <a:buAutoNum type="alphaLcPeriod"/>
            </a:pPr>
            <a:r>
              <a:rPr lang="el-GR" sz="2800" dirty="0" smtClean="0">
                <a:solidFill>
                  <a:schemeClr val="tx2"/>
                </a:solidFill>
              </a:rPr>
              <a:t>Η βελτίωση της ποιότητας των προϊόντων</a:t>
            </a:r>
          </a:p>
          <a:p>
            <a:pPr marL="940995" lvl="1" indent="-514350">
              <a:spcBef>
                <a:spcPts val="600"/>
              </a:spcBef>
              <a:buFont typeface="+mj-lt"/>
              <a:buAutoNum type="alphaLcPeriod"/>
            </a:pPr>
            <a:r>
              <a:rPr lang="el-GR" sz="2800" dirty="0" smtClean="0">
                <a:solidFill>
                  <a:schemeClr val="tx2"/>
                </a:solidFill>
              </a:rPr>
              <a:t>Περισσότερη διαφήμιση</a:t>
            </a:r>
          </a:p>
          <a:p>
            <a:pPr marL="940995" lvl="1" indent="-514350">
              <a:spcBef>
                <a:spcPts val="600"/>
              </a:spcBef>
              <a:buFont typeface="+mj-lt"/>
              <a:buAutoNum type="alphaLcPeriod"/>
            </a:pPr>
            <a:r>
              <a:rPr lang="el-GR" sz="2800" dirty="0" smtClean="0">
                <a:solidFill>
                  <a:schemeClr val="tx2"/>
                </a:solidFill>
              </a:rPr>
              <a:t>Χαμηλότερες επενδύσεις από τους ανταγωνιστές</a:t>
            </a:r>
          </a:p>
          <a:p>
            <a:pPr marL="940995" lvl="1" indent="-514350">
              <a:spcBef>
                <a:spcPts val="600"/>
              </a:spcBef>
              <a:buFont typeface="+mj-lt"/>
              <a:buAutoNum type="alphaLcPeriod"/>
            </a:pPr>
            <a:r>
              <a:rPr lang="el-GR" sz="2800" dirty="0" smtClean="0">
                <a:solidFill>
                  <a:schemeClr val="tx2"/>
                </a:solidFill>
              </a:rPr>
              <a:t>Δώρο σε κάθε συσκευασία</a:t>
            </a:r>
            <a:endParaRPr lang="el-GR" sz="2800" dirty="0" smtClean="0">
              <a:solidFill>
                <a:schemeClr val="tx2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8286776" y="628652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57224" y="285728"/>
            <a:ext cx="7620000" cy="852470"/>
          </a:xfrm>
        </p:spPr>
        <p:txBody>
          <a:bodyPr/>
          <a:lstStyle/>
          <a:p>
            <a:r>
              <a:rPr lang="el-GR" b="1" dirty="0" smtClean="0"/>
              <a:t>ΟΡΙΣΜΟΣ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38200" y="1701800"/>
            <a:ext cx="7620000" cy="2370142"/>
          </a:xfrm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None/>
            </a:pPr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Λήψη αποφάσεων </a:t>
            </a:r>
            <a:r>
              <a:rPr lang="el-G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είναι η διαδικασία επιλογής μεταξύ δύο ή περισσότερων εναλλακτικών λύσεων, προκειμένου να επιλύσουμε ένα πρόβλημα ή να εκμεταλλευτούμε μία ευκαιρία</a:t>
            </a:r>
            <a:endParaRPr lang="el-GR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Η Αναγκαιότητα Λήψης Αποφάσεων στο Έργο του Μάνατζερ και του Ποιμένα |  Πεμπτουσί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286256"/>
            <a:ext cx="2571728" cy="2130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76200"/>
            <a:ext cx="8143932" cy="1397000"/>
          </a:xfrm>
        </p:spPr>
        <p:txBody>
          <a:bodyPr anchor="ctr">
            <a:normAutofit/>
          </a:bodyPr>
          <a:lstStyle/>
          <a:p>
            <a:r>
              <a:rPr lang="el-GR" sz="3600" b="1" dirty="0" smtClean="0"/>
              <a:t>1. Από τον ορισμό προκύπτουν ότι: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214422"/>
            <a:ext cx="8358246" cy="5143536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Η λήψη αποφάσεων </a:t>
            </a:r>
            <a:r>
              <a:rPr lang="el-GR" sz="2800" b="1" u="sng" dirty="0" smtClean="0"/>
              <a:t>προϋποθέτει: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800" dirty="0" smtClean="0">
                <a:solidFill>
                  <a:schemeClr val="tx2"/>
                </a:solidFill>
              </a:rPr>
              <a:t>την ύπαρξη προβλήματος ή την ύπαρξη ευκαιρίας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800" dirty="0" smtClean="0">
                <a:solidFill>
                  <a:schemeClr val="tx2"/>
                </a:solidFill>
              </a:rPr>
              <a:t>την εξεύρεση λύσεων από τις οποίες καλούμαστε να επιλέξουμε μία, για να την υλοποιήσουμε</a:t>
            </a:r>
          </a:p>
          <a:p>
            <a:pPr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Δηλαδή, τα </a:t>
            </a:r>
            <a:r>
              <a:rPr lang="el-GR" sz="2800" b="1" dirty="0" smtClean="0"/>
              <a:t>συστατικά στοιχεία</a:t>
            </a:r>
            <a:r>
              <a:rPr lang="el-GR" sz="2800" dirty="0" smtClean="0">
                <a:solidFill>
                  <a:schemeClr val="tx2"/>
                </a:solidFill>
              </a:rPr>
              <a:t> για τη λήψη αποφάσεων είναι δύο:</a:t>
            </a:r>
          </a:p>
          <a:p>
            <a:pPr>
              <a:spcBef>
                <a:spcPts val="600"/>
              </a:spcBef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α. Η ύπαρξη προβλήματος ή ευκαιρίας</a:t>
            </a:r>
          </a:p>
          <a:p>
            <a:pPr>
              <a:spcBef>
                <a:spcPts val="600"/>
              </a:spcBef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β. Η εξεύρεση </a:t>
            </a:r>
            <a:r>
              <a:rPr lang="el-GR" sz="2800" u="sng" dirty="0" smtClean="0">
                <a:solidFill>
                  <a:schemeClr val="tx2"/>
                </a:solidFill>
              </a:rPr>
              <a:t>τουλάχιστον δύο λύσεων</a:t>
            </a:r>
          </a:p>
        </p:txBody>
      </p:sp>
      <p:sp>
        <p:nvSpPr>
          <p:cNvPr id="7" name="6 - Δεξιό βέλος"/>
          <p:cNvSpPr/>
          <p:nvPr/>
        </p:nvSpPr>
        <p:spPr>
          <a:xfrm>
            <a:off x="7429520" y="5715016"/>
            <a:ext cx="1143008" cy="57150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76200"/>
            <a:ext cx="8143932" cy="1397000"/>
          </a:xfrm>
        </p:spPr>
        <p:txBody>
          <a:bodyPr anchor="ctr">
            <a:normAutofit/>
          </a:bodyPr>
          <a:lstStyle/>
          <a:p>
            <a:r>
              <a:rPr lang="el-GR" sz="3600" b="1" dirty="0" smtClean="0"/>
              <a:t>1. Από τον ορισμό προκύπτουν ότι: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214422"/>
            <a:ext cx="8358246" cy="5143536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Οι προτεινόμενες λύσεις ονομάζονται </a:t>
            </a:r>
            <a:r>
              <a:rPr lang="el-GR" sz="2800" b="1" dirty="0" smtClean="0"/>
              <a:t>εναλλακτικές λύσεις</a:t>
            </a:r>
            <a:r>
              <a:rPr lang="el-GR" sz="2800" dirty="0" smtClean="0">
                <a:solidFill>
                  <a:schemeClr val="tx2"/>
                </a:solidFill>
              </a:rPr>
              <a:t>, επειδή στην περίπτωση που δεν μπορούμε να εφαρμόσουμε τη μία, υλοποιούμε μία άλλη, που είναι εξίσου αποτελεσματική</a:t>
            </a:r>
            <a:endParaRPr lang="el-GR" sz="2800" dirty="0">
              <a:solidFill>
                <a:schemeClr val="tx2"/>
              </a:solidFill>
            </a:endParaRPr>
          </a:p>
        </p:txBody>
      </p:sp>
      <p:pic>
        <p:nvPicPr>
          <p:cNvPr id="44034" name="Picture 2" descr="Λήψη Αποφάσεων: Πώς παίρνουμε αποφάσεις, ποιοι παράγοντες μας επηρεάζουν  και τι μας δυσκολεύει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71876"/>
            <a:ext cx="4714876" cy="2652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2. Εναλλακτικές λύσεις</a:t>
            </a:r>
            <a:endParaRPr lang="el-GR" b="1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2"/>
                </a:solidFill>
              </a:rPr>
              <a:t>Εμπεριέχουν: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r>
              <a:rPr lang="el-GR" sz="2800" dirty="0" smtClean="0">
                <a:solidFill>
                  <a:schemeClr val="tx2"/>
                </a:solidFill>
              </a:rPr>
              <a:t>τον τρόπο</a:t>
            </a:r>
          </a:p>
          <a:p>
            <a:r>
              <a:rPr lang="el-GR" sz="2800" dirty="0" smtClean="0">
                <a:solidFill>
                  <a:schemeClr val="tx2"/>
                </a:solidFill>
              </a:rPr>
              <a:t>τα μέσα</a:t>
            </a:r>
          </a:p>
          <a:p>
            <a:r>
              <a:rPr lang="el-GR" sz="2800" dirty="0" smtClean="0">
                <a:solidFill>
                  <a:schemeClr val="tx2"/>
                </a:solidFill>
              </a:rPr>
              <a:t>τις ενέργειες</a:t>
            </a:r>
          </a:p>
          <a:p>
            <a:r>
              <a:rPr lang="el-GR" sz="2800" dirty="0" smtClean="0">
                <a:solidFill>
                  <a:schemeClr val="tx2"/>
                </a:solidFill>
              </a:rPr>
              <a:t>τα άτομα</a:t>
            </a:r>
          </a:p>
          <a:p>
            <a:r>
              <a:rPr lang="el-GR" sz="2800" dirty="0" smtClean="0">
                <a:solidFill>
                  <a:schemeClr val="tx2"/>
                </a:solidFill>
              </a:rPr>
              <a:t>το χρόνο</a:t>
            </a:r>
            <a:endParaRPr lang="el-GR" sz="2800" dirty="0">
              <a:solidFill>
                <a:schemeClr val="tx2"/>
              </a:solidFill>
            </a:endParaRP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4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που χρειάζεται , για να οδηγηθούμε από την υπάρχουσα προβληματική κατάσταση στην επιθυμητή</a:t>
            </a:r>
            <a:endParaRPr lang="el-GR" sz="2800" dirty="0">
              <a:solidFill>
                <a:schemeClr val="tx2"/>
              </a:solidFill>
            </a:endParaRPr>
          </a:p>
        </p:txBody>
      </p:sp>
      <p:sp>
        <p:nvSpPr>
          <p:cNvPr id="10" name="9 - Δεξιό άγκιστρο"/>
          <p:cNvSpPr/>
          <p:nvPr/>
        </p:nvSpPr>
        <p:spPr>
          <a:xfrm>
            <a:off x="3143240" y="2643182"/>
            <a:ext cx="1357322" cy="3071834"/>
          </a:xfrm>
          <a:prstGeom prst="rightBrac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781032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2. Εναλλακτικές λύσεις (π.χ.)</a:t>
            </a:r>
            <a:endParaRPr lang="el-GR" b="1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>
          <a:xfrm>
            <a:off x="500034" y="1071546"/>
            <a:ext cx="8215370" cy="5357850"/>
          </a:xfrm>
        </p:spPr>
        <p:txBody>
          <a:bodyPr anchor="t"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l-GR" sz="2800" b="1" dirty="0" smtClean="0">
                <a:solidFill>
                  <a:schemeClr val="tx2"/>
                </a:solidFill>
              </a:rPr>
              <a:t>Πρόβλημα σε μία επιχείρηση: </a:t>
            </a:r>
            <a:r>
              <a:rPr lang="el-GR" sz="2800" dirty="0" smtClean="0">
                <a:solidFill>
                  <a:schemeClr val="tx2"/>
                </a:solidFill>
              </a:rPr>
              <a:t>Ύπαρξη μείωσης των πωλήσεων</a:t>
            </a:r>
            <a:endParaRPr lang="el-GR" sz="2800" b="1" dirty="0" smtClean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</a:pPr>
            <a:r>
              <a:rPr lang="el-GR" sz="2800" b="1" dirty="0" smtClean="0">
                <a:solidFill>
                  <a:schemeClr val="tx2"/>
                </a:solidFill>
              </a:rPr>
              <a:t>Επιθυμητή κατάσταση: </a:t>
            </a:r>
            <a:r>
              <a:rPr lang="el-GR" sz="2800" dirty="0" smtClean="0">
                <a:solidFill>
                  <a:schemeClr val="tx2"/>
                </a:solidFill>
              </a:rPr>
              <a:t>Η αύξηση των πωλήσεων</a:t>
            </a:r>
            <a:endParaRPr lang="el-GR" sz="2800" b="1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el-GR" sz="2800" b="1" dirty="0" smtClean="0">
                <a:solidFill>
                  <a:schemeClr val="tx2"/>
                </a:solidFill>
              </a:rPr>
              <a:t>Προτεινόμενες λύσεις:</a:t>
            </a:r>
          </a:p>
          <a:p>
            <a:pPr marL="811213" indent="-368300">
              <a:spcBef>
                <a:spcPts val="600"/>
              </a:spcBef>
              <a:buNone/>
            </a:pPr>
            <a:r>
              <a:rPr lang="el-GR" sz="2800" b="1" dirty="0" smtClean="0">
                <a:solidFill>
                  <a:schemeClr val="tx2"/>
                </a:solidFill>
              </a:rPr>
              <a:t> </a:t>
            </a:r>
            <a:r>
              <a:rPr lang="el-GR" sz="2800" b="1" dirty="0" smtClean="0">
                <a:solidFill>
                  <a:schemeClr val="tx2"/>
                </a:solidFill>
              </a:rPr>
              <a:t>  </a:t>
            </a:r>
            <a:r>
              <a:rPr lang="el-GR" sz="2800" dirty="0" smtClean="0">
                <a:solidFill>
                  <a:schemeClr val="tx2"/>
                </a:solidFill>
              </a:rPr>
              <a:t>α. Περισσότεροι πωλητές</a:t>
            </a:r>
          </a:p>
          <a:p>
            <a:pPr marL="811213" indent="-368300">
              <a:spcBef>
                <a:spcPts val="600"/>
              </a:spcBef>
              <a:buNone/>
            </a:pPr>
            <a:r>
              <a:rPr lang="el-GR" sz="2800" b="1" dirty="0" smtClean="0">
                <a:solidFill>
                  <a:schemeClr val="tx2"/>
                </a:solidFill>
              </a:rPr>
              <a:t> </a:t>
            </a:r>
            <a:r>
              <a:rPr lang="el-GR" sz="2800" b="1" dirty="0" smtClean="0">
                <a:solidFill>
                  <a:schemeClr val="tx2"/>
                </a:solidFill>
              </a:rPr>
              <a:t>  </a:t>
            </a:r>
            <a:r>
              <a:rPr lang="el-GR" sz="2800" dirty="0" smtClean="0">
                <a:solidFill>
                  <a:schemeClr val="tx2"/>
                </a:solidFill>
              </a:rPr>
              <a:t>β. Περισσότερη διαφήμιση</a:t>
            </a:r>
          </a:p>
          <a:p>
            <a:pPr marL="811213" indent="-368300">
              <a:spcBef>
                <a:spcPts val="600"/>
              </a:spcBef>
              <a:buNone/>
            </a:pPr>
            <a:r>
              <a:rPr lang="el-GR" sz="2800" b="1" dirty="0" smtClean="0">
                <a:solidFill>
                  <a:schemeClr val="tx2"/>
                </a:solidFill>
              </a:rPr>
              <a:t> </a:t>
            </a:r>
            <a:r>
              <a:rPr lang="el-GR" sz="2800" b="1" dirty="0" smtClean="0">
                <a:solidFill>
                  <a:schemeClr val="tx2"/>
                </a:solidFill>
              </a:rPr>
              <a:t>  </a:t>
            </a:r>
            <a:r>
              <a:rPr lang="el-GR" sz="2800" dirty="0" smtClean="0">
                <a:solidFill>
                  <a:schemeClr val="tx2"/>
                </a:solidFill>
              </a:rPr>
              <a:t>γ. Χαμηλότερες τιμές από τους ανταγωνιστές</a:t>
            </a:r>
          </a:p>
          <a:p>
            <a:pPr marL="811213" indent="-368300">
              <a:spcBef>
                <a:spcPts val="600"/>
              </a:spcBef>
              <a:buNone/>
            </a:pPr>
            <a:r>
              <a:rPr lang="el-GR" sz="2800" b="1" dirty="0" smtClean="0">
                <a:solidFill>
                  <a:schemeClr val="tx2"/>
                </a:solidFill>
              </a:rPr>
              <a:t> </a:t>
            </a:r>
            <a:r>
              <a:rPr lang="el-GR" sz="2800" b="1" dirty="0" smtClean="0">
                <a:solidFill>
                  <a:schemeClr val="tx2"/>
                </a:solidFill>
              </a:rPr>
              <a:t>  </a:t>
            </a:r>
            <a:r>
              <a:rPr lang="el-GR" sz="2800" dirty="0" smtClean="0">
                <a:solidFill>
                  <a:schemeClr val="tx2"/>
                </a:solidFill>
              </a:rPr>
              <a:t>δ. Βελτίωση της ποιότητας των προϊόντων</a:t>
            </a:r>
          </a:p>
          <a:p>
            <a:pPr marL="811213" indent="-368300">
              <a:spcBef>
                <a:spcPts val="600"/>
              </a:spcBef>
              <a:buNone/>
            </a:pPr>
            <a:r>
              <a:rPr lang="el-GR" sz="2800" b="1" dirty="0" smtClean="0">
                <a:solidFill>
                  <a:schemeClr val="tx2"/>
                </a:solidFill>
              </a:rPr>
              <a:t> </a:t>
            </a:r>
            <a:r>
              <a:rPr lang="el-GR" sz="2800" b="1" dirty="0" smtClean="0">
                <a:solidFill>
                  <a:schemeClr val="tx2"/>
                </a:solidFill>
              </a:rPr>
              <a:t>  </a:t>
            </a:r>
            <a:r>
              <a:rPr lang="el-GR" sz="2800" dirty="0" smtClean="0">
                <a:solidFill>
                  <a:schemeClr val="tx2"/>
                </a:solidFill>
              </a:rPr>
              <a:t>ε. Δώρο σε κάθε συσκευασία</a:t>
            </a:r>
          </a:p>
          <a:p>
            <a:pPr>
              <a:spcBef>
                <a:spcPts val="600"/>
              </a:spcBef>
              <a:buNone/>
            </a:pPr>
            <a:endParaRPr lang="el-GR" sz="2800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el-GR" sz="2800" b="1" dirty="0" smtClean="0">
                <a:solidFill>
                  <a:schemeClr val="tx2"/>
                </a:solidFill>
              </a:rPr>
              <a:t>   </a:t>
            </a:r>
            <a:r>
              <a:rPr lang="el-GR" sz="2800" i="1" dirty="0" smtClean="0">
                <a:solidFill>
                  <a:schemeClr val="tx2"/>
                </a:solidFill>
              </a:rPr>
              <a:t>Θα επιλεχθεί μία και θα εφαρμοστεί</a:t>
            </a:r>
            <a:endParaRPr lang="el-GR" sz="2800" i="1" dirty="0">
              <a:solidFill>
                <a:schemeClr val="tx2"/>
              </a:solidFill>
            </a:endParaRPr>
          </a:p>
        </p:txBody>
      </p:sp>
      <p:pic>
        <p:nvPicPr>
          <p:cNvPr id="40962" name="Picture 2" descr="Κόπωση λήψης αποφάσεων: ένας ύπουλος εχθρός - OW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428868"/>
            <a:ext cx="2602364" cy="14573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852470"/>
          </a:xfrm>
        </p:spPr>
        <p:txBody>
          <a:bodyPr/>
          <a:lstStyle/>
          <a:p>
            <a:r>
              <a:rPr lang="el-GR" b="1" dirty="0" smtClean="0"/>
              <a:t>3. Συμπεράσματα</a:t>
            </a:r>
            <a:endParaRPr lang="el-GR" b="1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838200" y="1142984"/>
            <a:ext cx="7620000" cy="50292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sz="2800" dirty="0" smtClean="0">
                <a:solidFill>
                  <a:srgbClr val="C00000"/>
                </a:solidFill>
              </a:rPr>
              <a:t>α)</a:t>
            </a:r>
            <a:r>
              <a:rPr lang="el-GR" sz="2800" dirty="0" smtClean="0"/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Η λήψη αποφάσεων είναι μία </a:t>
            </a:r>
            <a:r>
              <a:rPr lang="el-GR" sz="2800" dirty="0" smtClean="0">
                <a:solidFill>
                  <a:srgbClr val="C00000"/>
                </a:solidFill>
              </a:rPr>
              <a:t>διανοητική διαδικασία</a:t>
            </a:r>
            <a:r>
              <a:rPr lang="el-GR" sz="2800" dirty="0" smtClean="0">
                <a:solidFill>
                  <a:schemeClr val="tx2"/>
                </a:solidFill>
              </a:rPr>
              <a:t> που απαιτεί:</a:t>
            </a:r>
          </a:p>
          <a:p>
            <a:r>
              <a:rPr lang="el-GR" sz="2800" u="sng" dirty="0" smtClean="0">
                <a:solidFill>
                  <a:schemeClr val="tx2"/>
                </a:solidFill>
              </a:rPr>
              <a:t>πολύ καλή πληροφόρηση </a:t>
            </a:r>
            <a:r>
              <a:rPr lang="el-GR" sz="2800" dirty="0" smtClean="0">
                <a:solidFill>
                  <a:schemeClr val="tx2"/>
                </a:solidFill>
              </a:rPr>
              <a:t>(πολλές πληροφορίες)</a:t>
            </a:r>
          </a:p>
          <a:p>
            <a:r>
              <a:rPr lang="el-GR" sz="2800" u="sng" dirty="0" smtClean="0">
                <a:solidFill>
                  <a:schemeClr val="tx2"/>
                </a:solidFill>
              </a:rPr>
              <a:t>α</a:t>
            </a:r>
            <a:r>
              <a:rPr lang="el-GR" sz="2800" u="sng" dirty="0" smtClean="0">
                <a:solidFill>
                  <a:schemeClr val="tx2"/>
                </a:solidFill>
              </a:rPr>
              <a:t>νάλυση πληροφοριών </a:t>
            </a:r>
            <a:r>
              <a:rPr lang="el-GR" sz="2800" dirty="0" smtClean="0">
                <a:solidFill>
                  <a:schemeClr val="tx2"/>
                </a:solidFill>
              </a:rPr>
              <a:t>(ώστε να μας είναι κατανοητό το πώς αυτές συνδέονται με την κάθε εναλλακτική λύση)</a:t>
            </a:r>
          </a:p>
          <a:p>
            <a:r>
              <a:rPr lang="el-GR" sz="2800" u="sng" dirty="0" smtClean="0">
                <a:solidFill>
                  <a:schemeClr val="tx2"/>
                </a:solidFill>
              </a:rPr>
              <a:t>αναπτυγμένο κριτήριο επιλογής </a:t>
            </a:r>
            <a:r>
              <a:rPr lang="el-GR" sz="2800" dirty="0" smtClean="0">
                <a:solidFill>
                  <a:schemeClr val="tx2"/>
                </a:solidFill>
              </a:rPr>
              <a:t>(να έχουμε την κριτική ικανότητα, για να αποφασίζουμε ποια λύση είναι η καλύτερη)</a:t>
            </a:r>
            <a:endParaRPr lang="el-GR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852470"/>
          </a:xfrm>
        </p:spPr>
        <p:txBody>
          <a:bodyPr/>
          <a:lstStyle/>
          <a:p>
            <a:r>
              <a:rPr lang="el-GR" b="1" dirty="0" smtClean="0"/>
              <a:t>3. Συμπεράσματα</a:t>
            </a:r>
            <a:endParaRPr lang="el-GR" b="1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838200" y="1142984"/>
            <a:ext cx="7620000" cy="5029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dirty="0" smtClean="0">
                <a:solidFill>
                  <a:srgbClr val="C00000"/>
                </a:solidFill>
              </a:rPr>
              <a:t>β)</a:t>
            </a:r>
            <a:r>
              <a:rPr lang="el-GR" sz="2800" dirty="0" smtClean="0"/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Όλοι μας στην επαγγελματική μας ζωή καλούμαστε να πάρουμε διάφορες αποφάσεις.</a:t>
            </a:r>
          </a:p>
          <a:p>
            <a:pPr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   Ειδικά τα διοικητικά στελέχη αφιερώνουν το μεγαλύτερο μέρος του χρόνου τους στη λήψη αποφάσεων.</a:t>
            </a:r>
          </a:p>
        </p:txBody>
      </p:sp>
      <p:pic>
        <p:nvPicPr>
          <p:cNvPr id="45058" name="Picture 2" descr="ΟΡΓΑΝΩΤΙΚΗ ΑΛΛΑΓΗ ΣΤΗ ΔΗΜΟΣΙΑ ΔΙΟΙΚΗΣΗ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295" r="4545" b="5737"/>
          <a:stretch>
            <a:fillRect/>
          </a:stretch>
        </p:blipFill>
        <p:spPr bwMode="auto">
          <a:xfrm>
            <a:off x="3357554" y="4429132"/>
            <a:ext cx="2500330" cy="14287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852470"/>
          </a:xfrm>
        </p:spPr>
        <p:txBody>
          <a:bodyPr/>
          <a:lstStyle/>
          <a:p>
            <a:r>
              <a:rPr lang="el-GR" b="1" dirty="0" smtClean="0"/>
              <a:t>Ερωτήσεις ανάπτυξης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38200" y="1071546"/>
            <a:ext cx="7620000" cy="5100654"/>
          </a:xfrm>
        </p:spPr>
        <p:txBody>
          <a:bodyPr anchor="ctr"/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>
                <a:solidFill>
                  <a:schemeClr val="tx2"/>
                </a:solidFill>
              </a:rPr>
              <a:t>Να δώσετε τον ορισμό της λήψης αποφάσεων και να αναλύσετε </a:t>
            </a:r>
            <a:r>
              <a:rPr lang="el-GR" dirty="0" err="1" smtClean="0">
                <a:solidFill>
                  <a:schemeClr val="tx2"/>
                </a:solidFill>
              </a:rPr>
              <a:t>ό,τι</a:t>
            </a:r>
            <a:r>
              <a:rPr lang="el-GR" dirty="0" smtClean="0">
                <a:solidFill>
                  <a:schemeClr val="tx2"/>
                </a:solidFill>
              </a:rPr>
              <a:t> προκύπτει από τον ορισμό αυτό.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>
                <a:solidFill>
                  <a:schemeClr val="tx2"/>
                </a:solidFill>
              </a:rPr>
              <a:t>Τι εμπεριέχουν οι εναλλακτικές λύσεις; Να δώσετε </a:t>
            </a:r>
            <a:r>
              <a:rPr lang="el-GR" dirty="0" err="1" smtClean="0">
                <a:solidFill>
                  <a:schemeClr val="tx2"/>
                </a:solidFill>
              </a:rPr>
              <a:t>παραδείγμα</a:t>
            </a:r>
            <a:r>
              <a:rPr lang="el-GR" dirty="0" smtClean="0">
                <a:solidFill>
                  <a:schemeClr val="tx2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>
                <a:solidFill>
                  <a:schemeClr val="tx2"/>
                </a:solidFill>
              </a:rPr>
              <a:t>Σε ποια συμπεράσματα καταλήγουμε σε σχέση με τη φύση της λήψης αποφάσεων και με το τι απαιτεί η φύση αυτή;</a:t>
            </a:r>
            <a:endParaRPr lang="el-G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Θέμα2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411997_TF02787940_TF02787940" id="{990CCF52-0B98-4E6E-A440-8F37C7CA403B}" vid="{35E72EB8-7ADB-4349-9B43-2221BE8913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Θέμα25</Template>
  <TotalTime>120</TotalTime>
  <Words>657</Words>
  <Application>Microsoft Office PowerPoint</Application>
  <PresentationFormat>Προβολή στην οθόνη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Θέμα2</vt:lpstr>
      <vt:lpstr>3.5.1 Εισαγωγή</vt:lpstr>
      <vt:lpstr>ΟΡΙΣΜΟΣ</vt:lpstr>
      <vt:lpstr>1. Από τον ορισμό προκύπτουν ότι:</vt:lpstr>
      <vt:lpstr>1. Από τον ορισμό προκύπτουν ότι:</vt:lpstr>
      <vt:lpstr>2. Εναλλακτικές λύσεις</vt:lpstr>
      <vt:lpstr>2. Εναλλακτικές λύσεις (π.χ.)</vt:lpstr>
      <vt:lpstr>3. Συμπεράσματα</vt:lpstr>
      <vt:lpstr>3. Συμπεράσματα</vt:lpstr>
      <vt:lpstr>Ερωτήσεις ανάπτυξης</vt:lpstr>
      <vt:lpstr>Ερωτήσεις (Σωστού – Λάθους)</vt:lpstr>
      <vt:lpstr>Ερωτήσεις (Σωστού – Λάθους)</vt:lpstr>
      <vt:lpstr>Ερωτήσεις (Πολλαπλής Επιλογής)</vt:lpstr>
      <vt:lpstr>Ερωτήσεις (Πολλαπλής Επιλογής)</vt:lpstr>
      <vt:lpstr>Ερωτήσεις (Πολλαπλής Επιλογής)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3.5.1 Εισαγωγή</dc:title>
  <dc:creator>Kat</dc:creator>
  <cp:lastModifiedBy>Kat</cp:lastModifiedBy>
  <cp:revision>17</cp:revision>
  <dcterms:created xsi:type="dcterms:W3CDTF">2024-01-27T16:41:06Z</dcterms:created>
  <dcterms:modified xsi:type="dcterms:W3CDTF">2024-01-27T18:52:56Z</dcterms:modified>
</cp:coreProperties>
</file>