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6" r:id="rId30"/>
    <p:sldId id="285" r:id="rId31"/>
    <p:sldId id="287" r:id="rId32"/>
    <p:sldId id="289" r:id="rId33"/>
    <p:sldId id="290" r:id="rId34"/>
    <p:sldId id="288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10"/>
    <a:srgbClr val="043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6/2/2024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6/2/2024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6/2/2024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6/2/2024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6/2/2024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6/2/2024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6/2/2024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6/2/2024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6/2/2024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6/2/2024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6/2/2024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342CEA3-3058-4D43-AE35-B3DA76CB4003}" type="datetimeFigureOut">
              <a:rPr lang="el-GR" smtClean="0"/>
              <a:pPr/>
              <a:t>6/2/2024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ΔΙΑΧΕΙΡΙΣΗ ΑΝΘΡΩΠΙΝΟΥ ΔΥΝΑΜΙΚΟΥ ΩΣ ΕΠΑΓΓΕΛΜΑΤΙΚΗ ΔΙΕΞΟΔΟΣ - Your Car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057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785794"/>
            <a:ext cx="2428860" cy="857232"/>
          </a:xfrm>
        </p:spPr>
        <p:txBody>
          <a:bodyPr anchor="t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2.9 </a:t>
            </a:r>
            <a:r>
              <a:rPr lang="el-GR" b="1" dirty="0" smtClean="0">
                <a:solidFill>
                  <a:schemeClr val="bg1"/>
                </a:solidFill>
              </a:rPr>
              <a:t/>
            </a:r>
            <a:br>
              <a:rPr lang="el-GR" b="1" dirty="0" smtClean="0">
                <a:solidFill>
                  <a:schemeClr val="bg1"/>
                </a:solidFill>
              </a:rPr>
            </a:b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42910" y="6150114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chemeClr val="bg1"/>
                </a:solidFill>
              </a:rPr>
              <a:t>Διοίκηση Ανθρώπινων Πόρων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2.9.1 </a:t>
            </a:r>
            <a:r>
              <a:rPr lang="el-GR" cap="none" dirty="0" smtClean="0"/>
              <a:t>α </a:t>
            </a:r>
            <a:br>
              <a:rPr lang="el-GR" cap="none" dirty="0" smtClean="0"/>
            </a:br>
            <a:r>
              <a:rPr lang="el-GR" cap="none" dirty="0" smtClean="0"/>
              <a:t>Προγραμματισμός ανθρώπινου δυναμικού</a:t>
            </a:r>
            <a:endParaRPr lang="el-GR" dirty="0"/>
          </a:p>
        </p:txBody>
      </p:sp>
      <p:pic>
        <p:nvPicPr>
          <p:cNvPr id="1026" name="Picture 2" descr="Προγραμματισμός εργατικού δυναμικού και του ανθρώπινου δυναμικού Στοκ  Εικόνα - εικόνα από teamwork, draughtboard: 144297411"/>
          <p:cNvPicPr>
            <a:picLocks noChangeAspect="1" noChangeArrowheads="1"/>
          </p:cNvPicPr>
          <p:nvPr/>
        </p:nvPicPr>
        <p:blipFill>
          <a:blip r:embed="rId2" cstate="print"/>
          <a:srcRect t="19112" b="8852"/>
          <a:stretch>
            <a:fillRect/>
          </a:stretch>
        </p:blipFill>
        <p:spPr bwMode="auto">
          <a:xfrm>
            <a:off x="1285852" y="357166"/>
            <a:ext cx="671987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Είναι μία λειτουργία που </a:t>
            </a:r>
            <a:r>
              <a:rPr lang="el-GR" b="1" dirty="0" smtClean="0"/>
              <a:t>ασχολείται  κυρίως</a:t>
            </a:r>
            <a:r>
              <a:rPr lang="el-GR" dirty="0" smtClean="0"/>
              <a:t> με την εξέλιξη και τη σταδιοδρομία του προσωπικού μέσα στην επιχείρηση.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Βασικές δραστηριότητες είναι :</a:t>
            </a:r>
          </a:p>
          <a:p>
            <a:pPr marL="898525" indent="-514350" defTabSz="1076325"/>
            <a:r>
              <a:rPr lang="el-GR" dirty="0" smtClean="0"/>
              <a:t>ο έλεγχος των δεξιοτήτων και των ικανοτήτων των εργαζομένων</a:t>
            </a:r>
          </a:p>
          <a:p>
            <a:pPr marL="898525" indent="-514350" defTabSz="1076325"/>
            <a:r>
              <a:rPr lang="el-GR" dirty="0" smtClean="0"/>
              <a:t>η έγκαιρη πρόβλεψη των αναγκών της επιχείρησης σε ανθρώπινο δυναμικό κτλ.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2.9.1 </a:t>
            </a:r>
            <a:r>
              <a:rPr lang="el-GR" cap="none" dirty="0" smtClean="0"/>
              <a:t>β </a:t>
            </a:r>
            <a:endParaRPr lang="el-GR" dirty="0"/>
          </a:p>
        </p:txBody>
      </p:sp>
      <p:pic>
        <p:nvPicPr>
          <p:cNvPr id="23554" name="Picture 2" descr="Politicalbank.gr - Ποιες προσλήψεις επιτρέπονται κατά την προεκλογική  περίοδ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59055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l-GR" sz="2800" dirty="0" smtClean="0"/>
              <a:t>Περιλαμβάνει διαδικασίες που αφορούν</a:t>
            </a:r>
          </a:p>
          <a:p>
            <a:r>
              <a:rPr lang="el-GR" sz="2800" dirty="0" smtClean="0"/>
              <a:t>την προσέλκυση</a:t>
            </a:r>
          </a:p>
          <a:p>
            <a:r>
              <a:rPr lang="el-GR" sz="2800" dirty="0" smtClean="0"/>
              <a:t>την επιλογή και</a:t>
            </a:r>
          </a:p>
          <a:p>
            <a:r>
              <a:rPr lang="el-GR" sz="2800" dirty="0" smtClean="0"/>
              <a:t>την τοποθέτηση</a:t>
            </a:r>
          </a:p>
          <a:p>
            <a:pPr>
              <a:buNone/>
            </a:pPr>
            <a:r>
              <a:rPr lang="el-GR" sz="2800" dirty="0" smtClean="0"/>
              <a:t>Το ενδιαφέρον της επιχείρησης για πρόσληψη εργαζομένων που διαθέτουν συγκεκριμένα τυπικά και ουσιαστικά προσόντα, μπορεί να εκδηλωθεί (ή με άλλα λόγια, η προσέλκυση του προσωπικού στην επιχείρηση μπορεί να γίνει με τους εξής τρόπους):</a:t>
            </a:r>
          </a:p>
          <a:p>
            <a:pPr>
              <a:buNone/>
            </a:pPr>
            <a:r>
              <a:rPr lang="el-GR" sz="2800" u="sng" dirty="0" smtClean="0">
                <a:solidFill>
                  <a:srgbClr val="002060"/>
                </a:solidFill>
              </a:rPr>
              <a:t>Με διαδικασίες  </a:t>
            </a:r>
            <a:r>
              <a:rPr lang="el-GR" sz="2800" dirty="0" smtClean="0"/>
              <a:t>- </a:t>
            </a:r>
            <a:r>
              <a:rPr lang="el-GR" sz="2800" dirty="0" smtClean="0">
                <a:solidFill>
                  <a:srgbClr val="002060"/>
                </a:solidFill>
              </a:rPr>
              <a:t>μέσα από την επιχείρηση</a:t>
            </a:r>
          </a:p>
          <a:p>
            <a:pPr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                          - έξω από την επιχείρηση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6" name="5 - Δεξιό άγκιστρο"/>
          <p:cNvSpPr/>
          <p:nvPr/>
        </p:nvSpPr>
        <p:spPr>
          <a:xfrm>
            <a:off x="3929058" y="1071546"/>
            <a:ext cx="571504" cy="1500198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4786314" y="1214422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του προσωπικού στην επιχείρηση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Διαδικασίες </a:t>
            </a:r>
            <a:r>
              <a:rPr lang="el-GR" sz="2800" b="1" dirty="0" smtClean="0">
                <a:solidFill>
                  <a:srgbClr val="C00000"/>
                </a:solidFill>
              </a:rPr>
              <a:t>μέσα από την επιχείρηση</a:t>
            </a:r>
            <a:r>
              <a:rPr lang="el-GR" sz="2800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el-GR" sz="2800" dirty="0" smtClean="0"/>
              <a:t>Όπως π.χ. η έκδοση ανακοίνωσης πρόσληψης μίας συγκεκριμένης θέσης εργασίας.</a:t>
            </a:r>
          </a:p>
          <a:p>
            <a:pPr marL="514350" indent="-71438">
              <a:buNone/>
            </a:pPr>
            <a:r>
              <a:rPr lang="el-GR" sz="2800" dirty="0" smtClean="0"/>
              <a:t>Αυτή τοποθετείται σε εσωτερικούς χώρους της επιχείρησης (κυλικείο, κεντρικός διάδρομος), όπου οι εργαζόμενοι ενημερώνονται και ενδεχομένως να ενδιαφερθούν οι ίδιοι (και να ζητήσουν, για παράδειγμα προαγωγή) ή να μεταφέρουν το μήνυμα σε κάποιους γνωστούς τους, οι οποίοι να κάνουν αίτηση πρόσληψης.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l-GR" dirty="0" smtClean="0"/>
              <a:t>Διαδικασίες </a:t>
            </a:r>
            <a:r>
              <a:rPr lang="el-GR" b="1" dirty="0" smtClean="0">
                <a:solidFill>
                  <a:srgbClr val="C00000"/>
                </a:solidFill>
              </a:rPr>
              <a:t>έξω από την επιχείρηση</a:t>
            </a:r>
          </a:p>
          <a:p>
            <a:pPr marL="514350" indent="-514350">
              <a:buNone/>
            </a:pPr>
            <a:r>
              <a:rPr lang="el-GR" dirty="0" smtClean="0"/>
              <a:t>     Όπως π.χ.</a:t>
            </a:r>
          </a:p>
          <a:p>
            <a:pPr marL="1517650" indent="-514350"/>
            <a:r>
              <a:rPr lang="el-GR" dirty="0" smtClean="0"/>
              <a:t>αγγελία σε εφημερίδα</a:t>
            </a:r>
          </a:p>
          <a:p>
            <a:pPr marL="1517650" indent="-514350"/>
            <a:r>
              <a:rPr lang="el-GR" dirty="0" smtClean="0"/>
              <a:t>ανάθεση σε γραφεία εύρεσης εργασίας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2.9.1 </a:t>
            </a:r>
            <a:r>
              <a:rPr lang="el-GR" cap="none" dirty="0" smtClean="0"/>
              <a:t>γ</a:t>
            </a:r>
            <a:br>
              <a:rPr lang="el-GR" cap="none" dirty="0" smtClean="0"/>
            </a:br>
            <a:r>
              <a:rPr lang="el-GR" cap="none" dirty="0" smtClean="0"/>
              <a:t>Εκπαίδευση και Ανάπτυξη </a:t>
            </a:r>
            <a:endParaRPr lang="el-GR" dirty="0"/>
          </a:p>
        </p:txBody>
      </p:sp>
      <p:pic>
        <p:nvPicPr>
          <p:cNvPr id="25602" name="Picture 2" descr="Εκπαίδευση &amp; Ανάπτυξη στελεχών Επιχειρήσεων | - Vis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9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4525963"/>
          </a:xfrm>
        </p:spPr>
        <p:txBody>
          <a:bodyPr/>
          <a:lstStyle/>
          <a:p>
            <a:pPr>
              <a:buNone/>
            </a:pPr>
            <a:r>
              <a:rPr lang="el-GR" sz="2800" dirty="0" smtClean="0"/>
              <a:t>Η εκπαίδευση και ανάπτυξη του προσωπικού πραγματοποιείται σε συνεργασία με τα αρμόδια στελέχη κάθε διεύθυνσης (τμήματος) της επιχείρησης.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solidFill>
                  <a:srgbClr val="C00000"/>
                </a:solidFill>
              </a:rPr>
              <a:t>Με την εκπαίδευση επιδιώκεται </a:t>
            </a:r>
            <a:r>
              <a:rPr lang="el-GR" sz="2800" dirty="0" smtClean="0"/>
              <a:t>η ενημέρωση του </a:t>
            </a:r>
            <a:r>
              <a:rPr lang="el-GR" sz="2800" u="sng" dirty="0" smtClean="0"/>
              <a:t>προσωπικού</a:t>
            </a:r>
            <a:r>
              <a:rPr lang="el-GR" sz="2800" dirty="0" smtClean="0"/>
              <a:t> σε θέματα που αφορούν </a:t>
            </a:r>
            <a:r>
              <a:rPr lang="el-GR" sz="2800" dirty="0" smtClean="0">
                <a:solidFill>
                  <a:srgbClr val="C00000"/>
                </a:solidFill>
              </a:rPr>
              <a:t>άμεσα</a:t>
            </a:r>
            <a:r>
              <a:rPr lang="el-GR" sz="2800" dirty="0" smtClean="0"/>
              <a:t> την εργασία του και έχουν σχεδόν άμεση απόδοση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solidFill>
                  <a:srgbClr val="C00000"/>
                </a:solidFill>
              </a:rPr>
              <a:t>Με την ανάπτυξη επιδιώκεται</a:t>
            </a:r>
            <a:r>
              <a:rPr lang="el-GR" sz="2800" dirty="0" smtClean="0">
                <a:solidFill>
                  <a:srgbClr val="7030A0"/>
                </a:solidFill>
              </a:rPr>
              <a:t>: </a:t>
            </a:r>
            <a:r>
              <a:rPr lang="el-GR" sz="2800" dirty="0" smtClean="0"/>
              <a:t>η ενημέρωση των </a:t>
            </a:r>
            <a:r>
              <a:rPr lang="el-GR" sz="2800" u="sng" dirty="0" smtClean="0"/>
              <a:t>στελεχών</a:t>
            </a:r>
            <a:r>
              <a:rPr lang="el-GR" sz="2800" dirty="0" smtClean="0"/>
              <a:t> για μελλοντικές δραστηριότητες της επιχείρησης και αντίστοιχες απαιτήσεις των θέσεων εργασίας που θα υπάρχουν τότε.</a:t>
            </a:r>
          </a:p>
          <a:p>
            <a:pPr marL="514350" indent="-514350" algn="r">
              <a:buNone/>
            </a:pPr>
            <a:r>
              <a:rPr lang="el-GR" sz="2800" dirty="0" smtClean="0"/>
              <a:t>Επιδιώκεται επομένως η προετοιμασία των στελεχών για ανάληψη θέσεων αυξημένης ευθύνης στο </a:t>
            </a:r>
            <a:r>
              <a:rPr lang="el-GR" sz="2800" dirty="0" smtClean="0">
                <a:solidFill>
                  <a:srgbClr val="C00000"/>
                </a:solidFill>
              </a:rPr>
              <a:t>μέλλον.</a:t>
            </a:r>
            <a:endParaRPr lang="el-G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2.9.1 </a:t>
            </a:r>
            <a:r>
              <a:rPr lang="el-GR" cap="none" dirty="0" smtClean="0"/>
              <a:t>δ</a:t>
            </a:r>
            <a:br>
              <a:rPr lang="el-GR" cap="none" dirty="0" smtClean="0"/>
            </a:br>
            <a:r>
              <a:rPr lang="el-GR" cap="none" dirty="0" smtClean="0"/>
              <a:t>Μεταθέσεις και Προαγωγές</a:t>
            </a:r>
            <a:endParaRPr lang="el-GR" dirty="0"/>
          </a:p>
        </p:txBody>
      </p:sp>
      <p:pic>
        <p:nvPicPr>
          <p:cNvPr id="30722" name="Picture 2" descr="μεταθέσεις | Alfav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7166"/>
            <a:ext cx="4405290" cy="3303968"/>
          </a:xfrm>
          <a:prstGeom prst="rect">
            <a:avLst/>
          </a:prstGeom>
          <a:noFill/>
        </p:spPr>
      </p:pic>
      <p:pic>
        <p:nvPicPr>
          <p:cNvPr id="30724" name="Picture 4" descr="Μεταθέσεις Εκπαιδευτικών και μελών ΕΕΠ/ΕΒΠ Σχολικού έτους 2023-2024  (Εγκύκλιος-Οδηγίες)"/>
          <p:cNvPicPr>
            <a:picLocks noChangeAspect="1" noChangeArrowheads="1"/>
          </p:cNvPicPr>
          <p:nvPr/>
        </p:nvPicPr>
        <p:blipFill>
          <a:blip r:embed="rId3" cstate="print"/>
          <a:srcRect l="14062" t="18750" r="15625" b="18749"/>
          <a:stretch>
            <a:fillRect/>
          </a:stretch>
        </p:blipFill>
        <p:spPr bwMode="auto">
          <a:xfrm rot="20140821">
            <a:off x="413394" y="3021091"/>
            <a:ext cx="2143140" cy="1428760"/>
          </a:xfrm>
          <a:prstGeom prst="rect">
            <a:avLst/>
          </a:prstGeom>
          <a:noFill/>
        </p:spPr>
      </p:pic>
      <p:pic>
        <p:nvPicPr>
          <p:cNvPr id="6" name="Picture 4" descr="Μεταθέσεις Εκπαιδευτικών και μελών ΕΕΠ/ΕΒΠ Σχολικού έτους 2023-2024  (Εγκύκλιος-Οδηγίες)"/>
          <p:cNvPicPr>
            <a:picLocks noChangeAspect="1" noChangeArrowheads="1"/>
          </p:cNvPicPr>
          <p:nvPr/>
        </p:nvPicPr>
        <p:blipFill>
          <a:blip r:embed="rId3" cstate="print"/>
          <a:srcRect l="14062" t="18750" r="15625" b="18749"/>
          <a:stretch>
            <a:fillRect/>
          </a:stretch>
        </p:blipFill>
        <p:spPr bwMode="auto">
          <a:xfrm rot="517999">
            <a:off x="6667359" y="2081561"/>
            <a:ext cx="2143140" cy="142876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 rot="504450">
            <a:off x="6937442" y="2677782"/>
            <a:ext cx="1605362" cy="369332"/>
          </a:xfrm>
          <a:prstGeom prst="rect">
            <a:avLst/>
          </a:prstGeom>
          <a:solidFill>
            <a:srgbClr val="022410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 rot="463912">
            <a:off x="6957439" y="2743391"/>
            <a:ext cx="144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Προαγωγές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Οι διαδικασίες των μεταθέσεων και των προαγωγών </a:t>
            </a:r>
            <a:r>
              <a:rPr lang="el-GR" sz="2800" dirty="0" smtClean="0">
                <a:solidFill>
                  <a:srgbClr val="C00000"/>
                </a:solidFill>
              </a:rPr>
              <a:t>πραγματοποιούνται </a:t>
            </a:r>
            <a:r>
              <a:rPr lang="el-GR" sz="2800" dirty="0" smtClean="0"/>
              <a:t>αφού προηγουμένως ληφθούν υπόψη:</a:t>
            </a:r>
          </a:p>
          <a:p>
            <a:pPr marL="987425" indent="-338138"/>
            <a:r>
              <a:rPr lang="el-GR" sz="2800" dirty="0" smtClean="0"/>
              <a:t>οι ανάγκες της επιχείρησης</a:t>
            </a:r>
          </a:p>
          <a:p>
            <a:pPr marL="987425" indent="-338138"/>
            <a:r>
              <a:rPr lang="el-GR" sz="2800" dirty="0" smtClean="0"/>
              <a:t>οι επιθυμίες των εργαζομένων</a:t>
            </a:r>
          </a:p>
          <a:p>
            <a:pPr marL="987425" indent="-338138"/>
            <a:r>
              <a:rPr lang="el-GR" sz="2800" dirty="0" smtClean="0"/>
              <a:t>τα προσόντα των εργαζομένων</a:t>
            </a:r>
          </a:p>
          <a:p>
            <a:pPr marL="987425" indent="-338138"/>
            <a:endParaRPr lang="el-GR" sz="2800" dirty="0" smtClean="0"/>
          </a:p>
          <a:p>
            <a:pPr marL="530225" indent="-530225">
              <a:buFont typeface="+mj-lt"/>
              <a:buAutoNum type="arabicPeriod" startAt="2"/>
              <a:tabLst>
                <a:tab pos="265113" algn="l"/>
              </a:tabLst>
            </a:pPr>
            <a:r>
              <a:rPr lang="el-GR" sz="2800" dirty="0" smtClean="0">
                <a:solidFill>
                  <a:srgbClr val="C00000"/>
                </a:solidFill>
              </a:rPr>
              <a:t>Εξελίσσονται </a:t>
            </a:r>
            <a:r>
              <a:rPr lang="el-GR" sz="2800" dirty="0" smtClean="0"/>
              <a:t>με ευθύνη του διευθυντή προσωπικού και σε συνεργασία με τους αρμόδιους κατά περίπτωση διευθυντές.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2.9.1 </a:t>
            </a:r>
            <a:r>
              <a:rPr lang="el-GR" dirty="0" err="1" smtClean="0"/>
              <a:t>Εισαγωγη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7 Ερωτήσεις και απαντήσεις για την αξιολόγηση των Εκπαιδευτικών - Αληθινές  Ειδήσεις για όλους και για όλα χωρίς δευσμεύσεις και σκοπιμότητε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7739090" cy="4643454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2.9.1 </a:t>
            </a:r>
            <a:r>
              <a:rPr lang="el-GR" cap="none" dirty="0" smtClean="0"/>
              <a:t>ε   </a:t>
            </a:r>
            <a:br>
              <a:rPr lang="el-GR" cap="none" dirty="0" smtClean="0"/>
            </a:br>
            <a:r>
              <a:rPr lang="el-GR" cap="none" dirty="0" smtClean="0"/>
              <a:t>Αξιολόγηση και Πολιτική Αμοιβών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 smtClean="0"/>
              <a:t>Η αξιολόγηση της απόδοσης των εργαζομένων γίνεται από τη διεύθυνση προσωπικού, </a:t>
            </a:r>
            <a:r>
              <a:rPr lang="el-GR" sz="2800" b="1" dirty="0" smtClean="0"/>
              <a:t>σε συνεργασία </a:t>
            </a:r>
            <a:r>
              <a:rPr lang="el-GR" sz="2800" dirty="0" smtClean="0"/>
              <a:t>με τα στελέχη των αντίστοιχων διευθύνσεων στις οποίες ανήκουν οι εργαζόμενοι.</a:t>
            </a:r>
          </a:p>
          <a:p>
            <a:pPr marL="0" indent="0">
              <a:buNone/>
            </a:pPr>
            <a:r>
              <a:rPr lang="el-GR" sz="2800" b="1" dirty="0" smtClean="0">
                <a:solidFill>
                  <a:srgbClr val="C00000"/>
                </a:solidFill>
              </a:rPr>
              <a:t>1.Αξιολογείται:</a:t>
            </a:r>
          </a:p>
          <a:p>
            <a:pPr marL="0" indent="0"/>
            <a:r>
              <a:rPr lang="el-GR" sz="2800" dirty="0" smtClean="0"/>
              <a:t> το προσφερόμενο έργο ποιοτικά και ποσοτικά</a:t>
            </a:r>
          </a:p>
          <a:p>
            <a:pPr marL="0" indent="0"/>
            <a:r>
              <a:rPr lang="el-GR" sz="2800" dirty="0" smtClean="0"/>
              <a:t> καθώς και άλλες δραστηριότητες των εργαζομένων, όπως π.χ. ανάπτυξη πρωτοβουλιών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srgbClr val="C00000"/>
                </a:solidFill>
              </a:rPr>
              <a:t>Τα αποτελέσματα της αξιολόγησης: </a:t>
            </a:r>
            <a:r>
              <a:rPr lang="el-GR" sz="2800" dirty="0" smtClean="0"/>
              <a:t>κοινοποιούνται (ανακοινώνονται) στους εργαζόμενους ανάλογα με το σύστημα που ακολουθεί η εταιρία.</a:t>
            </a:r>
          </a:p>
          <a:p>
            <a:pPr marL="0" indent="0">
              <a:buNone/>
            </a:pPr>
            <a:r>
              <a:rPr lang="el-GR" sz="2800" dirty="0" smtClean="0"/>
              <a:t>(Η πολιτική αμοιβών συνδέεται με την αξιολόγηση)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l-GR" sz="2800" b="1" dirty="0" smtClean="0">
                <a:solidFill>
                  <a:srgbClr val="C00000"/>
                </a:solidFill>
              </a:rPr>
              <a:t>Το επίπεδο αμοιβών των εργαζομένων </a:t>
            </a:r>
            <a:r>
              <a:rPr lang="el-GR" sz="2800" dirty="0" smtClean="0"/>
              <a:t>εξαρτάται </a:t>
            </a:r>
            <a:r>
              <a:rPr lang="el-GR" sz="2800" b="1" dirty="0" smtClean="0"/>
              <a:t>κυρίως</a:t>
            </a:r>
            <a:r>
              <a:rPr lang="el-GR" sz="2800" dirty="0" smtClean="0"/>
              <a:t> από την ποιότητα της εργασίας του (σύμφωνα, δηλαδή, με τα αποτελέσματα της αξιολόγησης)</a:t>
            </a:r>
          </a:p>
          <a:p>
            <a:pPr marL="514350" indent="-514350">
              <a:buNone/>
            </a:pPr>
            <a:r>
              <a:rPr lang="el-GR" sz="2800" b="1" dirty="0" smtClean="0"/>
              <a:t>Επίσης</a:t>
            </a:r>
            <a:r>
              <a:rPr lang="el-GR" sz="2800" dirty="0" smtClean="0"/>
              <a:t>, εξαρτάται από:</a:t>
            </a:r>
          </a:p>
          <a:p>
            <a:pPr marL="514350" indent="-514350"/>
            <a:r>
              <a:rPr lang="el-GR" sz="2800" dirty="0" smtClean="0"/>
              <a:t>Τον ανταγωνισμό μεταξύ των εργαζομένων</a:t>
            </a:r>
          </a:p>
          <a:p>
            <a:pPr marL="514350" indent="-514350"/>
            <a:r>
              <a:rPr lang="el-GR" sz="2800" dirty="0" smtClean="0"/>
              <a:t>Τη δυνατότητα της επιχείρησης να καταβάλλει υψηλούς μισθούς</a:t>
            </a:r>
          </a:p>
          <a:p>
            <a:pPr marL="514350" indent="-514350"/>
            <a:r>
              <a:rPr lang="el-GR" sz="2800" dirty="0" smtClean="0"/>
              <a:t>Τον ανταγωνισμό που δημιουργούν οι άλλες επιχειρήσεις για ορισμένες θέσεις εργασίας κ.α.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2.9.1 </a:t>
            </a:r>
            <a:r>
              <a:rPr lang="el-GR" cap="none" dirty="0" smtClean="0"/>
              <a:t>στ  </a:t>
            </a:r>
            <a:br>
              <a:rPr lang="el-GR" cap="none" dirty="0" smtClean="0"/>
            </a:br>
            <a:r>
              <a:rPr lang="el-GR" cap="none" dirty="0" smtClean="0"/>
              <a:t>Κοινωνική και Υγειονομική υποστήριξη</a:t>
            </a:r>
            <a:endParaRPr lang="el-GR" dirty="0"/>
          </a:p>
        </p:txBody>
      </p:sp>
      <p:pic>
        <p:nvPicPr>
          <p:cNvPr id="1026" name="Picture 2" descr="κοινωνική υποστήριξη για τη σύνθεση των ατόμων με ειδικές ανάγκες  Διανυσματική απεικόνιση - εικονογραφία από bodybuilders: 210808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6000792" cy="4155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643470"/>
          </a:xfrm>
        </p:spPr>
        <p:txBody>
          <a:bodyPr/>
          <a:lstStyle/>
          <a:p>
            <a:pPr>
              <a:buNone/>
            </a:pPr>
            <a:r>
              <a:rPr lang="el-GR" sz="2800" dirty="0" smtClean="0"/>
              <a:t>Στις αρμοδιότητες της διεύθυνσης προσωπικού εντάσσεται και η </a:t>
            </a:r>
            <a:r>
              <a:rPr lang="el-GR" sz="2800" dirty="0" smtClean="0">
                <a:solidFill>
                  <a:srgbClr val="C00000"/>
                </a:solidFill>
              </a:rPr>
              <a:t>μέριμνα για την εξασφάλιση </a:t>
            </a:r>
            <a:r>
              <a:rPr lang="el-GR" sz="2800" dirty="0" smtClean="0"/>
              <a:t>(στο προσωπικό):</a:t>
            </a:r>
          </a:p>
          <a:p>
            <a:r>
              <a:rPr lang="el-GR" sz="2800" dirty="0" smtClean="0"/>
              <a:t>των συντάξεων</a:t>
            </a:r>
          </a:p>
          <a:p>
            <a:r>
              <a:rPr lang="el-GR" sz="2800" dirty="0" smtClean="0"/>
              <a:t>των ασφαλίσεων</a:t>
            </a:r>
          </a:p>
          <a:p>
            <a:r>
              <a:rPr lang="el-GR" sz="2800" dirty="0" smtClean="0"/>
              <a:t>της ιατρικής και νοσοκομειακής περίθαλψης</a:t>
            </a:r>
            <a:endParaRPr lang="el-GR" sz="2800" dirty="0"/>
          </a:p>
        </p:txBody>
      </p:sp>
      <p:sp>
        <p:nvSpPr>
          <p:cNvPr id="6" name="5 - Δεξιό άγκιστρο"/>
          <p:cNvSpPr/>
          <p:nvPr/>
        </p:nvSpPr>
        <p:spPr>
          <a:xfrm>
            <a:off x="3571868" y="1785926"/>
            <a:ext cx="571504" cy="100013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4429124" y="2000240"/>
            <a:ext cx="421484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sz="2800" dirty="0" smtClean="0">
                <a:solidFill>
                  <a:srgbClr val="C00000"/>
                </a:solidFill>
              </a:rPr>
              <a:t>Κοινωνική υποστήριξη</a:t>
            </a:r>
            <a:endParaRPr lang="el-GR" sz="2800" dirty="0">
              <a:solidFill>
                <a:srgbClr val="C00000"/>
              </a:solidFill>
            </a:endParaRPr>
          </a:p>
        </p:txBody>
      </p:sp>
      <p:sp>
        <p:nvSpPr>
          <p:cNvPr id="9" name="8 - Δεξιό άγκιστρο"/>
          <p:cNvSpPr/>
          <p:nvPr/>
        </p:nvSpPr>
        <p:spPr>
          <a:xfrm rot="5400000">
            <a:off x="4143372" y="714356"/>
            <a:ext cx="642942" cy="6786610"/>
          </a:xfrm>
          <a:prstGeom prst="rightBrace">
            <a:avLst>
              <a:gd name="adj1" fmla="val 8333"/>
              <a:gd name="adj2" fmla="val 5026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1357290" y="4500570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C00000"/>
                </a:solidFill>
              </a:rPr>
              <a:t>(Υγειονομική υποστήριξη)</a:t>
            </a:r>
            <a:endParaRPr lang="el-G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l-GR" sz="2800" b="1" dirty="0" smtClean="0"/>
              <a:t>Υγειονομική υποστήριξη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Στις δραστηριότητες αυτές περιλαμβάνεται και :</a:t>
            </a:r>
          </a:p>
          <a:p>
            <a:pPr marL="722313" indent="-354013"/>
            <a:r>
              <a:rPr lang="el-GR" dirty="0" smtClean="0"/>
              <a:t>η ιατρική εξέταση πριν την πρόσληψη</a:t>
            </a:r>
          </a:p>
          <a:p>
            <a:pPr marL="722313" indent="-354013"/>
            <a:r>
              <a:rPr lang="el-GR" dirty="0" smtClean="0"/>
              <a:t>η περιοδική εξέταση σε περίπτωση ανθυγιεινής εργασίας</a:t>
            </a:r>
          </a:p>
          <a:p>
            <a:pPr marL="722313" indent="-354013"/>
            <a:r>
              <a:rPr lang="el-GR" dirty="0" smtClean="0"/>
              <a:t>η λειτουργία φαρμακείου</a:t>
            </a:r>
          </a:p>
          <a:p>
            <a:pPr marL="722313" indent="-354013"/>
            <a:r>
              <a:rPr lang="el-GR" dirty="0" smtClean="0"/>
              <a:t>οι πρώτες βοήθειες</a:t>
            </a:r>
          </a:p>
          <a:p>
            <a:pPr marL="722313" indent="-354013"/>
            <a:r>
              <a:rPr lang="el-GR" dirty="0" smtClean="0"/>
              <a:t>τα μαθήματα υγιεινής κ.α.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sz="2800" dirty="0" smtClean="0"/>
              <a:t>Φροντίζει επίσης και </a:t>
            </a:r>
            <a:r>
              <a:rPr lang="el-GR" sz="2800" dirty="0" smtClean="0">
                <a:solidFill>
                  <a:srgbClr val="C00000"/>
                </a:solidFill>
              </a:rPr>
              <a:t>εισηγείται προτάσεις </a:t>
            </a:r>
            <a:r>
              <a:rPr lang="el-GR" sz="2800" dirty="0" smtClean="0"/>
              <a:t>στην ανώτατη διοίκηση για:</a:t>
            </a:r>
          </a:p>
          <a:p>
            <a:r>
              <a:rPr lang="el-GR" sz="2800" dirty="0" smtClean="0"/>
              <a:t>αποζημιώσεις ασθένειας</a:t>
            </a:r>
          </a:p>
          <a:p>
            <a:r>
              <a:rPr lang="el-GR" sz="2800" dirty="0" smtClean="0"/>
              <a:t>αποζημιώσεις ανεργίας</a:t>
            </a:r>
          </a:p>
          <a:p>
            <a:r>
              <a:rPr lang="el-GR" sz="2800" dirty="0" smtClean="0"/>
              <a:t>Δάνεια</a:t>
            </a:r>
          </a:p>
          <a:p>
            <a:pPr>
              <a:buNone/>
            </a:pPr>
            <a:r>
              <a:rPr lang="el-GR" sz="2800" dirty="0" smtClean="0"/>
              <a:t>Επίσης, </a:t>
            </a:r>
            <a:r>
              <a:rPr lang="el-GR" sz="2800" dirty="0" smtClean="0">
                <a:solidFill>
                  <a:srgbClr val="C00000"/>
                </a:solidFill>
              </a:rPr>
              <a:t>οργανώνει</a:t>
            </a:r>
            <a:r>
              <a:rPr lang="el-GR" sz="2800" dirty="0" smtClean="0"/>
              <a:t> κοινωνικά και ψυχαγωγικά προγράμματα</a:t>
            </a:r>
            <a:endParaRPr lang="el-GR" sz="2800" dirty="0"/>
          </a:p>
        </p:txBody>
      </p:sp>
      <p:sp>
        <p:nvSpPr>
          <p:cNvPr id="4" name="3 - Δεξιό άγκιστρο"/>
          <p:cNvSpPr/>
          <p:nvPr/>
        </p:nvSpPr>
        <p:spPr>
          <a:xfrm>
            <a:off x="5000628" y="1571612"/>
            <a:ext cx="500066" cy="157163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786446" y="1643050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(κοινωνική  υποστήριξη με ταμειακή εκροή)</a:t>
            </a:r>
            <a:endParaRPr lang="el-GR" sz="2800" dirty="0"/>
          </a:p>
        </p:txBody>
      </p:sp>
      <p:sp>
        <p:nvSpPr>
          <p:cNvPr id="7" name="6 - Δεξιό άγκιστρο"/>
          <p:cNvSpPr/>
          <p:nvPr/>
        </p:nvSpPr>
        <p:spPr>
          <a:xfrm rot="5400000">
            <a:off x="3964777" y="964389"/>
            <a:ext cx="642942" cy="6858048"/>
          </a:xfrm>
          <a:prstGeom prst="rightBrace">
            <a:avLst>
              <a:gd name="adj1" fmla="val 8333"/>
              <a:gd name="adj2" fmla="val 5021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2571736" y="485776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κοινωνική υποστήριξη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2.9.1 </a:t>
            </a:r>
            <a:r>
              <a:rPr lang="el-GR" cap="none" dirty="0" smtClean="0"/>
              <a:t>ζ </a:t>
            </a:r>
            <a:br>
              <a:rPr lang="el-GR" cap="none" dirty="0" smtClean="0"/>
            </a:br>
            <a:r>
              <a:rPr lang="el-GR" cap="none" dirty="0" smtClean="0"/>
              <a:t>Εργασιακές Σχέσεις</a:t>
            </a:r>
            <a:endParaRPr lang="el-GR" dirty="0"/>
          </a:p>
        </p:txBody>
      </p:sp>
      <p:pic>
        <p:nvPicPr>
          <p:cNvPr id="36866" name="Picture 2" descr="Ανάλυση: Τι αλλάζει στις εργασιακές σχέσεις - Ολες οι ανατροπές για τους  εργαζόμενους σε 14 απαντήσεις | in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642918"/>
            <a:ext cx="4857750" cy="3143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4281518" cy="5840435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Η διεύθυνση προσωπικού διαδραματίζει σημαντικό ρόλο στις σχέσεις μεταξύ: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εργαζομένων </a:t>
            </a:r>
          </a:p>
          <a:p>
            <a:pPr marL="0" indent="0" algn="ctr">
              <a:buNone/>
            </a:pPr>
            <a:r>
              <a:rPr lang="el-GR" dirty="0" smtClean="0"/>
              <a:t> 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διοίκησης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Σε πολλές περιπτώσεις  ο προϊστάμενος της διεύθυνσης προσωπικού λαμβάνει μέρος στις διαπραγματεύσεις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με το σωματείο 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ως εκπρόσωπος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της ανώτατης διοίκησης</a:t>
            </a:r>
            <a:endParaRPr lang="el-GR" dirty="0"/>
          </a:p>
        </p:txBody>
      </p:sp>
      <p:sp>
        <p:nvSpPr>
          <p:cNvPr id="7" name="6 - Βέλος επάνω-κάτω"/>
          <p:cNvSpPr/>
          <p:nvPr/>
        </p:nvSpPr>
        <p:spPr>
          <a:xfrm>
            <a:off x="2214546" y="3857628"/>
            <a:ext cx="571504" cy="12144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2357422" y="4000504"/>
            <a:ext cx="21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και</a:t>
            </a:r>
            <a:endParaRPr lang="el-GR" dirty="0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2143108" y="2143116"/>
            <a:ext cx="57150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Βέλος προς τα κάτω"/>
          <p:cNvSpPr/>
          <p:nvPr/>
        </p:nvSpPr>
        <p:spPr>
          <a:xfrm>
            <a:off x="6500826" y="2928934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Βέλος επάνω-κάτω"/>
          <p:cNvSpPr/>
          <p:nvPr/>
        </p:nvSpPr>
        <p:spPr>
          <a:xfrm>
            <a:off x="6572264" y="4000504"/>
            <a:ext cx="357190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Βέλος επάνω-κάτω"/>
          <p:cNvSpPr/>
          <p:nvPr/>
        </p:nvSpPr>
        <p:spPr>
          <a:xfrm>
            <a:off x="6643702" y="5000636"/>
            <a:ext cx="357190" cy="5715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Αριστερό-δεξιό βέλος"/>
          <p:cNvSpPr/>
          <p:nvPr/>
        </p:nvSpPr>
        <p:spPr>
          <a:xfrm rot="719673">
            <a:off x="3605893" y="3379958"/>
            <a:ext cx="1643074" cy="500066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Αριστερό-δεξιό βέλος"/>
          <p:cNvSpPr/>
          <p:nvPr/>
        </p:nvSpPr>
        <p:spPr>
          <a:xfrm rot="679981">
            <a:off x="3258046" y="5428475"/>
            <a:ext cx="1486901" cy="411211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 anchor="ctr"/>
          <a:lstStyle/>
          <a:p>
            <a:pPr>
              <a:buNone/>
            </a:pPr>
            <a:r>
              <a:rPr lang="el-GR" sz="2800" dirty="0" smtClean="0"/>
              <a:t>Άλλες δραστηριότητες της διεύθυνσης προσωπικού  (γενικότερα ) είναι:</a:t>
            </a:r>
          </a:p>
          <a:p>
            <a:r>
              <a:rPr lang="el-GR" sz="2800" dirty="0" smtClean="0"/>
              <a:t>ο καθορισμός των υπερωριών</a:t>
            </a:r>
          </a:p>
          <a:p>
            <a:r>
              <a:rPr lang="el-GR" sz="2800" dirty="0" smtClean="0"/>
              <a:t>ο χειρισμός των μεταθέσεων</a:t>
            </a:r>
          </a:p>
          <a:p>
            <a:r>
              <a:rPr lang="el-GR" sz="2800" dirty="0" smtClean="0"/>
              <a:t>μπορεί επίσης να βοηθά στη διαδικασία επίλυσης διαφορών και στην επικοινωνία μεταξύ εργαζομένων και διοίκησης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/>
              <a:t>Διοίκηση Ανθρώπινων Πόρων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b="1" dirty="0" smtClean="0"/>
              <a:t>Διοίκηση Προσωπικού</a:t>
            </a:r>
          </a:p>
          <a:p>
            <a:pPr algn="ctr">
              <a:buNone/>
            </a:pPr>
            <a:endParaRPr lang="el-GR" b="1" dirty="0" smtClean="0"/>
          </a:p>
          <a:p>
            <a:pPr>
              <a:buNone/>
            </a:pPr>
            <a:r>
              <a:rPr lang="el-GR" dirty="0" smtClean="0"/>
              <a:t>Αποτελεί ένα κλάδο της </a:t>
            </a:r>
          </a:p>
          <a:p>
            <a:pPr algn="ctr">
              <a:buNone/>
            </a:pPr>
            <a:r>
              <a:rPr lang="el-GR" b="1" dirty="0" smtClean="0"/>
              <a:t>Διοίκησης Επιχειρήσεων</a:t>
            </a:r>
            <a:endParaRPr lang="el-GR" b="1" dirty="0"/>
          </a:p>
        </p:txBody>
      </p:sp>
      <p:sp>
        <p:nvSpPr>
          <p:cNvPr id="6" name="5 - Βέλος επάνω-κάτω"/>
          <p:cNvSpPr/>
          <p:nvPr/>
        </p:nvSpPr>
        <p:spPr>
          <a:xfrm>
            <a:off x="3786182" y="2143116"/>
            <a:ext cx="857256" cy="12858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 rot="16200000">
            <a:off x="3562374" y="2602826"/>
            <a:ext cx="1388457" cy="369332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el-GR" sz="1200" b="1" dirty="0" smtClean="0"/>
              <a:t>αλλιώς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sz="2800" dirty="0" smtClean="0"/>
              <a:t>Για το σκοπό αυτό, με ευθύνη του συγκεκριμένου τμήματος, θα πρέπει να δημιουργείται κλίμα: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Φιλίας</a:t>
            </a:r>
          </a:p>
          <a:p>
            <a:r>
              <a:rPr lang="el-GR" sz="2800" dirty="0" smtClean="0"/>
              <a:t>ειλικρινούς συνεργασίας</a:t>
            </a:r>
          </a:p>
          <a:p>
            <a:r>
              <a:rPr lang="el-GR" sz="2800" dirty="0" smtClean="0"/>
              <a:t>εμπιστοσύνης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α) μεταξύ των εργαζομένων</a:t>
            </a:r>
          </a:p>
          <a:p>
            <a:pPr>
              <a:buNone/>
            </a:pPr>
            <a:r>
              <a:rPr lang="el-GR" sz="2800" dirty="0" smtClean="0"/>
              <a:t>β) μεταξύ των εργαζομένων και της διοίκησης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Α. Ερωτήσεις Ανάπτυξης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05461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Ποιο είναι το αντικείμενο της Διοίκησης ανθρωπίνων πόρων; Για ποιο λόγο η επιχείρηση  θα πρέπει να φροντίζει γι’ αυτό και πως το επιτυγχάνει;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Πως λειτουργεί η Διοίκηση ανθρωπίνων πόρων; Να δώσετε και παράδειγμα.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Ποιες είναι οι επιμέρους λειτουργίες της Διοίκησης ανθρωπίνων πόρων;(ονομαστικά)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Να περιγράψετε τον Προγραμματισμό ανθρώπινου δυναμικού της Διοίκησης ανθρωπίνων πόρων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Α. Ερωτήσεις Ανάπτυξης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4286280"/>
          </a:xfrm>
        </p:spPr>
        <p:txBody>
          <a:bodyPr anchor="ctr"/>
          <a:lstStyle/>
          <a:p>
            <a:pPr marL="514350" indent="-514350">
              <a:buFont typeface="+mj-lt"/>
              <a:buAutoNum type="arabicPeriod" startAt="5"/>
            </a:pPr>
            <a:r>
              <a:rPr lang="el-GR" sz="2800" dirty="0" smtClean="0"/>
              <a:t>Να αναλύσετε τις Προσλήψεις της Διοίκησης  ανθρωπίνων πόρων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l-GR" sz="2800" dirty="0" smtClean="0"/>
              <a:t>Τι γνωρίζετε για την Εκπαίδευση και Ανάπτυξη της Διοίκησης ανθρωπίνων πόρων;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l-GR" sz="2800" dirty="0" smtClean="0"/>
              <a:t>Να περιγράψετε τις μεταθέσεις και προαγωγές της Διοίκησης ανθρωπίνων πόρων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l-GR" sz="2800" dirty="0" smtClean="0"/>
              <a:t>Να αναλύσετε την αξιολόγηση και πολιτική αμοιβών της Διοίκησης ανθρωπίνων πόρων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Α. Ερωτήσεις Ανάπτυξης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3500462"/>
          </a:xfrm>
        </p:spPr>
        <p:txBody>
          <a:bodyPr anchor="ctr"/>
          <a:lstStyle/>
          <a:p>
            <a:pPr marL="514350" indent="-514350">
              <a:buFont typeface="+mj-lt"/>
              <a:buAutoNum type="arabicPeriod" startAt="9"/>
            </a:pPr>
            <a:r>
              <a:rPr lang="el-GR" sz="2800" dirty="0" smtClean="0"/>
              <a:t>Τι γνωρίζετε για την Κοινωνική και Υγειονομική υποστήριξη της Διοίκησης ανθρωπίνων πόρων;</a:t>
            </a:r>
          </a:p>
          <a:p>
            <a:pPr marL="514350" indent="-514350">
              <a:buFont typeface="+mj-lt"/>
              <a:buAutoNum type="arabicPeriod" startAt="9"/>
            </a:pPr>
            <a:endParaRPr lang="el-GR" sz="2800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el-GR" sz="2800" dirty="0" smtClean="0"/>
              <a:t>Να αναλύσετε τις εργασιακές σχέσεις της Διοίκησης ανθρωπίνων πόρων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chemeClr val="bg1"/>
                </a:solidFill>
              </a:rPr>
              <a:t>Β. Ερωτήσεις Σωστού - Λάθους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46434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Σε ορισμένες από τις λειτουργίες της Διοίκησης ανθρωπίνων πόρων, όπως είναι οι προσλήψεις, η εκπαίδευση, οι προαγωγές, η αξιολόγηση των στελεχών, συμμετέχουν όλοι οι προϊστάμενοι της επιχείρησης ή του οργανισμού. </a:t>
            </a:r>
            <a:r>
              <a:rPr lang="el-GR" sz="2800" dirty="0" smtClean="0">
                <a:solidFill>
                  <a:srgbClr val="C00000"/>
                </a:solidFill>
              </a:rPr>
              <a:t>(Σ)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Με την Ανάπτυξη της Διοίκησης ανθρωπίνων πόρων επιδιώκεται η ενημέρωση του προσωπικού σε θέματα που αφορούν άμεσα την εργασία του και έχουν σχεδόν άμεση απόδοση </a:t>
            </a:r>
            <a:r>
              <a:rPr lang="el-GR" sz="2800" dirty="0" smtClean="0">
                <a:solidFill>
                  <a:srgbClr val="C00000"/>
                </a:solidFill>
              </a:rPr>
              <a:t>(Λ) (με την εκπαίδευση)</a:t>
            </a:r>
            <a:endParaRPr lang="el-G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chemeClr val="bg1"/>
                </a:solidFill>
              </a:rPr>
              <a:t>Β. Ερωτήσεις Σωστού - Λάθους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64347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l-GR" sz="2800" dirty="0" smtClean="0"/>
              <a:t>Οι προσλήψεις μπορούν να γίνουν μόνο με διαδικασίες έξω από την επιχείρηση </a:t>
            </a:r>
            <a:r>
              <a:rPr lang="el-GR" sz="2400" dirty="0" smtClean="0">
                <a:solidFill>
                  <a:srgbClr val="C00000"/>
                </a:solidFill>
              </a:rPr>
              <a:t>(Λ)(και με διαδικασίες μέσα στην επιχείρηση)</a:t>
            </a:r>
            <a:endParaRPr lang="el-GR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l-GR" sz="2800" dirty="0" smtClean="0"/>
              <a:t>Οι επιχειρήσεις δεν είναι δυνατόν να προσλάβουν απεριόριστα μεγάλο αριθμό εργαζομένων </a:t>
            </a:r>
            <a:r>
              <a:rPr lang="el-GR" sz="2400" dirty="0" smtClean="0">
                <a:solidFill>
                  <a:srgbClr val="C00000"/>
                </a:solidFill>
              </a:rPr>
              <a:t>(Σ)</a:t>
            </a:r>
            <a:endParaRPr lang="el-GR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l-GR" sz="2800" dirty="0" smtClean="0">
                <a:solidFill>
                  <a:srgbClr val="022410"/>
                </a:solidFill>
              </a:rPr>
              <a:t>Εάν κάποια μέρα το προσωπικό εμφανίσει μειωμένη απόδοση, είναι υποχρεωμένο να δουλέψει παραπάνω την επόμενη μέρα, για να καλύψει, το κενό στην παραγωγή </a:t>
            </a:r>
            <a:r>
              <a:rPr lang="el-GR" sz="2400" dirty="0" smtClean="0">
                <a:solidFill>
                  <a:srgbClr val="C00000"/>
                </a:solidFill>
              </a:rPr>
              <a:t>(Λ) δεν είναι δυνατόν η απώλεια της παραγωγής αυτής της μέρας να συμπληρωθεί την επόμενη)</a:t>
            </a:r>
            <a:endParaRPr lang="el-G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chemeClr val="bg1"/>
                </a:solidFill>
              </a:rPr>
              <a:t>Β. Ερωτήσεις Σωστού - Λάθους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464347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l-GR" sz="2800" dirty="0" smtClean="0"/>
              <a:t>Η διαδικασία των προσλήψεων ελέγχει τα τυπικά προσόντα των εργαζομένων, ενώ τα ουσιαστικά προσόντα είναι υπεύθυνος ο διευθυντής του κάθε  τμήματος </a:t>
            </a:r>
            <a:r>
              <a:rPr lang="el-GR" sz="2400" dirty="0" smtClean="0">
                <a:solidFill>
                  <a:srgbClr val="C00000"/>
                </a:solidFill>
              </a:rPr>
              <a:t>(Λ) (ελέγχει και τα δύο)</a:t>
            </a:r>
            <a:endParaRPr lang="el-GR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l-GR" sz="2800" dirty="0" smtClean="0"/>
              <a:t>Οι προαγωγές γίνονται λαμβάνοντας υπόψη τα προσόντα των εργαζομένων και οι μεταθέσεις σύμφωνα με τις επιθυμίες τους </a:t>
            </a:r>
            <a:r>
              <a:rPr lang="el-GR" sz="2400" dirty="0" smtClean="0">
                <a:solidFill>
                  <a:srgbClr val="C00000"/>
                </a:solidFill>
              </a:rPr>
              <a:t>(Λ)  (Λαμβάνονται υπόψη και τα δύο και για τις προαγωγές και για τις μεταθέσεις)</a:t>
            </a:r>
            <a:endParaRPr lang="el-GR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l-GR" sz="2800" dirty="0" smtClean="0">
                <a:solidFill>
                  <a:srgbClr val="022410"/>
                </a:solidFill>
              </a:rPr>
              <a:t>Η Διοίκηση Ανθρωπίνων Πόρων εισηγείται προτάσεις στην Ανώτατη διοίκηση για αποζημιώσεις ασθένειας, ανεργίας, δάνεια </a:t>
            </a:r>
            <a:r>
              <a:rPr lang="el-GR" sz="2400" dirty="0" smtClean="0">
                <a:solidFill>
                  <a:srgbClr val="C00000"/>
                </a:solidFill>
              </a:rPr>
              <a:t>(Σ)</a:t>
            </a:r>
            <a:endParaRPr lang="el-G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chemeClr val="bg1"/>
                </a:solidFill>
              </a:rPr>
              <a:t>Β. Ερωτήσεις Σωστού - Λάθους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429288"/>
          </a:xfrm>
        </p:spPr>
        <p:txBody>
          <a:bodyPr anchor="ctr"/>
          <a:lstStyle/>
          <a:p>
            <a:pPr marL="514350" indent="-514350">
              <a:buFont typeface="+mj-lt"/>
              <a:buAutoNum type="arabicPeriod" startAt="9"/>
            </a:pPr>
            <a:r>
              <a:rPr lang="el-GR" sz="2800" dirty="0" smtClean="0"/>
              <a:t>Στις αρμοδιότητες της διοίκησης ανθρωπίνων πόρων εντάσσεται η μέριμνα για την εξασφάλιση συντάξεων και ασφαλίσεων </a:t>
            </a:r>
            <a:r>
              <a:rPr lang="el-GR" sz="2400" dirty="0" smtClean="0">
                <a:solidFill>
                  <a:srgbClr val="C00000"/>
                </a:solidFill>
              </a:rPr>
              <a:t>(Σ)</a:t>
            </a:r>
            <a:endParaRPr lang="el-GR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endParaRPr lang="el-GR" sz="2800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el-GR" sz="2800" dirty="0" smtClean="0"/>
              <a:t>Με την εξέλιξη και τη σταδιοδρομία του προσωπικού μέσα στην επιχείρηση ασχολούνται οι Εργασιακές σχέσεις της Διοίκησης ανθρώπινων πόρων </a:t>
            </a:r>
            <a:r>
              <a:rPr lang="el-GR" sz="2400" dirty="0" smtClean="0">
                <a:solidFill>
                  <a:srgbClr val="C00000"/>
                </a:solidFill>
              </a:rPr>
              <a:t>(Λ)  (προγραμματισμός)</a:t>
            </a:r>
            <a:endParaRPr lang="el-GR" sz="2800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el-G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chemeClr val="bg1"/>
                </a:solidFill>
              </a:rPr>
              <a:t>Β. Ερωτήσεις Σωστού - Λάθους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429288"/>
          </a:xfrm>
        </p:spPr>
        <p:txBody>
          <a:bodyPr anchor="ctr"/>
          <a:lstStyle/>
          <a:p>
            <a:pPr marL="514350" indent="-514350">
              <a:buFont typeface="+mj-lt"/>
              <a:buAutoNum type="arabicPeriod" startAt="11"/>
            </a:pPr>
            <a:r>
              <a:rPr lang="el-GR" sz="2800" dirty="0" smtClean="0"/>
              <a:t>Ο ρόλος της Διοίκησης ανθρωπίνων πόρων είναι να υλοποιεί ορισμένες επί μέρους λειτουργίες, σύμφωνα με την πολιτική της επιχείρησης στα θέματα προσωπικού, η οποία σχεδιάζεται από τους προϊσταμένους των αρμόδιων τμημάτων </a:t>
            </a:r>
            <a:r>
              <a:rPr lang="el-GR" sz="2400" dirty="0" smtClean="0">
                <a:solidFill>
                  <a:srgbClr val="C00000"/>
                </a:solidFill>
              </a:rPr>
              <a:t>(Λ) (και η πολιτική της επιχείρησης σχεδιάζεται από τη Διοίκηση ανθρωπίνων πόρων)</a:t>
            </a:r>
            <a:endParaRPr lang="el-GR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 startAt="11"/>
            </a:pPr>
            <a:r>
              <a:rPr lang="el-GR" sz="2800" dirty="0" smtClean="0"/>
              <a:t>Η ανακοίνωση πρόσληψης μίας συγκεκριμένης θέσης εργασίας τοποθετείται πίσω από τα γραφεία των εργαζομένων για να μπορέσουν να τη δουν</a:t>
            </a:r>
            <a:r>
              <a:rPr lang="el-GR" sz="2400" dirty="0" smtClean="0">
                <a:solidFill>
                  <a:srgbClr val="C00000"/>
                </a:solidFill>
              </a:rPr>
              <a:t>(Λ)  (τοποθετείται σε εσωτερικούς χώρους, όπως κυλικείο, κεντρικός διάδρομος)</a:t>
            </a:r>
            <a:endParaRPr lang="el-GR" sz="2800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el-G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chemeClr val="bg1"/>
                </a:solidFill>
              </a:rPr>
              <a:t>Β. Ερωτήσεις Σωστού - Λάθους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429288"/>
          </a:xfrm>
        </p:spPr>
        <p:txBody>
          <a:bodyPr anchor="ctr"/>
          <a:lstStyle/>
          <a:p>
            <a:pPr marL="514350" indent="-514350">
              <a:buFont typeface="+mj-lt"/>
              <a:buAutoNum type="arabicPeriod" startAt="13"/>
            </a:pPr>
            <a:r>
              <a:rPr lang="el-GR" sz="2800" dirty="0" smtClean="0"/>
              <a:t>Οι εργασιακές σχέσεις θα πρέπει να δημιουργούν κλίμα φιλίας μεταξύ των εργαζομένων ώστε να μπορούν να είναι ενωμένοι κατά της διοίκησης </a:t>
            </a:r>
            <a:r>
              <a:rPr lang="el-GR" sz="2400" dirty="0" smtClean="0">
                <a:solidFill>
                  <a:srgbClr val="C00000"/>
                </a:solidFill>
              </a:rPr>
              <a:t>(Λ) (το κλίμα φιλίας δημιουργείται επίσης και μεταξύ των εργαζομένων και της διοίκησης)</a:t>
            </a:r>
            <a:endParaRPr lang="el-GR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 startAt="13"/>
            </a:pPr>
            <a:r>
              <a:rPr lang="el-GR" sz="2800" dirty="0" smtClean="0"/>
              <a:t>Τα αποτελέσματα της αξιολόγησης κοινοποιούνται στους ενδιαφερόμενους με συγκεκριμένο τρόπο βάσει νόμου </a:t>
            </a:r>
            <a:r>
              <a:rPr lang="el-GR" sz="2400" dirty="0" smtClean="0">
                <a:solidFill>
                  <a:srgbClr val="C00000"/>
                </a:solidFill>
              </a:rPr>
              <a:t>(Λ)  (όχι βάσει νόμου αλλά ανάλογα με το σύστημα που ακολουθεί η κάθε εταιρία)</a:t>
            </a:r>
            <a:endParaRPr lang="el-GR" sz="2800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el-G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/>
          <a:lstStyle/>
          <a:p>
            <a:r>
              <a:rPr lang="el-GR" b="1" dirty="0" smtClean="0"/>
              <a:t>Αντικείμενο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 smtClean="0"/>
              <a:t>Ερευνά όλα τα θέματα τα οποία αφορούν τη διαχείριση των Ανθρώπινων Πόρων, σε μία επιχείρηση.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Οι επιχειρήσεις δεν είναι δυνατόν να προσλαμβάνουν απεριόριστα μεγάλο αριθμό εργαζομένων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Αν κάποια μέρα το προσωπικό εμφανίζει μειωμένη επίδοση για κάποιους λόγους, δεν είναι δυνατόν η απώλεια της παραγωγής αυτής της ημέρας να συμπληρωθεί την επόμενη.</a:t>
            </a:r>
            <a:endParaRPr lang="el-GR" sz="2800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3143240" y="1714488"/>
            <a:ext cx="71438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2428860" y="2571744"/>
            <a:ext cx="2857520" cy="52322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l-GR" sz="2800" smtClean="0"/>
              <a:t>Για </a:t>
            </a:r>
            <a:r>
              <a:rPr lang="el-GR" sz="2800" smtClean="0"/>
              <a:t>πο</a:t>
            </a:r>
            <a:r>
              <a:rPr lang="el-GR" sz="2800"/>
              <a:t>ι</a:t>
            </a:r>
            <a:r>
              <a:rPr lang="el-GR" sz="2800" smtClean="0"/>
              <a:t>ο </a:t>
            </a:r>
            <a:r>
              <a:rPr lang="el-GR" sz="2800" dirty="0" smtClean="0"/>
              <a:t>λόγο;</a:t>
            </a:r>
            <a:endParaRPr lang="el-GR" sz="2800" dirty="0"/>
          </a:p>
        </p:txBody>
      </p:sp>
      <p:sp>
        <p:nvSpPr>
          <p:cNvPr id="6" name="5 - Δεξιό βέλος"/>
          <p:cNvSpPr/>
          <p:nvPr/>
        </p:nvSpPr>
        <p:spPr>
          <a:xfrm>
            <a:off x="7715272" y="5857892"/>
            <a:ext cx="1143008" cy="6429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7858148" y="60007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Γιατί;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chemeClr val="bg1"/>
                </a:solidFill>
              </a:rPr>
              <a:t>Β. Ερωτήσεις Σωστού - Λάθους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429288"/>
          </a:xfrm>
        </p:spPr>
        <p:txBody>
          <a:bodyPr anchor="ctr"/>
          <a:lstStyle/>
          <a:p>
            <a:pPr marL="514350" indent="-514350">
              <a:buFont typeface="+mj-lt"/>
              <a:buAutoNum type="arabicPeriod" startAt="15"/>
            </a:pPr>
            <a:r>
              <a:rPr lang="el-GR" sz="2800" dirty="0" smtClean="0"/>
              <a:t>Μία από τις επιδιώξεις της Ανάπτυξης της Διοίκησης ανθρωπίνων πόρων είναι η ενημέρωση των στελεχών με τις απαιτήσεις θέσεων εργασίας που θα υπάρχουν στο μέλλον. </a:t>
            </a:r>
            <a:r>
              <a:rPr lang="el-GR" sz="2400" dirty="0" smtClean="0">
                <a:solidFill>
                  <a:srgbClr val="C00000"/>
                </a:solidFill>
              </a:rPr>
              <a:t>(Σ)</a:t>
            </a:r>
            <a:endParaRPr lang="el-GR" sz="2800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el-G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/>
          <a:lstStyle/>
          <a:p>
            <a:r>
              <a:rPr lang="el-GR" sz="4000" dirty="0" smtClean="0">
                <a:solidFill>
                  <a:schemeClr val="bg1"/>
                </a:solidFill>
              </a:rPr>
              <a:t>Γ. Ερωτήσεις Πολλαπλής Επιλογής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 anchor="ctr"/>
          <a:lstStyle/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Ποια δραστηριότητα από τις παρακάτω δεν εντάσσεται στα πλαίσια της κοινωνικής και υγειονομικής υποστήριξης της Διοίκησης ανθρωπίνων πόρων:</a:t>
            </a:r>
          </a:p>
          <a:p>
            <a:pPr marL="1314450" lvl="2" indent="-514350">
              <a:buNone/>
            </a:pPr>
            <a:r>
              <a:rPr lang="el-GR" dirty="0" smtClean="0"/>
              <a:t> α. Λειτουργία φαρμακείου</a:t>
            </a:r>
          </a:p>
          <a:p>
            <a:pPr marL="1314450" lvl="2" indent="-514350">
              <a:buNone/>
            </a:pPr>
            <a:r>
              <a:rPr lang="el-GR" dirty="0" smtClean="0"/>
              <a:t> β. Μαθήματα υγιεινής</a:t>
            </a:r>
          </a:p>
          <a:p>
            <a:pPr marL="1314450" lvl="2" indent="-514350">
              <a:buNone/>
            </a:pPr>
            <a:r>
              <a:rPr lang="el-GR" dirty="0" smtClean="0"/>
              <a:t> γ.  Δημιουργία κλίματος εμπιστοσύνης</a:t>
            </a:r>
          </a:p>
          <a:p>
            <a:pPr marL="1314450" lvl="2" indent="-514350">
              <a:buNone/>
            </a:pPr>
            <a:r>
              <a:rPr lang="el-GR" dirty="0" smtClean="0"/>
              <a:t> δ.  Οργάνωση ψυχαγωγικών  προγραμμάτων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/>
          <a:lstStyle/>
          <a:p>
            <a:r>
              <a:rPr lang="el-GR" sz="4000" dirty="0" smtClean="0">
                <a:solidFill>
                  <a:schemeClr val="bg1"/>
                </a:solidFill>
              </a:rPr>
              <a:t>Γ. Ερωτήσεις Πολλαπλής Επιλογής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 anchor="ctr"/>
          <a:lstStyle/>
          <a:p>
            <a:pPr marL="914400" lvl="1" indent="-514350">
              <a:buFont typeface="+mj-lt"/>
              <a:buAutoNum type="arabicPeriod" startAt="2"/>
            </a:pPr>
            <a:r>
              <a:rPr lang="el-GR" dirty="0" smtClean="0"/>
              <a:t>Δεν ανήκει στην Κοινωνική και Υγειονομική υποστήριξη της Διοίκησης ανθρωπίνων πόρων:</a:t>
            </a:r>
          </a:p>
          <a:p>
            <a:pPr marL="1314450" lvl="2" indent="-514350">
              <a:buNone/>
            </a:pPr>
            <a:r>
              <a:rPr lang="el-GR" dirty="0" smtClean="0"/>
              <a:t> α. Η περιοδική  ιατρική εξέταση  σε περίπτωση ανθυγιεινής εργασίας</a:t>
            </a:r>
          </a:p>
          <a:p>
            <a:pPr marL="1314450" lvl="2" indent="-514350">
              <a:buNone/>
            </a:pPr>
            <a:r>
              <a:rPr lang="el-GR" dirty="0" smtClean="0"/>
              <a:t> β. Η οργάνωση κοινωνικών προγραμμάτων</a:t>
            </a:r>
          </a:p>
          <a:p>
            <a:pPr marL="1314450" lvl="2" indent="-514350">
              <a:buNone/>
            </a:pPr>
            <a:r>
              <a:rPr lang="el-GR" dirty="0" smtClean="0"/>
              <a:t> γ.  Η ανάπτυξη των εργαζομένων</a:t>
            </a:r>
          </a:p>
          <a:p>
            <a:pPr marL="1314450" lvl="2" indent="-514350">
              <a:buNone/>
            </a:pPr>
            <a:r>
              <a:rPr lang="el-GR" dirty="0" smtClean="0"/>
              <a:t> δ.  Η εισήγηση προτάσεων στην ανώτατη διοίκηση για δάνεια των εργαζομένων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/>
          <a:lstStyle/>
          <a:p>
            <a:r>
              <a:rPr lang="el-GR" sz="4000" dirty="0" smtClean="0">
                <a:solidFill>
                  <a:schemeClr val="bg1"/>
                </a:solidFill>
              </a:rPr>
              <a:t>Γ. Ερωτήσεις Πολλαπλής Επιλογής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 anchor="ctr"/>
          <a:lstStyle/>
          <a:p>
            <a:pPr marL="914400" lvl="1" indent="-514350">
              <a:buFont typeface="+mj-lt"/>
              <a:buAutoNum type="arabicPeriod" startAt="3"/>
            </a:pPr>
            <a:r>
              <a:rPr lang="el-GR" dirty="0" smtClean="0"/>
              <a:t>Δεν εξαρτάται από αυτό, το επίπεδο αμοιβών των εργαζομένων:</a:t>
            </a:r>
          </a:p>
          <a:p>
            <a:pPr marL="1314450" lvl="2" indent="-514350">
              <a:buNone/>
            </a:pPr>
            <a:r>
              <a:rPr lang="el-GR" dirty="0" smtClean="0"/>
              <a:t> α. Τον ανταγωνισμό μεταξύ  των εργαζομένων</a:t>
            </a:r>
          </a:p>
          <a:p>
            <a:pPr marL="1314450" lvl="2" indent="-514350">
              <a:buNone/>
            </a:pPr>
            <a:r>
              <a:rPr lang="el-GR" dirty="0" smtClean="0"/>
              <a:t> β. Τον ανταγωνισμό που δημιουργούν οι άλλες επιχειρήσεις για ορισμένες θέσεις εργασίας</a:t>
            </a:r>
          </a:p>
          <a:p>
            <a:pPr marL="1314450" lvl="2" indent="-514350">
              <a:buNone/>
            </a:pPr>
            <a:r>
              <a:rPr lang="el-GR" dirty="0" smtClean="0"/>
              <a:t> γ.  Τη δυνατότητα της επιχείρησης να καταβάλλει υψηλούς μισθούς</a:t>
            </a:r>
          </a:p>
          <a:p>
            <a:pPr marL="1314450" lvl="2" indent="-514350">
              <a:buNone/>
            </a:pPr>
            <a:r>
              <a:rPr lang="el-GR" dirty="0" smtClean="0"/>
              <a:t> δ.  Τη δυνατότητα της επιχείρησης να απολύει εργαζομένους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/>
          <a:lstStyle/>
          <a:p>
            <a:r>
              <a:rPr lang="el-GR" sz="4000" dirty="0" smtClean="0">
                <a:solidFill>
                  <a:schemeClr val="bg1"/>
                </a:solidFill>
              </a:rPr>
              <a:t>Γ. Ερωτήσεις Πολλαπλής Επιλογής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768865"/>
          </a:xfrm>
        </p:spPr>
        <p:txBody>
          <a:bodyPr anchor="ctr"/>
          <a:lstStyle/>
          <a:p>
            <a:pPr marL="914400" lvl="1" indent="-514350">
              <a:buFont typeface="+mj-lt"/>
              <a:buAutoNum type="arabicPeriod" startAt="4"/>
            </a:pPr>
            <a:r>
              <a:rPr lang="el-GR" dirty="0" smtClean="0"/>
              <a:t>Δεν περιλαμβάνεται στις δραστηριότητες της εκπαίδευσης και ανάπτυξης της διοίκησης ανθρωπίνων πόρων:</a:t>
            </a:r>
          </a:p>
          <a:p>
            <a:pPr marL="1314450" lvl="2" indent="-514350">
              <a:buNone/>
            </a:pPr>
            <a:r>
              <a:rPr lang="el-GR" dirty="0" smtClean="0"/>
              <a:t> α. Η ενημέρωση των στελεχών για μελλοντικές δραστηριότητες της επιχείρησης</a:t>
            </a:r>
          </a:p>
          <a:p>
            <a:pPr marL="1314450" lvl="2" indent="-514350">
              <a:buNone/>
            </a:pPr>
            <a:r>
              <a:rPr lang="el-GR" dirty="0" smtClean="0"/>
              <a:t> β. Η ενημέρωση του προσωπικού για θέματα που αφορούν άμεσα την εργασία του</a:t>
            </a:r>
          </a:p>
          <a:p>
            <a:pPr marL="1314450" lvl="2" indent="-514350">
              <a:buNone/>
            </a:pPr>
            <a:r>
              <a:rPr lang="el-GR" dirty="0" smtClean="0"/>
              <a:t> γ.  Η έγκαιρη πρόβλεψη των αναγκών της επιχείρησης σε ανθρώπινο δυναμικό</a:t>
            </a:r>
          </a:p>
          <a:p>
            <a:pPr marL="1314450" lvl="2" indent="-514350">
              <a:buNone/>
            </a:pPr>
            <a:r>
              <a:rPr lang="el-GR" dirty="0" smtClean="0"/>
              <a:t> δ.  Η προετοιμασία των στελεχών για ανάληψη θέσεων αυξημένης ευθύνης στο μέλλον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ΑΝΤΙΣΤΟΙΧΙΣΗΣ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639762"/>
          </a:xfrm>
        </p:spPr>
        <p:txBody>
          <a:bodyPr/>
          <a:lstStyle/>
          <a:p>
            <a:pPr algn="ctr"/>
            <a:r>
              <a:rPr lang="el-GR" dirty="0" smtClean="0"/>
              <a:t>ΣΤΗΛΗ 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28596" y="1571612"/>
            <a:ext cx="4040188" cy="3951288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Προγραμματισμός ανθρώπινου δυναμικού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Προσλήψεις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Μεταθέσεις και προαγωγές προσωπικού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Αξιολόγηση και πολιτική αμοιβών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Κοινωνική και Υγειονομική υποστήριξη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Εργασιακές Σχέσεις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3438" y="857232"/>
            <a:ext cx="4041775" cy="639762"/>
          </a:xfrm>
        </p:spPr>
        <p:txBody>
          <a:bodyPr/>
          <a:lstStyle/>
          <a:p>
            <a:pPr algn="ctr"/>
            <a:r>
              <a:rPr lang="el-GR" dirty="0" smtClean="0"/>
              <a:t>ΣΤΗΛΗ Β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3438" y="1428736"/>
            <a:ext cx="4041775" cy="3951288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l-GR" dirty="0" smtClean="0"/>
              <a:t>α</a:t>
            </a:r>
            <a:r>
              <a:rPr lang="el-GR" sz="2400" dirty="0" smtClean="0"/>
              <a:t>. Το επίπεδο αμοιβών των εργαζομένων εξαρτάται κυρίως από την ποιότητα της εργασίας τους.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l-GR" sz="2400" dirty="0" smtClean="0"/>
              <a:t>β.  Οι  διαδικασίες αυτού του τμήματος πραγματοποιούνται αφού προηγουμένως ληφθούν υπόψη οι ανάγκες της επιχείρησης, οι επιθυμίες και τα προσόντα των εργαζομένων</a:t>
            </a:r>
            <a:r>
              <a:rPr lang="el-GR" dirty="0" smtClean="0"/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ΑΝΤΙΣΤΟΙΧΙΣΗΣ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639762"/>
          </a:xfrm>
        </p:spPr>
        <p:txBody>
          <a:bodyPr/>
          <a:lstStyle/>
          <a:p>
            <a:pPr algn="ctr"/>
            <a:r>
              <a:rPr lang="el-GR" dirty="0" smtClean="0"/>
              <a:t>ΣΤΗΛΗ 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28596" y="1571612"/>
            <a:ext cx="4040188" cy="3951288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Προγραμματισμός ανθρώπινου δυναμικού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Προσλήψεις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Μεταθέσεις και προαγωγές προσωπικού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Αξιολόγηση και πολιτική αμοιβών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Κοινωνική και Υγειονομική υποστήριξη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Εργασιακές Σχέσεις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3438" y="857232"/>
            <a:ext cx="4041775" cy="639762"/>
          </a:xfrm>
        </p:spPr>
        <p:txBody>
          <a:bodyPr/>
          <a:lstStyle/>
          <a:p>
            <a:pPr algn="ctr"/>
            <a:r>
              <a:rPr lang="el-GR" dirty="0" smtClean="0"/>
              <a:t>ΣΤΗΛΗ Β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3438" y="1428736"/>
            <a:ext cx="4041775" cy="3951288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None/>
            </a:pPr>
            <a:r>
              <a:rPr lang="el-GR" dirty="0" smtClean="0"/>
              <a:t>γ.  Στις δραστηριότητες του τμήματος εντάσσονται και η μέριμνα για την εξασφάλιση των συντάξεων</a:t>
            </a:r>
          </a:p>
          <a:p>
            <a:pPr marL="514350" indent="-514350">
              <a:buClr>
                <a:schemeClr val="tx1"/>
              </a:buClr>
              <a:buNone/>
            </a:pPr>
            <a:endParaRPr lang="el-GR" dirty="0" smtClean="0"/>
          </a:p>
          <a:p>
            <a:pPr marL="354013" indent="-354013">
              <a:buClr>
                <a:schemeClr val="tx1"/>
              </a:buClr>
              <a:buNone/>
            </a:pPr>
            <a:r>
              <a:rPr lang="el-GR" dirty="0" smtClean="0"/>
              <a:t>δ.  Περιλαμβάνει διαδικασίες που αφορούν την προσέλκυση, την επιλογή και την τοποθέτηση του προσωπικού στην επιχείρηση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ΑΝΤΙΣΤΟΙΧΙΣΗΣ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428628"/>
          </a:xfrm>
        </p:spPr>
        <p:txBody>
          <a:bodyPr anchor="t"/>
          <a:lstStyle/>
          <a:p>
            <a:pPr algn="ctr"/>
            <a:r>
              <a:rPr lang="el-GR" dirty="0" smtClean="0"/>
              <a:t>ΣΤΗΛΗ 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214282" y="1428736"/>
            <a:ext cx="4040188" cy="3951288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Προγραμματισμός ανθρώπινου δυναμικού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Προσλήψεις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Μεταθέσεις και προαγωγές προσωπικού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Αξιολόγηση και πολιτική αμοιβών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Κοινωνική και Υγειονομική υποστήριξη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/>
              <a:t>Εργασιακές Σχέσεις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3438" y="857232"/>
            <a:ext cx="4041775" cy="428628"/>
          </a:xfrm>
        </p:spPr>
        <p:txBody>
          <a:bodyPr anchor="t"/>
          <a:lstStyle/>
          <a:p>
            <a:pPr algn="ctr"/>
            <a:r>
              <a:rPr lang="el-GR" dirty="0" smtClean="0"/>
              <a:t>ΣΤΗΛΗ Β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43372" y="1214422"/>
            <a:ext cx="5000628" cy="3951288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None/>
            </a:pPr>
            <a:r>
              <a:rPr lang="el-GR" dirty="0" smtClean="0"/>
              <a:t>ε.  Μία από τις βασικές δραστηριότητες της λειτουργίας είναι ο έλεγχος των δεξιοτήτων  των εργαζομένων.</a:t>
            </a:r>
          </a:p>
          <a:p>
            <a:pPr marL="354013" indent="-354013">
              <a:buClr>
                <a:schemeClr val="tx1"/>
              </a:buClr>
              <a:buNone/>
            </a:pPr>
            <a:r>
              <a:rPr lang="el-GR" dirty="0" smtClean="0"/>
              <a:t>στ.  Με ευθύνη του τμήματος αυτού δημιουργείται κλίμα ειλικρινούς συνεργασίας μεταξύ των ανθρώπων της επιχείρησης.</a:t>
            </a:r>
          </a:p>
          <a:p>
            <a:pPr marL="354013" indent="-354013">
              <a:buClr>
                <a:schemeClr val="tx1"/>
              </a:buClr>
              <a:buNone/>
            </a:pPr>
            <a:r>
              <a:rPr lang="el-GR" dirty="0" smtClean="0"/>
              <a:t>ζ.  Το συγκεκριμένο τμήμα ενδεχομένως να χρειαστεί να συνεργαστεί με γραφεία  εύρεσης εργασίας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800" dirty="0" smtClean="0"/>
              <a:t>Επειδή, την επόμενη ημέρα πρέπει να παραχθεί άλλο έργο και για το οποίο προβλέπεται μία άλλη ημερήσια αποζημίωση.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800" b="1" dirty="0" smtClean="0"/>
              <a:t>Θα πρέπει </a:t>
            </a:r>
            <a:r>
              <a:rPr lang="el-GR" sz="2800" dirty="0" smtClean="0"/>
              <a:t>επομένως η επιχείρηση να διαθέτει τα κατάλληλα στελέχη, ποιοτικά και ποσοτικά καθώς και να προβαίνει στις απαραίτητες ενέργειες, ώστε αυτά (τα στελέχη) ν’ ανταποκρίνονται επιτυχώς στα καθήκοντά τους.</a:t>
            </a:r>
            <a:endParaRPr lang="el-GR" sz="2800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5857884" y="2714620"/>
            <a:ext cx="78581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/>
          <a:lstStyle/>
          <a:p>
            <a:r>
              <a:rPr lang="el-GR" b="1" dirty="0" smtClean="0"/>
              <a:t>Λειτουργία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 anchor="ctr"/>
          <a:lstStyle/>
          <a:p>
            <a:pPr>
              <a:buNone/>
            </a:pPr>
            <a:r>
              <a:rPr lang="el-GR" sz="2800" dirty="0" smtClean="0"/>
              <a:t>Η </a:t>
            </a:r>
            <a:r>
              <a:rPr lang="el-GR" sz="2800" b="1" dirty="0" smtClean="0"/>
              <a:t>λειτουργία</a:t>
            </a:r>
            <a:r>
              <a:rPr lang="el-GR" sz="2800" dirty="0" smtClean="0"/>
              <a:t> της Διοίκησης Ανθρώπινων Πόρων είναι πολύ σημαντική και κρίσιμη για την επιτυχία των σκοπών της επιχείρησης.</a:t>
            </a:r>
          </a:p>
          <a:p>
            <a:pPr>
              <a:buNone/>
            </a:pPr>
            <a:r>
              <a:rPr lang="el-GR" sz="2800" dirty="0" smtClean="0"/>
              <a:t>Γι’ αυτό ανατίθεται πλέον σε </a:t>
            </a:r>
            <a:r>
              <a:rPr lang="el-GR" sz="2800" b="1" dirty="0" smtClean="0"/>
              <a:t>εξειδικευμένα στελέχη </a:t>
            </a:r>
            <a:r>
              <a:rPr lang="el-GR" sz="2800" dirty="0" smtClean="0"/>
              <a:t>με σχετικές σπουδές και αντίστοιχες εμπειρίες.</a:t>
            </a:r>
          </a:p>
          <a:p>
            <a:pPr>
              <a:buNone/>
            </a:pPr>
            <a:r>
              <a:rPr lang="el-GR" sz="2800" dirty="0" smtClean="0"/>
              <a:t>Σε όλες σχεδόν τις μεγάλες επιχειρήσεις και οργανισμούς υπάρχουν τμήματα ή και διευθύνσεις με αντικείμενο τη Διοίκηση Ανθρώπινων Πόρων.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/>
          <a:lstStyle/>
          <a:p>
            <a:pPr algn="l"/>
            <a:r>
              <a:rPr lang="el-GR" sz="2800" b="1" dirty="0" smtClean="0"/>
              <a:t>Ο  ρόλος του τμήματος αυτού είναι :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071966" cy="5340369"/>
          </a:xfrm>
        </p:spPr>
        <p:txBody>
          <a:bodyPr anchor="ctr"/>
          <a:lstStyle/>
          <a:p>
            <a:r>
              <a:rPr lang="el-GR" sz="2800" dirty="0" smtClean="0"/>
              <a:t>να </a:t>
            </a:r>
            <a:r>
              <a:rPr lang="el-GR" sz="2800" b="1" dirty="0" smtClean="0">
                <a:solidFill>
                  <a:srgbClr val="C00000"/>
                </a:solidFill>
              </a:rPr>
              <a:t>σχεδιάζει την πολιτική</a:t>
            </a:r>
            <a:r>
              <a:rPr lang="el-GR" sz="2800" dirty="0" smtClean="0"/>
              <a:t> της εταιρίας στα αντίστοιχα θέματα (δηλαδή, στα θέματα προσωπικού της επιχείρησης).</a:t>
            </a:r>
          </a:p>
          <a:p>
            <a:endParaRPr lang="el-GR" sz="2800" dirty="0" smtClean="0"/>
          </a:p>
          <a:p>
            <a:r>
              <a:rPr lang="el-GR" sz="2800" dirty="0" smtClean="0"/>
              <a:t>Καθώς και </a:t>
            </a:r>
            <a:r>
              <a:rPr lang="el-GR" sz="2800" b="1" dirty="0" smtClean="0">
                <a:solidFill>
                  <a:srgbClr val="C00000"/>
                </a:solidFill>
              </a:rPr>
              <a:t>υλοποιεί</a:t>
            </a:r>
            <a:r>
              <a:rPr lang="el-GR" sz="2800" dirty="0" smtClean="0"/>
              <a:t> ορισμένες επί μέρους λειτουργίες</a:t>
            </a:r>
          </a:p>
          <a:p>
            <a:pPr>
              <a:buNone/>
            </a:pPr>
            <a:r>
              <a:rPr lang="el-GR" sz="2800" dirty="0" smtClean="0"/>
              <a:t>    </a:t>
            </a:r>
            <a:endParaRPr lang="el-GR" sz="2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00562" y="714356"/>
            <a:ext cx="4286280" cy="541180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Σε ορισμένες από αυτές τις λειτουργίες όπως είναι:</a:t>
            </a:r>
          </a:p>
          <a:p>
            <a:pPr marL="636588"/>
            <a:r>
              <a:rPr lang="el-GR" dirty="0" smtClean="0"/>
              <a:t>οι προσλήψεις</a:t>
            </a:r>
          </a:p>
          <a:p>
            <a:pPr marL="636588"/>
            <a:r>
              <a:rPr lang="el-GR" dirty="0" smtClean="0"/>
              <a:t>η εκπαίδευση</a:t>
            </a:r>
          </a:p>
          <a:p>
            <a:pPr marL="636588"/>
            <a:r>
              <a:rPr lang="el-GR" dirty="0" smtClean="0"/>
              <a:t>οι προαγωγές</a:t>
            </a:r>
          </a:p>
          <a:p>
            <a:pPr marL="636588"/>
            <a:r>
              <a:rPr lang="el-GR" dirty="0" smtClean="0"/>
              <a:t>η αξιολόγηση των στελεχών</a:t>
            </a:r>
          </a:p>
          <a:p>
            <a:pPr marL="0" indent="0">
              <a:buNone/>
            </a:pPr>
            <a:r>
              <a:rPr lang="el-GR" dirty="0" smtClean="0"/>
              <a:t>συμμετέχουν  όλοι οι προϊστάμενοι της επιχείρησης ή του οργανισμού.</a:t>
            </a:r>
          </a:p>
          <a:p>
            <a:endParaRPr lang="el-GR" dirty="0"/>
          </a:p>
        </p:txBody>
      </p:sp>
      <p:pic>
        <p:nvPicPr>
          <p:cNvPr id="4098" name="Picture 2" descr="το ανθρώπινο δυναμικό χαρακτηρίζει τον εργαζόμενο με δεσμούς με το  ανθρώπινο χέρι και την υδρόγεια γη στο παρασκήνιο απόθεμα βίντεο - Βίντεο  από teamwork: 1728709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121112"/>
            <a:ext cx="1704968" cy="96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Παράδειγμα</a:t>
            </a:r>
            <a:endParaRPr lang="el-GR" b="1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Έτσι, </a:t>
            </a:r>
            <a:r>
              <a:rPr lang="el-GR" b="1" dirty="0" smtClean="0"/>
              <a:t>π.χ</a:t>
            </a:r>
            <a:r>
              <a:rPr lang="el-GR" dirty="0" smtClean="0"/>
              <a:t>. ενώ η Διεύθυνση Ανθρώπινων Πόρων σχεδιάζει το σύστημα αξιολόγησης του προσωπικού και υποστηρίζει τη σχετική διαδικασία, η αξιολόγηση κάθε εργαζομένου γίνεται από τον άμεσο προϊστάμενο του, σύμφωνα πάντα με το σύστημα και τη διαδικασία που προβλέπεται.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Η Διοίκηση Ανθρωπίνων Πόρων περιλαμβάνει επί μέρους λειτουργίες (7):</a:t>
            </a:r>
          </a:p>
          <a:p>
            <a:pPr>
              <a:buNone/>
            </a:pPr>
            <a:r>
              <a:rPr lang="el-GR" dirty="0" smtClean="0"/>
              <a:t>α.   Προγραμματισμός Ανθρώπινου δυναμικού</a:t>
            </a:r>
          </a:p>
          <a:p>
            <a:pPr>
              <a:buNone/>
            </a:pPr>
            <a:r>
              <a:rPr lang="el-GR" dirty="0" smtClean="0"/>
              <a:t>β.   Προσλήψεις</a:t>
            </a:r>
          </a:p>
          <a:p>
            <a:pPr>
              <a:buNone/>
            </a:pPr>
            <a:r>
              <a:rPr lang="el-GR" dirty="0" smtClean="0"/>
              <a:t>γ.   Εκπαίδευση και Ανάπτυξη</a:t>
            </a:r>
          </a:p>
          <a:p>
            <a:pPr>
              <a:buNone/>
            </a:pPr>
            <a:r>
              <a:rPr lang="el-GR" dirty="0" smtClean="0"/>
              <a:t>δ.   Μεταθέσεις και Προαγωγές προσωπικού</a:t>
            </a:r>
          </a:p>
          <a:p>
            <a:pPr>
              <a:buNone/>
            </a:pPr>
            <a:r>
              <a:rPr lang="el-GR" dirty="0" smtClean="0"/>
              <a:t>ε.   Αξιολόγηση και Πολιτική Αμοιβών</a:t>
            </a:r>
          </a:p>
          <a:p>
            <a:pPr>
              <a:buNone/>
            </a:pPr>
            <a:r>
              <a:rPr lang="el-GR" dirty="0" smtClean="0"/>
              <a:t>στ. Κοινωνική και Υγειονομική Υποστήριξη</a:t>
            </a:r>
          </a:p>
          <a:p>
            <a:pPr>
              <a:buNone/>
            </a:pPr>
            <a:r>
              <a:rPr lang="el-GR" dirty="0" smtClean="0"/>
              <a:t>ζ.   Εργασιακές Σχέσεις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1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Θέμα14</Template>
  <TotalTime>348</TotalTime>
  <Words>2059</Words>
  <Application>Microsoft Office PowerPoint</Application>
  <PresentationFormat>Προβολή στην οθόνη (4:3)</PresentationFormat>
  <Paragraphs>239</Paragraphs>
  <Slides>47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0" baseType="lpstr">
      <vt:lpstr>Arial</vt:lpstr>
      <vt:lpstr>Comic Sans MS</vt:lpstr>
      <vt:lpstr>Θέμα14</vt:lpstr>
      <vt:lpstr>2.9  </vt:lpstr>
      <vt:lpstr>2.9.1 Εισαγωγη</vt:lpstr>
      <vt:lpstr>Παρουσίαση του PowerPoint</vt:lpstr>
      <vt:lpstr>Αντικείμενο</vt:lpstr>
      <vt:lpstr>Παρουσίαση του PowerPoint</vt:lpstr>
      <vt:lpstr>Λειτουργία</vt:lpstr>
      <vt:lpstr>Ο  ρόλος του τμήματος αυτού είναι :</vt:lpstr>
      <vt:lpstr>Παράδειγμα</vt:lpstr>
      <vt:lpstr>Παρουσίαση του PowerPoint</vt:lpstr>
      <vt:lpstr>2.9.1 α  Προγραμματισμός ανθρώπινου δυναμικού</vt:lpstr>
      <vt:lpstr>Παρουσίαση του PowerPoint</vt:lpstr>
      <vt:lpstr>2.9.1 β </vt:lpstr>
      <vt:lpstr>Παρουσίαση του PowerPoint</vt:lpstr>
      <vt:lpstr>Παρουσίαση του PowerPoint</vt:lpstr>
      <vt:lpstr>Παρουσίαση του PowerPoint</vt:lpstr>
      <vt:lpstr>2.9.1 γ Εκπαίδευση και Ανάπτυξη </vt:lpstr>
      <vt:lpstr>Παρουσίαση του PowerPoint</vt:lpstr>
      <vt:lpstr>2.9.1 δ Μεταθέσεις και Προαγωγές</vt:lpstr>
      <vt:lpstr>Παρουσίαση του PowerPoint</vt:lpstr>
      <vt:lpstr>2.9.1 ε    Αξιολόγηση και Πολιτική Αμοιβών</vt:lpstr>
      <vt:lpstr>Παρουσίαση του PowerPoint</vt:lpstr>
      <vt:lpstr>Παρουσίαση του PowerPoint</vt:lpstr>
      <vt:lpstr>2.9.1 στ   Κοινωνική και Υγειονομική υποστήριξη</vt:lpstr>
      <vt:lpstr>Παρουσίαση του PowerPoint</vt:lpstr>
      <vt:lpstr>Υγειονομική υποστήριξη</vt:lpstr>
      <vt:lpstr>Παρουσίαση του PowerPoint</vt:lpstr>
      <vt:lpstr>2.9.1 ζ  Εργασιακές Σχέσεις</vt:lpstr>
      <vt:lpstr>Παρουσίαση του PowerPoint</vt:lpstr>
      <vt:lpstr>Παρουσίαση του PowerPoint</vt:lpstr>
      <vt:lpstr>Παρουσίαση του PowerPoint</vt:lpstr>
      <vt:lpstr>Α. Ερωτήσεις Ανάπτυξης</vt:lpstr>
      <vt:lpstr>Α. Ερωτήσεις Ανάπτυξης</vt:lpstr>
      <vt:lpstr>Α. Ερωτήσεις Ανάπτυξης</vt:lpstr>
      <vt:lpstr>Β. Ερωτήσεις Σωστού - Λάθους</vt:lpstr>
      <vt:lpstr>Β. Ερωτήσεις Σωστού - Λάθους</vt:lpstr>
      <vt:lpstr>Β. Ερωτήσεις Σωστού - Λάθους</vt:lpstr>
      <vt:lpstr>Β. Ερωτήσεις Σωστού - Λάθους</vt:lpstr>
      <vt:lpstr>Β. Ερωτήσεις Σωστού - Λάθους</vt:lpstr>
      <vt:lpstr>Β. Ερωτήσεις Σωστού - Λάθους</vt:lpstr>
      <vt:lpstr>Β. Ερωτήσεις Σωστού - Λάθους</vt:lpstr>
      <vt:lpstr>Γ. Ερωτήσεις Πολλαπλής Επιλογής</vt:lpstr>
      <vt:lpstr>Γ. Ερωτήσεις Πολλαπλής Επιλογής</vt:lpstr>
      <vt:lpstr>Γ. Ερωτήσεις Πολλαπλής Επιλογής</vt:lpstr>
      <vt:lpstr>Γ. Ερωτήσεις Πολλαπλής Επιλογής</vt:lpstr>
      <vt:lpstr>ΑΝΤΙΣΤΟΙΧΙΣΗΣ</vt:lpstr>
      <vt:lpstr>ΑΝΤΙΣΤΟΙΧΙΣΗΣ</vt:lpstr>
      <vt:lpstr>ΑΝΤΙΣΤΟΙΧΙΣΗΣ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Kat</dc:creator>
  <cp:lastModifiedBy>User</cp:lastModifiedBy>
  <cp:revision>56</cp:revision>
  <dcterms:created xsi:type="dcterms:W3CDTF">2024-01-06T23:39:37Z</dcterms:created>
  <dcterms:modified xsi:type="dcterms:W3CDTF">2024-02-06T07:23:24Z</dcterms:modified>
</cp:coreProperties>
</file>