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  <p:sldId id="275" r:id="rId20"/>
    <p:sldId id="276" r:id="rId21"/>
    <p:sldId id="277" r:id="rId22"/>
    <p:sldId id="278" r:id="rId23"/>
    <p:sldId id="281" r:id="rId24"/>
    <p:sldId id="279" r:id="rId25"/>
    <p:sldId id="282" r:id="rId26"/>
    <p:sldId id="283" r:id="rId27"/>
    <p:sldId id="280" r:id="rId28"/>
    <p:sldId id="274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76475"/>
            <a:ext cx="3744912" cy="16589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noProof="0" smtClean="0"/>
              <a:t>Kλικ για επεξεργασία του τίτλου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518150"/>
            <a:ext cx="374491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  <a:ea typeface="굴림" charset="-127"/>
              </a:defRPr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217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60350"/>
            <a:ext cx="2052638" cy="619283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260350"/>
            <a:ext cx="6005512" cy="619283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1647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9C843-51C6-4DF7-80C4-E73E74227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00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7E3C-811E-47B0-888C-11A431C76F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17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41E7-AEC0-4B62-A34B-DC859EF80C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69AA-D0AC-44A6-AEB4-79976F0D3B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48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B443-E4A2-47E3-805C-C82E794CA4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10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EBBD-4B1B-4248-90D6-8F7EBC9EC8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14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1196-B473-4CF1-9563-06A2F249F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846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E6CD-6640-4A53-90F0-923A19637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6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5312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C677-7D11-4AA4-B2A0-FA0116E2B1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161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3154A-FF37-45E2-BD88-F1D5B1DA4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35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BD0F-24F8-4DDA-B490-B49299A4CD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4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6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989138"/>
            <a:ext cx="40290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40290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065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240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6022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6855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342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568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199312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989138"/>
            <a:ext cx="82105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Futura LT" pitchFamily="2" charset="0"/>
              </a:defRPr>
            </a:lvl1pPr>
          </a:lstStyle>
          <a:p>
            <a:fld id="{2342CEA3-3058-4D43-AE35-B3DA76CB4003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Futura LT" pitchFamily="2" charset="0"/>
              </a:defRPr>
            </a:lvl1pPr>
          </a:lstStyle>
          <a:p>
            <a:endParaRPr lang="el-G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utura LT" pitchFamily="2" charset="0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Futura LT Book" pitchFamily="2" charset="0"/>
          <a:ea typeface="굴림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Futura LT" pitchFamily="2" charset="0"/>
              </a:defRPr>
            </a:lvl1pPr>
          </a:lstStyle>
          <a:p>
            <a:fld id="{D8A89E1C-DF69-4B8B-BCA3-B165C32810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3959225" cy="1511300"/>
          </a:xfrm>
        </p:spPr>
        <p:txBody>
          <a:bodyPr/>
          <a:lstStyle/>
          <a:p>
            <a:pPr algn="ctr"/>
            <a:r>
              <a:rPr lang="en-US" dirty="0" smtClean="0"/>
              <a:t>2.5 </a:t>
            </a:r>
            <a:br>
              <a:rPr lang="en-US" dirty="0" smtClean="0"/>
            </a:br>
            <a:r>
              <a:rPr lang="el-GR" dirty="0" smtClean="0"/>
              <a:t>Μάρκετινγκ (</a:t>
            </a:r>
            <a:r>
              <a:rPr lang="en-US" dirty="0" smtClean="0"/>
              <a:t>Marketing)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Γ. Συμπέρασμα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11113">
              <a:buNone/>
            </a:pPr>
            <a:r>
              <a:rPr lang="el-GR" sz="2400" dirty="0" smtClean="0"/>
              <a:t>Οπότε:</a:t>
            </a:r>
          </a:p>
          <a:p>
            <a:pPr marL="3175" indent="11113">
              <a:buNone/>
            </a:pPr>
            <a:r>
              <a:rPr lang="el-GR" sz="2400" dirty="0" smtClean="0"/>
              <a:t>Το </a:t>
            </a:r>
            <a:r>
              <a:rPr lang="en-US" sz="2400" dirty="0" smtClean="0"/>
              <a:t>marketing</a:t>
            </a:r>
            <a:r>
              <a:rPr lang="el-GR" sz="2400" dirty="0" smtClean="0"/>
              <a:t> είναι ένα κοινωνικό φαινόμενο που παρατηρείται σε όλες τις εκφράσεις και διαστάσεις της σύγχρονης ζωής.</a:t>
            </a:r>
          </a:p>
          <a:p>
            <a:pPr marL="3175" indent="11113">
              <a:buNone/>
            </a:pPr>
            <a:r>
              <a:rPr lang="el-GR" sz="2400" dirty="0" smtClean="0"/>
              <a:t>Έτσι, δεν υπάρχει, </a:t>
            </a:r>
          </a:p>
          <a:p>
            <a:pPr marL="446088" indent="11113"/>
            <a:r>
              <a:rPr lang="el-GR" sz="2400" dirty="0" smtClean="0"/>
              <a:t>  άτομο, </a:t>
            </a:r>
          </a:p>
          <a:p>
            <a:pPr marL="446088" indent="11113"/>
            <a:r>
              <a:rPr lang="el-GR" sz="2400" dirty="0" smtClean="0"/>
              <a:t>  κοινωνική ομάδα,  </a:t>
            </a:r>
          </a:p>
          <a:p>
            <a:pPr marL="446088" indent="11113"/>
            <a:r>
              <a:rPr lang="el-GR" sz="2400" dirty="0" smtClean="0"/>
              <a:t>  οργανισμός </a:t>
            </a:r>
          </a:p>
          <a:p>
            <a:pPr marL="3175" indent="11113">
              <a:buNone/>
            </a:pPr>
            <a:r>
              <a:rPr lang="el-GR" sz="2400" dirty="0" smtClean="0"/>
              <a:t>που να μην έχει σχέση με το </a:t>
            </a:r>
            <a:r>
              <a:rPr lang="en-US" sz="2400" dirty="0" smtClean="0"/>
              <a:t>marketing </a:t>
            </a:r>
            <a:r>
              <a:rPr lang="el-GR" sz="2400" dirty="0" smtClean="0"/>
              <a:t>και να μην επηρεάζεται από αυτό.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143108" y="2071678"/>
            <a:ext cx="6672282" cy="14700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2.5.2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Έννοια και περιεχόμενο του </a:t>
            </a:r>
            <a:r>
              <a:rPr lang="en-US" b="1" dirty="0" smtClean="0"/>
              <a:t>Marketing</a:t>
            </a:r>
            <a:endParaRPr lang="el-GR" b="1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2000232" y="3886200"/>
            <a:ext cx="5772168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3010" name="Picture 2" descr="Το μάρκετινγκ είναι ευθύνη όλων - TourisThings.GR"/>
          <p:cNvPicPr>
            <a:picLocks noChangeAspect="1" noChangeArrowheads="1"/>
          </p:cNvPicPr>
          <p:nvPr/>
        </p:nvPicPr>
        <p:blipFill>
          <a:blip r:embed="rId2" cstate="print"/>
          <a:srcRect t="20000" b="30000"/>
          <a:stretch>
            <a:fillRect/>
          </a:stretch>
        </p:blipFill>
        <p:spPr bwMode="auto">
          <a:xfrm>
            <a:off x="2000201" y="0"/>
            <a:ext cx="714379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767513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 smtClean="0"/>
              <a:t>1.</a:t>
            </a:r>
            <a:r>
              <a:rPr lang="el-GR" sz="2400" b="1" dirty="0" smtClean="0"/>
              <a:t>          Η αντίληψη που επικρατεί για το περιεχόμενο του </a:t>
            </a:r>
            <a:r>
              <a:rPr lang="en-US" sz="2400" b="1" dirty="0" smtClean="0"/>
              <a:t>marketing </a:t>
            </a:r>
            <a:r>
              <a:rPr lang="el-GR" sz="2400" b="1" dirty="0" smtClean="0"/>
              <a:t>είναι ότι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Περιλαμβάνει όλες τις απαραίτητες ενέργειες ώστε να φθάσουν τα προϊόντα από τον παραγωγό στον καταναλωτή.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Δηλαδή ότι: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Συνδέει την παραγωγή με την κατανάλωση</a:t>
            </a:r>
          </a:p>
          <a:p>
            <a:r>
              <a:rPr lang="el-GR" sz="2400" dirty="0" smtClean="0"/>
              <a:t>Κατευθύνει τη ροή αγαθών και υπηρεσιών</a:t>
            </a:r>
          </a:p>
          <a:p>
            <a:r>
              <a:rPr lang="el-GR" sz="2400" dirty="0" smtClean="0"/>
              <a:t>Επηρεάζει τη λήψη αποφάσεων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Α.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2400" b="1" dirty="0" smtClean="0"/>
              <a:t>2.  Τη σημερινή εποχή, το </a:t>
            </a:r>
            <a:r>
              <a:rPr lang="en-US" sz="2400" b="1" dirty="0" smtClean="0"/>
              <a:t>marketing </a:t>
            </a:r>
            <a:r>
              <a:rPr lang="el-GR" sz="2400" b="1" dirty="0" smtClean="0"/>
              <a:t>έχει και πρόσθετη αποστολή: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 smtClean="0">
                <a:solidFill>
                  <a:srgbClr val="FFC000"/>
                </a:solidFill>
              </a:rPr>
              <a:t>Ποιά;</a:t>
            </a:r>
          </a:p>
          <a:p>
            <a:pPr>
              <a:buNone/>
            </a:pPr>
            <a:r>
              <a:rPr lang="el-GR" sz="2400" dirty="0" smtClean="0"/>
              <a:t> Εκτός από την ικανοποίηση των γνωστών αναγκών των καταναλωτών (δηλαδή η παραδοσιακή αποστολή του) θα </a:t>
            </a:r>
            <a:r>
              <a:rPr lang="el-GR" sz="2400" u="sng" dirty="0" smtClean="0"/>
              <a:t>πρέπει να προβλέπει και μελλοντικές ανάγκες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Έπειτα από πρόβλεψη</a:t>
            </a:r>
          </a:p>
          <a:p>
            <a:r>
              <a:rPr lang="el-GR" sz="2400" dirty="0" smtClean="0"/>
              <a:t>Σχεδιάζει τα νέα προϊόντα</a:t>
            </a:r>
          </a:p>
          <a:p>
            <a:r>
              <a:rPr lang="el-GR" sz="2400" dirty="0" smtClean="0"/>
              <a:t>Συνεργάζεται για την παραγωγή τους</a:t>
            </a:r>
          </a:p>
          <a:p>
            <a:r>
              <a:rPr lang="el-GR" sz="2400" dirty="0" smtClean="0"/>
              <a:t>Τα υποστηρίζει κατά την πορεία τους στην αγορά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4 - TextBox"/>
          <p:cNvSpPr txBox="1"/>
          <p:nvPr/>
        </p:nvSpPr>
        <p:spPr>
          <a:xfrm>
            <a:off x="7500926" y="3643314"/>
            <a:ext cx="1428792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Αυτή είναι η πρόσθετη σημερινή αποστολή</a:t>
            </a:r>
            <a:endParaRPr lang="el-GR" dirty="0"/>
          </a:p>
        </p:txBody>
      </p:sp>
      <p:sp>
        <p:nvSpPr>
          <p:cNvPr id="9" name="8 - Καμπύλο βέλος προς τα επάνω"/>
          <p:cNvSpPr/>
          <p:nvPr/>
        </p:nvSpPr>
        <p:spPr bwMode="auto">
          <a:xfrm rot="11209820">
            <a:off x="7277704" y="3215167"/>
            <a:ext cx="1285884" cy="434081"/>
          </a:xfrm>
          <a:prstGeom prst="curved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utura LT Book" pitchFamily="2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67513" cy="2439982"/>
          </a:xfrm>
        </p:spPr>
        <p:txBody>
          <a:bodyPr anchor="t"/>
          <a:lstStyle/>
          <a:p>
            <a:r>
              <a:rPr lang="el-GR" sz="2400" dirty="0" smtClean="0"/>
              <a:t>Ως όρος (έννοια – λέξη) χρησιμοποιείται από :</a:t>
            </a:r>
            <a:br>
              <a:rPr lang="el-GR" sz="2400" dirty="0" smtClean="0"/>
            </a:br>
            <a:r>
              <a:rPr lang="el-GR" sz="2400" dirty="0" smtClean="0"/>
              <a:t> -  επιχειρήσεις</a:t>
            </a:r>
            <a:br>
              <a:rPr lang="el-GR" sz="2400" dirty="0" smtClean="0"/>
            </a:br>
            <a:r>
              <a:rPr lang="el-GR" sz="2400" dirty="0" smtClean="0"/>
              <a:t> -  οργανισμούς</a:t>
            </a:r>
            <a:br>
              <a:rPr lang="el-GR" sz="2400" dirty="0" smtClean="0"/>
            </a:br>
            <a:r>
              <a:rPr lang="el-GR" sz="2400" dirty="0" smtClean="0"/>
              <a:t> -  ιδρύματα</a:t>
            </a:r>
            <a:br>
              <a:rPr lang="el-GR" sz="2400" dirty="0" smtClean="0"/>
            </a:br>
            <a:r>
              <a:rPr lang="el-GR" sz="2400" dirty="0" smtClean="0"/>
              <a:t>για να υποδηλώσει τις δραστηριότητες που έχουν σχέση με: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2928934"/>
            <a:ext cx="7235825" cy="31972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Την έρευνα αγοράς που αφορά</a:t>
            </a:r>
          </a:p>
          <a:p>
            <a:pPr marL="457200" indent="-457200">
              <a:buNone/>
            </a:pPr>
            <a:r>
              <a:rPr lang="el-GR" sz="2400" dirty="0" smtClean="0"/>
              <a:t>      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sz="2400" dirty="0" smtClean="0"/>
              <a:t>.  Τις μεταβαλλόμενες συνθήκες της αγοράς</a:t>
            </a:r>
          </a:p>
          <a:p>
            <a:pPr marL="457200" indent="-457200">
              <a:buNone/>
            </a:pPr>
            <a:r>
              <a:rPr lang="el-GR" sz="2400" dirty="0" smtClean="0"/>
              <a:t>      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l-GR" sz="2400" dirty="0" smtClean="0"/>
              <a:t>.  Σε σχέση με τους καταναλωτές:</a:t>
            </a:r>
          </a:p>
          <a:p>
            <a:pPr marL="457200" indent="-457200">
              <a:buNone/>
            </a:pPr>
            <a:r>
              <a:rPr lang="el-GR" sz="2400" dirty="0" smtClean="0"/>
              <a:t>            - τη συμπεριφορά τους</a:t>
            </a:r>
          </a:p>
          <a:p>
            <a:pPr marL="457200" indent="-457200">
              <a:buNone/>
            </a:pPr>
            <a:r>
              <a:rPr lang="el-GR" sz="2400" dirty="0" smtClean="0"/>
              <a:t>            - τις εξελισσόμενες ανάγκες τους</a:t>
            </a:r>
          </a:p>
          <a:p>
            <a:pPr marL="457200" indent="-457200">
              <a:buNone/>
            </a:pPr>
            <a:r>
              <a:rPr lang="el-GR" sz="2400" dirty="0" smtClean="0"/>
              <a:t>            - τα κίνητρά τους</a:t>
            </a:r>
          </a:p>
          <a:p>
            <a:pPr marL="457200" indent="-457200">
              <a:buNone/>
            </a:pPr>
            <a:r>
              <a:rPr lang="el-GR" sz="2400" dirty="0" smtClean="0"/>
              <a:t>            - τις αγοραστικές τους συνήθειες</a:t>
            </a:r>
          </a:p>
          <a:p>
            <a:pPr marL="457200" indent="-457200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οπότε με βάση αυτή την έρευνα</a:t>
            </a:r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4 - TextBox"/>
          <p:cNvSpPr txBox="1"/>
          <p:nvPr/>
        </p:nvSpPr>
        <p:spPr>
          <a:xfrm>
            <a:off x="285720" y="9286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Β.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571480"/>
            <a:ext cx="6778625" cy="5554683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2. </a:t>
            </a:r>
          </a:p>
          <a:p>
            <a:pPr>
              <a:buNone/>
            </a:pPr>
            <a:r>
              <a:rPr lang="el-GR" sz="2400" dirty="0" smtClean="0"/>
              <a:t>    α. Το σχεδιασμό και την ανάπτυξη (παραγωγή) των προϊόντων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β. Τη δημιουργία προϋποθέσεων ζήτησης αυτών των προϊόντων, μέσω</a:t>
            </a:r>
          </a:p>
          <a:p>
            <a:pPr>
              <a:buNone/>
            </a:pPr>
            <a:r>
              <a:rPr lang="el-GR" sz="2400" dirty="0" smtClean="0"/>
              <a:t>     -   της κατάλληλης προώθησής τους</a:t>
            </a:r>
          </a:p>
          <a:p>
            <a:pPr>
              <a:buNone/>
            </a:pPr>
            <a:r>
              <a:rPr lang="el-GR" sz="2400" dirty="0" smtClean="0"/>
              <a:t>     -   της δημιουργίας όσο το δυνατόν αποτελεσματικότερων δικτύων διανομής τους</a:t>
            </a:r>
          </a:p>
          <a:p>
            <a:pPr>
              <a:buNone/>
            </a:pPr>
            <a:r>
              <a:rPr lang="el-GR" sz="2400" dirty="0" smtClean="0"/>
              <a:t>     -   του προσδιορισμού των τιμών διάθεσής τους</a:t>
            </a:r>
          </a:p>
          <a:p>
            <a:pPr>
              <a:buNone/>
            </a:pPr>
            <a:r>
              <a:rPr lang="el-GR" sz="2400" dirty="0" smtClean="0"/>
              <a:t>     -   του καθορισμού των όρων πληρωμής των πωλήσεων τους κτλ.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67513" cy="796908"/>
          </a:xfrm>
        </p:spPr>
        <p:txBody>
          <a:bodyPr/>
          <a:lstStyle/>
          <a:p>
            <a:r>
              <a:rPr lang="el-GR" b="1" dirty="0" smtClean="0"/>
              <a:t>Ορισμός </a:t>
            </a:r>
            <a:r>
              <a:rPr lang="en-US" b="1" dirty="0" smtClean="0"/>
              <a:t>marketing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1643050"/>
            <a:ext cx="6778625" cy="45259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anchor="ctr"/>
          <a:lstStyle/>
          <a:p>
            <a:pPr>
              <a:buNone/>
            </a:pPr>
            <a:r>
              <a:rPr lang="el-GR" sz="2400" dirty="0" smtClean="0"/>
              <a:t>Το σύνολο των ενεργειών μίας επιχείρησης ή ενός οργανισμού, οι οποίες αποβλέπουν:</a:t>
            </a:r>
          </a:p>
          <a:p>
            <a:r>
              <a:rPr lang="el-GR" sz="2400" smtClean="0"/>
              <a:t>στην </a:t>
            </a:r>
            <a:r>
              <a:rPr lang="el-GR" sz="2400" dirty="0" smtClean="0"/>
              <a:t>αναγνώριση των αναγκών των καταναλωτών</a:t>
            </a:r>
          </a:p>
          <a:p>
            <a:r>
              <a:rPr lang="el-GR" sz="2400" smtClean="0"/>
              <a:t>στην </a:t>
            </a:r>
            <a:r>
              <a:rPr lang="el-GR" sz="2400" dirty="0" smtClean="0"/>
              <a:t>ανάπτυξη των απαραίτητων προϊόντων και υπηρεσιών που ικανοποιούν και </a:t>
            </a:r>
          </a:p>
          <a:p>
            <a:r>
              <a:rPr lang="el-GR" sz="2400" smtClean="0"/>
              <a:t>στη </a:t>
            </a:r>
            <a:r>
              <a:rPr lang="el-GR" sz="2400" dirty="0" smtClean="0"/>
              <a:t>δημιουργία των σχετικών προϋποθέσεων ζήτησης οι οποίες θα οδηγήσουν σε επικερδείς πωλήσεις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4 - TextBox"/>
          <p:cNvSpPr txBox="1"/>
          <p:nvPr/>
        </p:nvSpPr>
        <p:spPr>
          <a:xfrm>
            <a:off x="285720" y="85723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Γ.</a:t>
            </a:r>
            <a:endParaRPr lang="el-GR" sz="36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928794" y="107154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400" dirty="0" smtClean="0"/>
              <a:t>Μπορούμε, λοιπόν, να ορίσουμε το </a:t>
            </a:r>
            <a:r>
              <a:rPr lang="en-US" sz="2400" dirty="0" smtClean="0"/>
              <a:t>marketing</a:t>
            </a:r>
            <a:r>
              <a:rPr lang="el-GR" sz="2400" dirty="0" smtClean="0"/>
              <a:t> ως: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22313" y="2857496"/>
            <a:ext cx="7772400" cy="2911479"/>
          </a:xfrm>
        </p:spPr>
        <p:txBody>
          <a:bodyPr/>
          <a:lstStyle/>
          <a:p>
            <a:pPr algn="ctr"/>
            <a:r>
              <a:rPr lang="el-GR" dirty="0" smtClean="0"/>
              <a:t>2.5.3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cap="none" dirty="0" smtClean="0"/>
              <a:t>Το μίγμα </a:t>
            </a:r>
            <a:r>
              <a:rPr lang="en-US" cap="none" dirty="0" smtClean="0"/>
              <a:t>marketing (marketing-mix)</a:t>
            </a:r>
            <a:endParaRPr lang="el-GR" cap="none" dirty="0"/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28" name="Picture 4" descr="A Marketing Mix Strategy That Delivers Guaranteed Profi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ED"/>
              </a:clrFrom>
              <a:clrTo>
                <a:srgbClr val="F7F7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500570"/>
            <a:ext cx="2214546" cy="201277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929198"/>
            <a:ext cx="3408918" cy="1619236"/>
          </a:xfrm>
          <a:prstGeom prst="rect">
            <a:avLst/>
          </a:prstGeom>
          <a:noFill/>
        </p:spPr>
      </p:pic>
      <p:pic>
        <p:nvPicPr>
          <p:cNvPr id="1032" name="Picture 8" descr="The Development of the Marketing Mix-ture - Silver Sun Market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BF0"/>
              </a:clrFrom>
              <a:clrTo>
                <a:srgbClr val="EAEB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88" y="571480"/>
            <a:ext cx="3271148" cy="154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Εκφράζει</a:t>
            </a:r>
          </a:p>
          <a:p>
            <a:pPr>
              <a:buNone/>
            </a:pPr>
            <a:r>
              <a:rPr lang="el-GR" sz="2800" dirty="0" smtClean="0"/>
              <a:t>Τη φιλοσοφία  και το περιεχόμενο της λειτουργίας του μάρκετινγκ 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</a:rPr>
              <a:t>(μέρος της ευρύτερης εμπορικής λειτουργίας κεφ.1)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082" y="4929198"/>
            <a:ext cx="3408918" cy="1619236"/>
          </a:xfrm>
          <a:prstGeom prst="rect">
            <a:avLst/>
          </a:prstGeom>
          <a:noFill/>
        </p:spPr>
      </p:pic>
      <p:pic>
        <p:nvPicPr>
          <p:cNvPr id="1032" name="Picture 8" descr="The Development of the Marketing Mix-ture - Silver Sun Market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BF0"/>
              </a:clrFrom>
              <a:clrTo>
                <a:srgbClr val="EAEB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88" y="571480"/>
            <a:ext cx="3271148" cy="154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Περιλαμβάνει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τι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πού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πότε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πόσο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πώς και </a:t>
            </a:r>
          </a:p>
          <a:p>
            <a:pPr marL="631825"/>
            <a:r>
              <a:rPr lang="el-GR" sz="2800" b="1" dirty="0" smtClean="0">
                <a:solidFill>
                  <a:schemeClr val="tx1">
                    <a:lumMod val="75000"/>
                  </a:schemeClr>
                </a:solidFill>
              </a:rPr>
              <a:t>Το Γιατί </a:t>
            </a:r>
          </a:p>
          <a:p>
            <a:pPr>
              <a:buNone/>
            </a:pPr>
            <a:r>
              <a:rPr lang="el-GR" sz="2800" dirty="0" smtClean="0"/>
              <a:t>θα κάνει το </a:t>
            </a:r>
            <a:r>
              <a:rPr lang="en-US" sz="2800" dirty="0" smtClean="0"/>
              <a:t>marketing</a:t>
            </a:r>
            <a:endParaRPr lang="el-GR" sz="2800" dirty="0" smtClean="0"/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2500306"/>
            <a:ext cx="3408918" cy="16192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71744"/>
            <a:ext cx="2143140" cy="32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2.5.1 </a:t>
            </a:r>
            <a:r>
              <a:rPr lang="el-GR" dirty="0" err="1" smtClean="0"/>
              <a:t>Εισαγωγη</a:t>
            </a:r>
            <a:endParaRPr lang="uk-UA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FD0E-D7BE-4D5D-BB59-3A36876A9600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Τι είναι;</a:t>
            </a:r>
          </a:p>
          <a:p>
            <a:pPr>
              <a:buNone/>
            </a:pPr>
            <a:r>
              <a:rPr lang="el-GR" sz="2800" dirty="0" smtClean="0"/>
              <a:t>Είναι ένα σύστημα δραστηριοτήτων του </a:t>
            </a:r>
            <a:r>
              <a:rPr lang="en-US" sz="2800" dirty="0" smtClean="0"/>
              <a:t>marketing </a:t>
            </a:r>
            <a:endParaRPr lang="el-GR" sz="2800" dirty="0" smtClean="0"/>
          </a:p>
          <a:p>
            <a:r>
              <a:rPr lang="el-GR" sz="2800" dirty="0" smtClean="0"/>
              <a:t>που έχουν στενή σχέση μεταξύ τους και </a:t>
            </a:r>
          </a:p>
          <a:p>
            <a:r>
              <a:rPr lang="el-GR" sz="2800" dirty="0" smtClean="0"/>
              <a:t>σχεδιάστηκαν για να ικανοποιήσουν τις ανάγκες  και τους </a:t>
            </a:r>
            <a:r>
              <a:rPr lang="el-GR" sz="2800" u="sng" dirty="0" smtClean="0"/>
              <a:t>στόχους </a:t>
            </a:r>
            <a:r>
              <a:rPr lang="el-GR" sz="2800" dirty="0" smtClean="0"/>
              <a:t>της επιχείρησης.</a:t>
            </a:r>
          </a:p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Βασικός στόχος </a:t>
            </a:r>
            <a:r>
              <a:rPr lang="el-GR" sz="2800" dirty="0" smtClean="0"/>
              <a:t>της επιχείρησης είναι να ικανοποιήσει μία συγκεκριμένη ομάδα καταναλωτών προς τους οποίους επιθυμεί να απευθυνθεί σε μία δεδομένη χρονική περίοδο.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2500306"/>
            <a:ext cx="3408918" cy="161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5138" y="1989138"/>
            <a:ext cx="8321704" cy="44640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Από ποιες μεταβλητές αποτελείται;</a:t>
            </a:r>
          </a:p>
          <a:p>
            <a:pPr>
              <a:buNone/>
            </a:pPr>
            <a:r>
              <a:rPr lang="el-GR" sz="2800" dirty="0" smtClean="0"/>
              <a:t>Από τέσσερις μεταβλητές που στη βιβλιογραφία είναι γνωστές ως τα «4</a:t>
            </a:r>
            <a:r>
              <a:rPr lang="en-US" sz="2800" dirty="0" smtClean="0"/>
              <a:t>P</a:t>
            </a:r>
            <a:r>
              <a:rPr lang="el-GR" sz="2800" dirty="0" smtClean="0"/>
              <a:t>΄</a:t>
            </a:r>
            <a:r>
              <a:rPr lang="en-US" sz="2800" dirty="0" smtClean="0"/>
              <a:t>s</a:t>
            </a:r>
            <a:r>
              <a:rPr lang="el-GR" sz="2800" dirty="0" smtClean="0"/>
              <a:t>»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Product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Price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Place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Promotion</a:t>
            </a:r>
            <a:endParaRPr 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Ουσιαστικά αποτελούν τέσσερα επί μέρους μίγματα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2500306"/>
            <a:ext cx="3408918" cy="1619236"/>
          </a:xfrm>
          <a:prstGeom prst="rect">
            <a:avLst/>
          </a:prstGeom>
          <a:noFill/>
        </p:spPr>
      </p:pic>
      <p:sp>
        <p:nvSpPr>
          <p:cNvPr id="6" name="5 - Δεξιό άγκιστρο"/>
          <p:cNvSpPr/>
          <p:nvPr/>
        </p:nvSpPr>
        <p:spPr bwMode="auto">
          <a:xfrm>
            <a:off x="2714612" y="3643314"/>
            <a:ext cx="714380" cy="1714512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utura LT Book" pitchFamily="2" charset="0"/>
              <a:ea typeface="굴림" charset="-127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34692"/>
            <a:ext cx="1778053" cy="42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Δεξιό άγκιστρο"/>
          <p:cNvSpPr/>
          <p:nvPr/>
        </p:nvSpPr>
        <p:spPr bwMode="auto">
          <a:xfrm>
            <a:off x="4929190" y="3643314"/>
            <a:ext cx="714380" cy="178595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utura LT Book" pitchFamily="2" charset="0"/>
              <a:ea typeface="굴림" charset="-127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00438"/>
            <a:ext cx="3100948" cy="20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5138" y="2500306"/>
            <a:ext cx="8210550" cy="39528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Προϊόν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Το φυσικό προϊόν (δηλ. το ίδιο το προϊόν)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Την ονομασία του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Το σήμα του 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 συσκευασία του κ.α.</a:t>
            </a:r>
          </a:p>
          <a:p>
            <a:endParaRPr 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928802"/>
            <a:ext cx="3408918" cy="1619236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500034" y="192880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Τι περιλαμβάνει το κάθε μίγμα;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86322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43550"/>
            <a:ext cx="198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5138" y="2500306"/>
            <a:ext cx="8210550" cy="39528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Τιμή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Το επίπεδο των τιμών  του προϊόντος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Τις εκπτώσεις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 διαφοροποίηση της τιμής (διαφορετική τιμή ανάλογα με την αγορά που απευθύνεται π.χ. άλλη τιμή στις πόλεις και άλλη στα χωριά )</a:t>
            </a:r>
          </a:p>
          <a:p>
            <a:pPr>
              <a:buNone/>
            </a:pP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κ.α.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857364"/>
            <a:ext cx="3408918" cy="1619236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500034" y="192880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Τι περιλαμβάνει το κάθε μίγμα;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5138" y="2500306"/>
            <a:ext cx="8210550" cy="39528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Διανομή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Τα κανάλια  διανομής (δίκτυα, αποτελούμενα από μεσάζοντες, μεταφορείς κτλ.)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 γεωγραφική κάλυψη (π.χ. πωλητές ανά περιοχή)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 φυσική διανομή</a:t>
            </a:r>
          </a:p>
          <a:p>
            <a:pPr>
              <a:buNone/>
            </a:pP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κ.α.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85926"/>
            <a:ext cx="3408918" cy="1619236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285720" y="207167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Τι περιλαμβάνει το κάθε μίγμα;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14950"/>
            <a:ext cx="2133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5138" y="2500306"/>
            <a:ext cx="8210550" cy="39528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Προώθηση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 διαφήμιση 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Τις δημόσιες σχέσεις (π.χ. πωλήσεις λόγω γνωριμιών)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Τις προσωπικές πωλήσεις (προσωπική επαφή του πωλητή με τον αγοραστή)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Την προώθηση πωλήσεων</a:t>
            </a:r>
          </a:p>
          <a:p>
            <a:pPr>
              <a:buNone/>
            </a:pP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κ.α.</a:t>
            </a:r>
          </a:p>
        </p:txBody>
      </p:sp>
      <p:pic>
        <p:nvPicPr>
          <p:cNvPr id="4" name="Picture 2" descr="Μίγμα μάρκετινγκ: Δημιουργήστε το ιδανικό για την επιχείρησή σα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17499"/>
          <a:stretch>
            <a:fillRect/>
          </a:stretch>
        </p:blipFill>
        <p:spPr bwMode="auto">
          <a:xfrm>
            <a:off x="0" y="0"/>
            <a:ext cx="8496300" cy="1785926"/>
          </a:xfrm>
          <a:prstGeom prst="rect">
            <a:avLst/>
          </a:prstGeom>
          <a:noFill/>
        </p:spPr>
      </p:pic>
      <p:pic>
        <p:nvPicPr>
          <p:cNvPr id="1030" name="Picture 6" descr="Marketing Mix Online on the Internet and the 4 P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85926"/>
            <a:ext cx="3408918" cy="1619236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285720" y="207167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Τι περιλαμβάνει το κάθε μίγμα;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357826"/>
            <a:ext cx="238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6172216" cy="5929353"/>
          </a:xfrm>
        </p:spPr>
        <p:txBody>
          <a:bodyPr/>
          <a:lstStyle/>
          <a:p>
            <a:pPr algn="ctr"/>
            <a:r>
              <a:rPr lang="el-GR" sz="4000" b="1" dirty="0" smtClean="0"/>
              <a:t>ΕΡΩΤΗΣΕΙΣ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000232" y="0"/>
            <a:ext cx="6767513" cy="785794"/>
          </a:xfrm>
        </p:spPr>
        <p:txBody>
          <a:bodyPr/>
          <a:lstStyle/>
          <a:p>
            <a:r>
              <a:rPr lang="el-GR" b="1" dirty="0" smtClean="0"/>
              <a:t>Ανάπτυξης</a:t>
            </a:r>
            <a:endParaRPr lang="el-GR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928794" y="714356"/>
            <a:ext cx="7072362" cy="48831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Ποια η ιστορική εξέλιξη του </a:t>
            </a:r>
            <a:r>
              <a:rPr lang="en-US" dirty="0" smtClean="0"/>
              <a:t>Marketing </a:t>
            </a:r>
            <a:r>
              <a:rPr lang="el-GR" dirty="0" smtClean="0"/>
              <a:t>και ποια η σημερινή συμβολή του;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Πως επιδρά το </a:t>
            </a:r>
            <a:r>
              <a:rPr lang="en-US" dirty="0" smtClean="0"/>
              <a:t>marketing</a:t>
            </a:r>
            <a:r>
              <a:rPr lang="el-GR" dirty="0" smtClean="0"/>
              <a:t> στη ζωή μας; Να δώσετε παραδείγματα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Ποιο συμπέρασμα μπορεί να εξαχθεί ως προς την ευρύτητα της έννοιας του </a:t>
            </a:r>
            <a:r>
              <a:rPr lang="en-US" dirty="0" smtClean="0"/>
              <a:t>marketing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Ποια αντίληψη επικρατεί για το περιεχόμενο του </a:t>
            </a:r>
            <a:r>
              <a:rPr lang="en-US" dirty="0" smtClean="0"/>
              <a:t>marketing </a:t>
            </a:r>
            <a:r>
              <a:rPr lang="el-GR" dirty="0" smtClean="0"/>
              <a:t>και ποια πρόσθετη αποστολή έχει το </a:t>
            </a:r>
            <a:r>
              <a:rPr lang="en-US" dirty="0" smtClean="0"/>
              <a:t>marketing </a:t>
            </a:r>
            <a:r>
              <a:rPr lang="el-GR" dirty="0" smtClean="0"/>
              <a:t>σήμερα;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Ποιες δραστηριότητες (με τι έχουν σχέση) υποδηλώνονται από τη χρησιμοποίηση του όρου </a:t>
            </a:r>
            <a:r>
              <a:rPr lang="en-US" dirty="0" smtClean="0"/>
              <a:t>marketing.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Να δώσετε τον ορισμό του </a:t>
            </a:r>
            <a:r>
              <a:rPr lang="en-US" dirty="0" smtClean="0"/>
              <a:t>marketing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Τι είναι το μίγμα </a:t>
            </a:r>
            <a:r>
              <a:rPr lang="en-US" dirty="0" smtClean="0"/>
              <a:t>marketing; </a:t>
            </a:r>
            <a:r>
              <a:rPr lang="el-GR" dirty="0" smtClean="0"/>
              <a:t>Τι εκφράζει και τι περιλαμβάνει: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 ποιες μεταβλητές αποτελείται το μίγμα </a:t>
            </a:r>
            <a:r>
              <a:rPr lang="el-GR" dirty="0" err="1" smtClean="0"/>
              <a:t>μαρκετινγκ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Τι περιλαμβάνει η κάθε μεταβλητή (επί μέρους μίγμα) του μίγματος </a:t>
            </a:r>
            <a:r>
              <a:rPr lang="en-US" dirty="0" smtClean="0"/>
              <a:t>marketing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000232" y="0"/>
            <a:ext cx="6767513" cy="654032"/>
          </a:xfrm>
        </p:spPr>
        <p:txBody>
          <a:bodyPr/>
          <a:lstStyle/>
          <a:p>
            <a:r>
              <a:rPr lang="el-GR" b="1" dirty="0" smtClean="0"/>
              <a:t>Σωστού - Λάθους</a:t>
            </a:r>
            <a:endParaRPr lang="el-GR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908175" y="571480"/>
            <a:ext cx="7021543" cy="58579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n-US" dirty="0" smtClean="0"/>
              <a:t>marketing </a:t>
            </a:r>
            <a:r>
              <a:rPr lang="el-GR" dirty="0" smtClean="0"/>
              <a:t>επιδρά στην καθημερινή ζωή καταφέρνοντας να μην επηρεάζει τη συμπεριφορά των ανθρώπων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 τρόπος που θα συμπεριφερθεί κάποιος σε μία κοινωνική εκδήλωση «υποδεικνύεται» από το </a:t>
            </a:r>
            <a:r>
              <a:rPr lang="en-US" dirty="0" smtClean="0"/>
              <a:t>marketing</a:t>
            </a:r>
            <a:r>
              <a:rPr lang="el-GR" dirty="0" smtClean="0"/>
              <a:t> και εφαρμόζεται απόλυτα συνειδητά.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συμβολή του </a:t>
            </a:r>
            <a:r>
              <a:rPr lang="en-US" dirty="0" smtClean="0"/>
              <a:t>marketing</a:t>
            </a:r>
            <a:r>
              <a:rPr lang="el-GR" dirty="0" smtClean="0"/>
              <a:t> είναι απαραίτητα συστηματική για όλες τις επιχειρήσεις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αντίληψη που επικρατεί για το </a:t>
            </a:r>
            <a:r>
              <a:rPr lang="en-US" dirty="0" smtClean="0"/>
              <a:t>marketing</a:t>
            </a:r>
            <a:r>
              <a:rPr lang="el-GR" dirty="0" smtClean="0"/>
              <a:t> είναι ότι σ’ αυτό περιλαμβάνονται όλες οι απαραίτητες ενέργειες, ώστε να φτάσουν τα προϊόντα από τον καταναλωτή στον παραγωγό.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n-US" dirty="0" smtClean="0"/>
              <a:t>marketing</a:t>
            </a:r>
            <a:r>
              <a:rPr lang="el-GR" dirty="0" smtClean="0"/>
              <a:t> σχεδιάζει τα νέα προϊόντα και αφήνει την παραγωγή τους στη λειτουργία της παραγωγής, χωρίς εκείνο να συμμετέχει και έπειτα πάλι υποστηρίζει τα προϊόντα κατά την πορεία τους στην αγορά.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n-US" dirty="0" smtClean="0"/>
              <a:t>marketing </a:t>
            </a:r>
            <a:r>
              <a:rPr lang="el-GR" dirty="0" smtClean="0"/>
              <a:t>είναι ένα κοινωνικό φαινόμενο που παρατηρείται σε όλες τις εκφράσεις και τις διαστάσεις της σύγχρονης ζωής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911975" cy="1138237"/>
          </a:xfrm>
        </p:spPr>
        <p:txBody>
          <a:bodyPr/>
          <a:lstStyle/>
          <a:p>
            <a:r>
              <a:rPr lang="el-GR" b="1" dirty="0" smtClean="0"/>
              <a:t>Α. Ιστορική εξέλιξη</a:t>
            </a:r>
            <a:endParaRPr lang="en-US" b="1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5"/>
            <a:ext cx="8534431" cy="473869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Αρχή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Η φιλοσοφία και η υιοθέτηση της έννοιας του </a:t>
            </a:r>
            <a:r>
              <a:rPr lang="en-US" sz="2800" dirty="0" smtClean="0">
                <a:solidFill>
                  <a:schemeClr val="tx2"/>
                </a:solidFill>
              </a:rPr>
              <a:t>Marketing</a:t>
            </a:r>
            <a:r>
              <a:rPr lang="el-GR" sz="2800" dirty="0" smtClean="0">
                <a:solidFill>
                  <a:schemeClr val="tx2"/>
                </a:solidFill>
              </a:rPr>
              <a:t> από τις επιχειρήσεις άρχισε από τα μέσα της δεκαετίας του </a:t>
            </a:r>
            <a:r>
              <a:rPr lang="el-GR" sz="2800" b="1" u="sng" dirty="0" smtClean="0">
                <a:solidFill>
                  <a:schemeClr val="tx2"/>
                </a:solidFill>
              </a:rPr>
              <a:t>1940</a:t>
            </a:r>
            <a:r>
              <a:rPr lang="el-GR" sz="2800" dirty="0" smtClean="0">
                <a:solidFill>
                  <a:schemeClr val="tx2"/>
                </a:solidFill>
              </a:rPr>
              <a:t> με κύρια έμφαση στους τομείς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    - της διαφήμισης και </a:t>
            </a:r>
          </a:p>
          <a:p>
            <a:pPr marL="514350" indent="-514350">
              <a:lnSpc>
                <a:spcPct val="90000"/>
              </a:lnSpc>
              <a:buNone/>
              <a:tabLst>
                <a:tab pos="88900" algn="l"/>
              </a:tabLst>
            </a:pPr>
            <a:r>
              <a:rPr lang="el-GR" sz="2800" dirty="0" smtClean="0">
                <a:solidFill>
                  <a:schemeClr val="tx2"/>
                </a:solidFill>
              </a:rPr>
              <a:t>     - των πωλήσεων</a:t>
            </a:r>
          </a:p>
          <a:p>
            <a:pPr marL="514350" indent="-514350">
              <a:lnSpc>
                <a:spcPct val="90000"/>
              </a:lnSpc>
              <a:buNone/>
              <a:tabLst>
                <a:tab pos="88900" algn="l"/>
              </a:tabLst>
            </a:pPr>
            <a:r>
              <a:rPr lang="el-G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el-G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Στα επόμενα χρόνια</a:t>
            </a:r>
            <a:r>
              <a:rPr lang="el-GR" sz="2800" dirty="0" smtClean="0">
                <a:solidFill>
                  <a:schemeClr val="tx2"/>
                </a:solidFill>
              </a:rPr>
              <a:t> εδραιώθηκε ως:</a:t>
            </a:r>
          </a:p>
          <a:p>
            <a:pPr marL="514350" indent="-514350">
              <a:lnSpc>
                <a:spcPct val="90000"/>
              </a:lnSpc>
              <a:buNone/>
              <a:tabLst>
                <a:tab pos="88900" algn="l"/>
              </a:tabLst>
            </a:pPr>
            <a:r>
              <a:rPr lang="el-GR" sz="2800" dirty="0" smtClean="0">
                <a:solidFill>
                  <a:schemeClr val="tx2"/>
                </a:solidFill>
              </a:rPr>
              <a:t>    - Αυτοτελής (ξεχωριστή) επιχειρησιακή λειτουργία</a:t>
            </a:r>
          </a:p>
          <a:p>
            <a:pPr marL="514350" indent="-514350">
              <a:lnSpc>
                <a:spcPct val="90000"/>
              </a:lnSpc>
              <a:buNone/>
              <a:tabLst>
                <a:tab pos="88900" algn="l"/>
              </a:tabLst>
            </a:pPr>
            <a:r>
              <a:rPr lang="el-GR" sz="2800" dirty="0" smtClean="0">
                <a:solidFill>
                  <a:schemeClr val="tx2"/>
                </a:solidFill>
              </a:rPr>
              <a:t>    - Αυτοτελής κλάδος της Επιστήμης της Διοίκησης των Επιχειρήσεων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EE7E-5196-4423-8171-7CD8617C631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0"/>
            <a:ext cx="6767513" cy="654032"/>
          </a:xfrm>
        </p:spPr>
        <p:txBody>
          <a:bodyPr/>
          <a:lstStyle/>
          <a:p>
            <a:r>
              <a:rPr lang="el-GR" b="1" dirty="0" smtClean="0"/>
              <a:t>Σωστού - Λάθους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571480"/>
            <a:ext cx="6778625" cy="6000792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Τη σημερινή εποχή το </a:t>
            </a:r>
            <a:r>
              <a:rPr lang="en-US" dirty="0" smtClean="0"/>
              <a:t>marketing</a:t>
            </a:r>
            <a:r>
              <a:rPr lang="el-GR" dirty="0" smtClean="0"/>
              <a:t> έχει και πρόσθετη αποστολή το να ικανοποιήσει τις γνωστές ανάγκες των καταναλωτών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Το </a:t>
            </a:r>
            <a:r>
              <a:rPr lang="en-US" dirty="0" smtClean="0"/>
              <a:t>marketing </a:t>
            </a:r>
            <a:r>
              <a:rPr lang="el-GR" dirty="0" smtClean="0"/>
              <a:t>ως όρος χρησιμοποιείται από επιχειρήσεις και οργανισμούς, αλλά όχι από ιδρύματα, για να υποδηλώνει συγκεκριμένες δραστηριότητες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Το </a:t>
            </a:r>
            <a:r>
              <a:rPr lang="en-US" dirty="0" smtClean="0"/>
              <a:t>marketing</a:t>
            </a:r>
            <a:r>
              <a:rPr lang="el-GR" dirty="0" smtClean="0"/>
              <a:t> κάνει έρευνα αγοράς, ώστε να ανακαλύψει τα κίνητρα των καταναλωτών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Το μίγμα μάρκετινγκ είναι ένα σύστημα δραστηριοτήτων του </a:t>
            </a:r>
            <a:r>
              <a:rPr lang="en-US" dirty="0" smtClean="0"/>
              <a:t>marketing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Βασικός στόχος της επιχείρησης είναι να ικανοποιήσει όλους τους καταναλωτές σε μία συγκεκριμένη χρονική περίοδο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Η προώθηση του μίγματος </a:t>
            </a:r>
            <a:r>
              <a:rPr lang="en-US" dirty="0" smtClean="0"/>
              <a:t>marketing</a:t>
            </a:r>
            <a:r>
              <a:rPr lang="el-GR" dirty="0" smtClean="0"/>
              <a:t> περιλαμβάνει τη συσκευασία του προϊόντος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Η προώθηση του μίγματος </a:t>
            </a:r>
            <a:r>
              <a:rPr lang="en-US" dirty="0" smtClean="0"/>
              <a:t>marketing</a:t>
            </a:r>
            <a:r>
              <a:rPr lang="el-GR" dirty="0" smtClean="0"/>
              <a:t> περιλαμβάνει τις δημόσιες σχέσεις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Σωστού - Λάθους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l-GR" dirty="0" smtClean="0"/>
              <a:t>Οι δραστηριότητες του μίγματος </a:t>
            </a:r>
            <a:r>
              <a:rPr lang="en-US" dirty="0" smtClean="0"/>
              <a:t>marketing</a:t>
            </a:r>
            <a:r>
              <a:rPr lang="el-GR" dirty="0" smtClean="0"/>
              <a:t> σχεδιάστηκαν για να ικανοποιήσουν τις ανάγκες και τους στόχους των καταναλωτών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l-GR" dirty="0" smtClean="0"/>
              <a:t>Οι δραστηριότητες του μίγματος </a:t>
            </a:r>
            <a:r>
              <a:rPr lang="en-US" dirty="0" smtClean="0"/>
              <a:t>marketing</a:t>
            </a:r>
            <a:r>
              <a:rPr lang="el-GR" dirty="0" smtClean="0"/>
              <a:t> έχουν στενή σχέση μεταξύ τους.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28794" y="0"/>
            <a:ext cx="6767513" cy="725470"/>
          </a:xfrm>
        </p:spPr>
        <p:txBody>
          <a:bodyPr/>
          <a:lstStyle/>
          <a:p>
            <a:r>
              <a:rPr lang="el-GR" b="1" dirty="0" smtClean="0"/>
              <a:t>Πολλαπλής επιλογής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714356"/>
            <a:ext cx="6778625" cy="54118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Αυτή η ενέργεια δεν αποβλέπει στη δημιουργία προϋποθέσεων ζήτησης του προϊόντος που έχει παραχθεί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α. Η αναγνώριση των αναγκών του καταναλωτή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β. Η οργάνωση αποτελεσματικότερων δικτύων διανομής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γ. Ο </a:t>
            </a:r>
            <a:r>
              <a:rPr lang="el-GR" dirty="0" err="1" smtClean="0"/>
              <a:t>καθορισμος</a:t>
            </a:r>
            <a:r>
              <a:rPr lang="el-GR" dirty="0" smtClean="0"/>
              <a:t> των όρων πληρωμής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δ. Ο προσδιορισμός των τιμών διάθεσης του προϊόντος</a:t>
            </a:r>
          </a:p>
          <a:p>
            <a:pPr marL="457200" indent="-457200">
              <a:buNone/>
            </a:pPr>
            <a:endParaRPr lang="el-GR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Αποτελεί πρόσθετη αποστολή του </a:t>
            </a:r>
            <a:r>
              <a:rPr lang="en-US" dirty="0" smtClean="0"/>
              <a:t>marketing</a:t>
            </a:r>
            <a:r>
              <a:rPr lang="el-GR" dirty="0" smtClean="0"/>
              <a:t> στη σημερινή εποχή:</a:t>
            </a:r>
          </a:p>
          <a:p>
            <a:pPr marL="457200" indent="-457200">
              <a:buNone/>
            </a:pPr>
            <a:r>
              <a:rPr lang="el-GR" dirty="0" smtClean="0"/>
              <a:t>       α. Η σύνδεση της παραγωγής με την κατανάλωση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β. Η πρόβλεψη μελλοντικών αναγκών των καταναλωτών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γ. Η κατεύθυνση της ροής αγαθών και υπηρεσιών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δ. Ο επηρεασμός της λήψης αποφάσεων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Πολλαπλής επιλογής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Η ευρύτερη αντίληψη που υπάρχει, ως προς την εφαρμογή της έννοιας του </a:t>
            </a:r>
            <a:r>
              <a:rPr lang="en-US" dirty="0" smtClean="0"/>
              <a:t>marketing</a:t>
            </a:r>
            <a:r>
              <a:rPr lang="el-GR" dirty="0" smtClean="0"/>
              <a:t> αναφέρεται: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α. Στο ότι το </a:t>
            </a:r>
            <a:r>
              <a:rPr lang="en-US" dirty="0" smtClean="0"/>
              <a:t>marketing</a:t>
            </a:r>
            <a:r>
              <a:rPr lang="el-GR" dirty="0" smtClean="0"/>
              <a:t> είναι πλέον σήμερα εδραιωμένο ως αυτοτελής επιχειρησιακή λειτουργία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β. Στο ότι η συμβολή του </a:t>
            </a:r>
            <a:r>
              <a:rPr lang="en-US" dirty="0" smtClean="0"/>
              <a:t>marketing</a:t>
            </a:r>
            <a:r>
              <a:rPr lang="el-GR" dirty="0" smtClean="0"/>
              <a:t> κυμαίνεται από την πλέον απλή και ελάχιστα δαπανηρή, μέχρι την πλέον συστηματική , οργανωμένη και ιδιαίτερα  δαπανηρή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γ. Στο ότι το κόστος του </a:t>
            </a:r>
            <a:r>
              <a:rPr lang="en-US" dirty="0" smtClean="0"/>
              <a:t>marketing</a:t>
            </a:r>
            <a:r>
              <a:rPr lang="el-GR" dirty="0" smtClean="0"/>
              <a:t> έχει βρεθεί πως επιβαρύνει κατά 50% περίπου την τιμή πώλησης των προϊόντων που κυκλοφορούν</a:t>
            </a:r>
          </a:p>
          <a:p>
            <a:pPr marL="457200" indent="-457200">
              <a:buNone/>
            </a:pPr>
            <a:r>
              <a:rPr lang="el-GR" dirty="0" smtClean="0"/>
              <a:t> </a:t>
            </a:r>
            <a:r>
              <a:rPr lang="el-GR" dirty="0" smtClean="0"/>
              <a:t>      δ. Στο ότι δεν υπάρχει άτομο, κοινωνική ομάδα ή οργανισμός που να μην έχει σχέση με το </a:t>
            </a:r>
            <a:r>
              <a:rPr lang="en-US" dirty="0" smtClean="0"/>
              <a:t>marketing</a:t>
            </a:r>
            <a:r>
              <a:rPr lang="el-GR" dirty="0" smtClean="0"/>
              <a:t> και να μην επηρεάζεται από αυτό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928794" y="0"/>
            <a:ext cx="6767513" cy="582594"/>
          </a:xfrm>
        </p:spPr>
        <p:txBody>
          <a:bodyPr/>
          <a:lstStyle/>
          <a:p>
            <a:r>
              <a:rPr lang="el-GR" b="1" dirty="0" smtClean="0"/>
              <a:t>Αντιστοίχισης</a:t>
            </a:r>
            <a:endParaRPr lang="el-GR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1908175" y="642918"/>
            <a:ext cx="2592387" cy="5483245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Προϊόν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Τιμή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Διανομή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Προώθηση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4071966" cy="6357982"/>
          </a:xfrm>
        </p:spPr>
        <p:txBody>
          <a:bodyPr anchor="ctr"/>
          <a:lstStyle/>
          <a:p>
            <a:pPr>
              <a:buNone/>
            </a:pPr>
            <a:r>
              <a:rPr lang="el-GR" sz="2400" dirty="0" smtClean="0"/>
              <a:t>α. εκπτώσεις</a:t>
            </a:r>
          </a:p>
          <a:p>
            <a:pPr>
              <a:buNone/>
            </a:pPr>
            <a:r>
              <a:rPr lang="el-GR" sz="2400" dirty="0" smtClean="0"/>
              <a:t>β. προσωπικές πωλήσεις</a:t>
            </a:r>
          </a:p>
          <a:p>
            <a:pPr>
              <a:buNone/>
            </a:pPr>
            <a:r>
              <a:rPr lang="el-GR" sz="2400" dirty="0" smtClean="0"/>
              <a:t>γ. κανάλια</a:t>
            </a:r>
          </a:p>
          <a:p>
            <a:pPr>
              <a:buNone/>
            </a:pPr>
            <a:r>
              <a:rPr lang="el-GR" sz="2400" dirty="0" smtClean="0"/>
              <a:t>δ. φυσικό προϊόν</a:t>
            </a:r>
          </a:p>
          <a:p>
            <a:pPr>
              <a:buNone/>
            </a:pPr>
            <a:r>
              <a:rPr lang="el-GR" sz="2400" dirty="0" smtClean="0"/>
              <a:t>ε. διαφοροποίηση</a:t>
            </a:r>
          </a:p>
          <a:p>
            <a:pPr>
              <a:buNone/>
            </a:pPr>
            <a:r>
              <a:rPr lang="el-GR" sz="2400" dirty="0" smtClean="0"/>
              <a:t>στ. γεωγραφική κάλυψη</a:t>
            </a:r>
          </a:p>
          <a:p>
            <a:pPr>
              <a:buNone/>
            </a:pPr>
            <a:r>
              <a:rPr lang="el-GR" sz="2400" dirty="0" smtClean="0"/>
              <a:t>ζ. δημόσιες σχέσεις</a:t>
            </a:r>
          </a:p>
          <a:p>
            <a:pPr>
              <a:buNone/>
            </a:pPr>
            <a:r>
              <a:rPr lang="el-GR" sz="2400" dirty="0" smtClean="0"/>
              <a:t>η. σήμα</a:t>
            </a:r>
          </a:p>
          <a:p>
            <a:pPr>
              <a:buNone/>
            </a:pPr>
            <a:r>
              <a:rPr lang="el-GR" sz="2400" dirty="0" smtClean="0"/>
              <a:t>θ. επίπεδο τιμών</a:t>
            </a:r>
          </a:p>
          <a:p>
            <a:pPr>
              <a:buNone/>
            </a:pPr>
            <a:r>
              <a:rPr lang="el-GR" sz="2400" dirty="0" smtClean="0"/>
              <a:t>ι. διαφήμιση</a:t>
            </a:r>
          </a:p>
          <a:p>
            <a:pPr>
              <a:buNone/>
            </a:pPr>
            <a:r>
              <a:rPr lang="el-GR" sz="2400" dirty="0" smtClean="0"/>
              <a:t>κ. προώθηση πωλήσεων</a:t>
            </a:r>
          </a:p>
          <a:p>
            <a:pPr>
              <a:buNone/>
            </a:pPr>
            <a:r>
              <a:rPr lang="el-GR" sz="2400" dirty="0" smtClean="0"/>
              <a:t>λ. ονομασία</a:t>
            </a:r>
          </a:p>
          <a:p>
            <a:pPr>
              <a:buNone/>
            </a:pPr>
            <a:r>
              <a:rPr lang="el-GR" sz="2400" dirty="0" smtClean="0"/>
              <a:t>μ. συσκευασία</a:t>
            </a:r>
          </a:p>
          <a:p>
            <a:pPr>
              <a:buNone/>
            </a:pPr>
            <a:r>
              <a:rPr lang="el-GR" sz="2400" dirty="0" smtClean="0"/>
              <a:t>ν. φυσική διανομή</a:t>
            </a:r>
            <a:endParaRPr lang="el-G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2428860" y="2130425"/>
            <a:ext cx="6029340" cy="1470025"/>
          </a:xfrm>
        </p:spPr>
        <p:txBody>
          <a:bodyPr/>
          <a:lstStyle/>
          <a:p>
            <a:pPr algn="ctr"/>
            <a:r>
              <a:rPr lang="el-GR" b="1" dirty="0" smtClean="0"/>
              <a:t>ΑΠΑΝΤΗΣΕΙΣ</a:t>
            </a:r>
            <a:endParaRPr lang="el-GR" b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69AA-D0AC-44A6-AEB4-79976F0D3B6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0"/>
            <a:ext cx="6767513" cy="439718"/>
          </a:xfrm>
        </p:spPr>
        <p:txBody>
          <a:bodyPr/>
          <a:lstStyle/>
          <a:p>
            <a:r>
              <a:rPr lang="el-GR" b="1" dirty="0" smtClean="0"/>
              <a:t>Σωστού - Λάθους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500042"/>
            <a:ext cx="6778625" cy="56261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(την επηρεάζει)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(εφαρμόζεται συνειδητά ή ασυνείδητα)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(όχι για όλες)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(από τον παραγωγό στον καταναλωτή)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(συνεργάζεται για την παραγωγή των προϊόντων)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(το να προβλέψει τις μελλοντικές ανάγκες των καταναλωτών)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(και από ιδρύματα)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(όχι τους καταναλωτές, αλλά αυτούς προς τους οποίους επιθυμεί να απευθυνθεί)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(η συσκευασία περιλαμβάνεται στο προϊόν)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  (της επιχείρησης όχι των καταναλωτών)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Πολλαπλής επιλογής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8175" y="1600201"/>
            <a:ext cx="6778625" cy="1257296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l-GR" sz="2800" dirty="0" smtClean="0"/>
              <a:t>α</a:t>
            </a:r>
          </a:p>
          <a:p>
            <a:pPr marL="457200" indent="-457200">
              <a:buAutoNum type="arabicPlain"/>
            </a:pPr>
            <a:r>
              <a:rPr lang="el-GR" sz="2800" dirty="0" smtClean="0"/>
              <a:t>β</a:t>
            </a:r>
          </a:p>
          <a:p>
            <a:pPr marL="457200" indent="-457200">
              <a:buAutoNum type="arabicPlain"/>
            </a:pPr>
            <a:r>
              <a:rPr lang="el-GR" sz="2800" dirty="0" smtClean="0"/>
              <a:t>δ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3C-811E-47B0-888C-11A431C76FD2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4 - TextBox"/>
          <p:cNvSpPr txBox="1"/>
          <p:nvPr/>
        </p:nvSpPr>
        <p:spPr>
          <a:xfrm>
            <a:off x="2000232" y="357187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Αντιστοίχισης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071670" y="4357694"/>
            <a:ext cx="664373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l-GR" sz="3200" dirty="0" smtClean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1:  δ, η, λ, μ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l-GR" sz="3200" dirty="0" smtClean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2:  α, ε, θ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l-GR" sz="3200" dirty="0" smtClean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3:  γ, στ, ν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l-GR" sz="3200" dirty="0" smtClean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4:  β, ξ, ι, 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911975" cy="1138237"/>
          </a:xfrm>
        </p:spPr>
        <p:txBody>
          <a:bodyPr/>
          <a:lstStyle/>
          <a:p>
            <a:r>
              <a:rPr lang="el-GR" b="1" dirty="0" smtClean="0"/>
              <a:t>Α. Ιστορική εξέλιξη</a:t>
            </a:r>
            <a:endParaRPr lang="en-US" b="1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5"/>
            <a:ext cx="8534431" cy="473869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l-G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Σήμερα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Κανένα σχεδόν προϊόν ή υπηρεσία δεν μπορεί να αναπτυχθεί και να διατεθεί χωρίς τη </a:t>
            </a:r>
            <a:r>
              <a:rPr lang="el-GR" sz="2800" u="wavyHeavy" dirty="0" smtClean="0">
                <a:solidFill>
                  <a:schemeClr val="tx2"/>
                </a:solidFill>
              </a:rPr>
              <a:t>συμβολή</a:t>
            </a:r>
            <a:r>
              <a:rPr lang="el-GR" sz="2800" dirty="0" smtClean="0">
                <a:solidFill>
                  <a:schemeClr val="tx2"/>
                </a:solidFill>
              </a:rPr>
              <a:t> του </a:t>
            </a:r>
            <a:r>
              <a:rPr lang="en-US" sz="2800" dirty="0" smtClean="0">
                <a:solidFill>
                  <a:schemeClr val="tx2"/>
                </a:solidFill>
              </a:rPr>
              <a:t>marketing.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Η συμβολή αυτή μπορεί να είναι (κυμαίνεται) από – μέχρι)</a:t>
            </a:r>
          </a:p>
          <a:p>
            <a:pPr marL="0" indent="0">
              <a:lnSpc>
                <a:spcPct val="90000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 απλή και ελάχιστα δαπανηρή</a:t>
            </a:r>
          </a:p>
          <a:p>
            <a:pPr marL="0" indent="0">
              <a:lnSpc>
                <a:spcPct val="90000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 απλή και     - συστηματική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                    - οργανωμένη με τα σύγχρονα μέσα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                       προβολής και διαφήμισης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                    -  ιδιαίτερα δαπανηρή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EE7E-5196-4423-8171-7CD8617C631E}" type="slidenum">
              <a:rPr lang="ru-RU"/>
              <a:pPr/>
              <a:t>4</a:t>
            </a:fld>
            <a:endParaRPr lang="ru-RU"/>
          </a:p>
        </p:txBody>
      </p:sp>
      <p:sp>
        <p:nvSpPr>
          <p:cNvPr id="6" name="5 - Αριστερό άγκιστρο"/>
          <p:cNvSpPr/>
          <p:nvPr/>
        </p:nvSpPr>
        <p:spPr bwMode="auto">
          <a:xfrm>
            <a:off x="1857356" y="5000636"/>
            <a:ext cx="428628" cy="1428760"/>
          </a:xfrm>
          <a:prstGeom prst="lef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utura LT Book" pitchFamily="2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π.χ. </a:t>
            </a:r>
          </a:p>
          <a:p>
            <a:pPr>
              <a:buNone/>
            </a:pPr>
            <a:r>
              <a:rPr lang="el-GR" sz="2800" dirty="0" smtClean="0"/>
              <a:t>Έχει προσδιοριστεί ότι το κόστος από τις δραστηριότητες του </a:t>
            </a:r>
            <a:r>
              <a:rPr lang="en-US" sz="2800" dirty="0" smtClean="0"/>
              <a:t>marketing </a:t>
            </a:r>
            <a:r>
              <a:rPr lang="el-GR" sz="2800" dirty="0" smtClean="0"/>
              <a:t>επιβαρύνει κατά 50% περίπου  την τιμή πώλησης των προϊόντων που κυκλοφορούν.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Β. Επιδράσεις του </a:t>
            </a:r>
            <a:r>
              <a:rPr lang="en-US" dirty="0" smtClean="0"/>
              <a:t>marketing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To</a:t>
            </a:r>
            <a:r>
              <a:rPr lang="en-US" sz="2800" b="1" dirty="0" smtClean="0"/>
              <a:t> marketing </a:t>
            </a:r>
            <a:endParaRPr lang="el-GR" sz="2800" b="1" dirty="0"/>
          </a:p>
        </p:txBody>
      </p:sp>
      <p:sp>
        <p:nvSpPr>
          <p:cNvPr id="4" name="3 - Αριστερό άγκιστρο"/>
          <p:cNvSpPr/>
          <p:nvPr/>
        </p:nvSpPr>
        <p:spPr bwMode="auto">
          <a:xfrm>
            <a:off x="2643174" y="3643314"/>
            <a:ext cx="428628" cy="1214446"/>
          </a:xfrm>
          <a:prstGeom prst="lef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Futura LT Book" pitchFamily="2" charset="0"/>
              <a:ea typeface="굴림" charset="-127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143240" y="342900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mtClean="0"/>
              <a:t>επιδρά </a:t>
            </a:r>
            <a:r>
              <a:rPr lang="el-GR" sz="2400" dirty="0" smtClean="0"/>
              <a:t>στην καθημερινή ζωή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143240" y="4714884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επηρεάζει τη συμπεριφορά των ανθρώπων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75000"/>
                  </a:schemeClr>
                </a:solidFill>
              </a:rPr>
              <a:t>Τεχνικές που υποδεικνύονται από το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marketing (</a:t>
            </a:r>
            <a:r>
              <a:rPr lang="el-GR" sz="2400" dirty="0" smtClean="0">
                <a:solidFill>
                  <a:schemeClr val="tx1">
                    <a:lumMod val="75000"/>
                  </a:schemeClr>
                </a:solidFill>
              </a:rPr>
              <a:t>οργανωμένη επίδραση του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marketing</a:t>
            </a:r>
            <a:r>
              <a:rPr lang="el-GR" sz="2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None/>
            </a:pPr>
            <a:r>
              <a:rPr lang="el-GR" sz="2400" dirty="0" smtClean="0"/>
              <a:t>     </a:t>
            </a:r>
            <a:r>
              <a:rPr lang="el-G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α. </a:t>
            </a:r>
            <a:r>
              <a:rPr lang="el-G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Στις επιχειρήσεις</a:t>
            </a:r>
          </a:p>
          <a:p>
            <a:pPr marL="457200" indent="-457200">
              <a:buNone/>
            </a:pPr>
            <a:r>
              <a:rPr lang="el-GR" sz="2400" dirty="0" smtClean="0"/>
              <a:t>         *  Ο τρόπος με τον οποίο τα καταστήματα εκθέτουν τα προϊόντα τους</a:t>
            </a:r>
          </a:p>
          <a:p>
            <a:pPr marL="457200" indent="-457200">
              <a:buNone/>
            </a:pPr>
            <a:r>
              <a:rPr lang="el-GR" sz="2400" dirty="0" smtClean="0"/>
              <a:t>         *  Η συσκευασία με την οποία προσφέρονται τα περισσότερα προϊόντα στην κατανάλωση.</a:t>
            </a:r>
          </a:p>
          <a:p>
            <a:pPr marL="457200" indent="-457200">
              <a:buNone/>
            </a:pPr>
            <a:r>
              <a:rPr lang="el-GR" sz="2400" dirty="0" smtClean="0"/>
              <a:t>      </a:t>
            </a:r>
            <a:r>
              <a:rPr lang="el-G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β. </a:t>
            </a:r>
            <a:r>
              <a:rPr lang="el-G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Στην ενημέρωση του κοινού</a:t>
            </a:r>
          </a:p>
          <a:p>
            <a:pPr marL="457200" indent="-457200">
              <a:buNone/>
            </a:pPr>
            <a:r>
              <a:rPr lang="el-GR" sz="2400" dirty="0" smtClean="0"/>
              <a:t>          Η ύπαρξη ( και ο τρόπος) καθημερινών μηνυμάτων από τα μέσα μαζικής ενημέρωσης.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 startAt="2"/>
            </a:pPr>
            <a:r>
              <a:rPr lang="el-GR" sz="2400" b="1" dirty="0" smtClean="0">
                <a:solidFill>
                  <a:schemeClr val="tx1">
                    <a:lumMod val="75000"/>
                  </a:schemeClr>
                </a:solidFill>
              </a:rPr>
              <a:t>Μη οργανωμένη επίδραση του 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marketing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     </a:t>
            </a:r>
            <a:endParaRPr lang="el-GR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l-GR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Υποδεικνύει: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l-G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el-GR" sz="2400" dirty="0" smtClean="0">
                <a:solidFill>
                  <a:schemeClr val="tx1"/>
                </a:solidFill>
              </a:rPr>
              <a:t>*   </a:t>
            </a:r>
            <a:r>
              <a:rPr lang="el-GR" sz="2400" dirty="0" smtClean="0"/>
              <a:t>Τα ρούχα που θα φορέσει κάποιος για να πάει σε μία κοινωνική εκδήλωση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l-GR" sz="2400" dirty="0" smtClean="0"/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l-GR" sz="2400" dirty="0" smtClean="0"/>
              <a:t>      *    Τον τρόπο που θα συμπεριφέρεται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l-GR" sz="2400" dirty="0" smtClean="0"/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Τις περισσότερες φορές εφαρμόζουμε αυτές τις υποδείξεις του </a:t>
            </a:r>
            <a:r>
              <a:rPr lang="en-US" sz="2400" dirty="0" smtClean="0">
                <a:solidFill>
                  <a:schemeClr val="tx1"/>
                </a:solidFill>
              </a:rPr>
              <a:t>marketing </a:t>
            </a:r>
            <a:r>
              <a:rPr lang="el-GR" sz="2400" dirty="0" smtClean="0"/>
              <a:t>συνειδητά</a:t>
            </a:r>
            <a:r>
              <a:rPr lang="el-GR" sz="2400" dirty="0" smtClean="0">
                <a:solidFill>
                  <a:schemeClr val="tx1"/>
                </a:solidFill>
              </a:rPr>
              <a:t> ή </a:t>
            </a:r>
            <a:r>
              <a:rPr lang="el-GR" sz="2400" dirty="0" smtClean="0"/>
              <a:t>ασυνείδητα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Γ. Συμπέρασμα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l-GR" sz="2400" dirty="0" smtClean="0"/>
              <a:t>Υπάρχει μία </a:t>
            </a:r>
            <a:r>
              <a:rPr lang="el-GR" sz="2400" u="sng" dirty="0" smtClean="0"/>
              <a:t>ευρύτερη αντίληψη</a:t>
            </a:r>
            <a:r>
              <a:rPr lang="el-GR" sz="2400" dirty="0" smtClean="0"/>
              <a:t> ως προς την εφαρμογή της έννοιας του Μάρκετινγκ</a:t>
            </a:r>
          </a:p>
          <a:p>
            <a:pPr>
              <a:buNone/>
            </a:pPr>
            <a:endParaRPr lang="el-GR" sz="2400" dirty="0" smtClean="0"/>
          </a:p>
          <a:p>
            <a:pPr indent="11113"/>
            <a:r>
              <a:rPr lang="el-GR" sz="2400" dirty="0" smtClean="0"/>
              <a:t>   όχι μόνο στις επιχειρήσεις αλλά και </a:t>
            </a:r>
          </a:p>
          <a:p>
            <a:pPr indent="11113"/>
            <a:endParaRPr lang="el-GR" sz="2400" dirty="0" smtClean="0"/>
          </a:p>
          <a:p>
            <a:pPr indent="11113"/>
            <a:r>
              <a:rPr lang="el-GR" sz="2400" dirty="0" smtClean="0"/>
              <a:t>   σε άλλους οργανισμούς ή κοινωνικές ομάδες που διαθέτουν κάποιο προϊόν (υλικό ή πνευματικό) ή υπηρεσία.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16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굴림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Θέμα16</Template>
  <TotalTime>274</TotalTime>
  <Words>1704</Words>
  <Application>Microsoft Office PowerPoint</Application>
  <PresentationFormat>Προβολή στην οθόνη (4:3)</PresentationFormat>
  <Paragraphs>253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Θέμα16</vt:lpstr>
      <vt:lpstr>Custom Design</vt:lpstr>
      <vt:lpstr>2.5  Μάρκετινγκ (Marketing)</vt:lpstr>
      <vt:lpstr>2.5.1 Εισαγωγη</vt:lpstr>
      <vt:lpstr>Α. Ιστορική εξέλιξη</vt:lpstr>
      <vt:lpstr>Α. Ιστορική εξέλιξη</vt:lpstr>
      <vt:lpstr>Διαφάνεια 5</vt:lpstr>
      <vt:lpstr>Β. Επιδράσεις του marketing</vt:lpstr>
      <vt:lpstr>Παραδείγματα</vt:lpstr>
      <vt:lpstr>Παραδείγματα</vt:lpstr>
      <vt:lpstr>Γ. Συμπέρασμα</vt:lpstr>
      <vt:lpstr>Γ. Συμπέρασμα</vt:lpstr>
      <vt:lpstr>2.5.2  Έννοια και περιεχόμενο του Marketing</vt:lpstr>
      <vt:lpstr>1.          Η αντίληψη που επικρατεί για το περιεχόμενο του marketing είναι ότι:</vt:lpstr>
      <vt:lpstr>2.  Τη σημερινή εποχή, το marketing έχει και πρόσθετη αποστολή:</vt:lpstr>
      <vt:lpstr>Ως όρος (έννοια – λέξη) χρησιμοποιείται από :  -  επιχειρήσεις  -  οργανισμούς  -  ιδρύματα για να υποδηλώσει τις δραστηριότητες που έχουν σχέση με: </vt:lpstr>
      <vt:lpstr>Διαφάνεια 15</vt:lpstr>
      <vt:lpstr>Ορισμός marketing</vt:lpstr>
      <vt:lpstr>2.5.3  Το μίγμα marketing (marketing-mix)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ΕΡΩΤΗΣΕΙΣ</vt:lpstr>
      <vt:lpstr>Ανάπτυξης</vt:lpstr>
      <vt:lpstr>Σωστού - Λάθους</vt:lpstr>
      <vt:lpstr>Σωστού - Λάθους</vt:lpstr>
      <vt:lpstr>Σωστού - Λάθους</vt:lpstr>
      <vt:lpstr>Πολλαπλής επιλογής</vt:lpstr>
      <vt:lpstr>Πολλαπλής επιλογής</vt:lpstr>
      <vt:lpstr>Αντιστοίχισης</vt:lpstr>
      <vt:lpstr>ΑΠΑΝΤΗΣΕΙΣ</vt:lpstr>
      <vt:lpstr>Σωστού - Λάθους</vt:lpstr>
      <vt:lpstr>Πολλαπλής επιλογής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</dc:creator>
  <cp:lastModifiedBy>Kat</cp:lastModifiedBy>
  <cp:revision>38</cp:revision>
  <dcterms:created xsi:type="dcterms:W3CDTF">2023-11-26T20:11:58Z</dcterms:created>
  <dcterms:modified xsi:type="dcterms:W3CDTF">2023-12-01T18:48:15Z</dcterms:modified>
</cp:coreProperties>
</file>