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2" r:id="rId16"/>
    <p:sldId id="273" r:id="rId17"/>
    <p:sldId id="274" r:id="rId18"/>
    <p:sldId id="275" r:id="rId19"/>
    <p:sldId id="287" r:id="rId20"/>
    <p:sldId id="276" r:id="rId21"/>
    <p:sldId id="277" r:id="rId22"/>
    <p:sldId id="278" r:id="rId23"/>
    <p:sldId id="279" r:id="rId24"/>
    <p:sldId id="280" r:id="rId25"/>
    <p:sldId id="281" r:id="rId26"/>
    <p:sldId id="282" r:id="rId27"/>
    <p:sldId id="288" r:id="rId28"/>
    <p:sldId id="283" r:id="rId29"/>
    <p:sldId id="284" r:id="rId30"/>
    <p:sldId id="285" r:id="rId31"/>
    <p:sldId id="286" r:id="rId32"/>
    <p:sldId id="289" r:id="rId33"/>
    <p:sldId id="290" r:id="rId34"/>
    <p:sldId id="291" r:id="rId35"/>
    <p:sldId id="292" r:id="rId36"/>
    <p:sldId id="293" r:id="rId37"/>
    <p:sldId id="295" r:id="rId38"/>
    <p:sldId id="296" r:id="rId39"/>
    <p:sldId id="297" r:id="rId40"/>
    <p:sldId id="294"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8AD6FB-2077-4136-8AC6-53E183EFA152}"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el-GR"/>
        </a:p>
      </dgm:t>
    </dgm:pt>
    <dgm:pt modelId="{B1AD24B8-437E-4A64-BBA3-7AD68E23B204}">
      <dgm:prSet phldrT="[Κείμενο]" custT="1"/>
      <dgm:spPr>
        <a:solidFill>
          <a:srgbClr val="00B050"/>
        </a:solidFill>
      </dgm:spPr>
      <dgm:t>
        <a:bodyPr/>
        <a:lstStyle/>
        <a:p>
          <a:r>
            <a:rPr lang="el-GR" sz="2400" b="1" dirty="0" smtClean="0"/>
            <a:t>Δημόσιος</a:t>
          </a:r>
        </a:p>
        <a:p>
          <a:r>
            <a:rPr lang="el-GR" sz="2400" b="1" dirty="0" smtClean="0"/>
            <a:t> τομέας</a:t>
          </a:r>
          <a:endParaRPr lang="el-GR" sz="2400" b="1" dirty="0"/>
        </a:p>
      </dgm:t>
    </dgm:pt>
    <dgm:pt modelId="{BB00DB0B-2963-4F60-9992-1B52B0F73152}" type="parTrans" cxnId="{63A31B5C-BAA8-4C2B-99EA-7045A3DF8907}">
      <dgm:prSet/>
      <dgm:spPr/>
      <dgm:t>
        <a:bodyPr/>
        <a:lstStyle/>
        <a:p>
          <a:endParaRPr lang="el-GR"/>
        </a:p>
      </dgm:t>
    </dgm:pt>
    <dgm:pt modelId="{9A2F8037-B80A-4C55-BF87-E02478713B2C}" type="sibTrans" cxnId="{63A31B5C-BAA8-4C2B-99EA-7045A3DF8907}">
      <dgm:prSet/>
      <dgm:spPr/>
      <dgm:t>
        <a:bodyPr/>
        <a:lstStyle/>
        <a:p>
          <a:endParaRPr lang="el-GR"/>
        </a:p>
      </dgm:t>
    </dgm:pt>
    <dgm:pt modelId="{3BAF7605-39CF-46E5-BF89-30F23200A60E}">
      <dgm:prSet phldrT="[Κείμενο]" custT="1"/>
      <dgm:spPr/>
      <dgm:t>
        <a:bodyPr/>
        <a:lstStyle/>
        <a:p>
          <a:r>
            <a:rPr lang="el-GR" sz="2400" b="1" dirty="0" smtClean="0"/>
            <a:t>Δημόσιες επιχειρήσε</a:t>
          </a:r>
          <a:r>
            <a:rPr lang="el-GR" sz="2200" b="1" dirty="0" smtClean="0"/>
            <a:t>ις</a:t>
          </a:r>
          <a:endParaRPr lang="el-GR" sz="2200" b="1" dirty="0"/>
        </a:p>
      </dgm:t>
    </dgm:pt>
    <dgm:pt modelId="{F900AA50-B5F4-414C-B88F-0BA8DFE9E722}" type="parTrans" cxnId="{8E7A2F2B-E7CD-40BE-A008-816997E76DD4}">
      <dgm:prSet/>
      <dgm:spPr/>
      <dgm:t>
        <a:bodyPr/>
        <a:lstStyle/>
        <a:p>
          <a:endParaRPr lang="el-GR"/>
        </a:p>
      </dgm:t>
    </dgm:pt>
    <dgm:pt modelId="{9E4F7E56-D440-462E-83F1-173A466C62B9}" type="sibTrans" cxnId="{8E7A2F2B-E7CD-40BE-A008-816997E76DD4}">
      <dgm:prSet/>
      <dgm:spPr/>
      <dgm:t>
        <a:bodyPr/>
        <a:lstStyle/>
        <a:p>
          <a:endParaRPr lang="el-GR"/>
        </a:p>
      </dgm:t>
    </dgm:pt>
    <dgm:pt modelId="{2F72140B-9FAD-4709-AD14-E92A28E03AE5}">
      <dgm:prSet phldrT="[Κείμενο]" custT="1"/>
      <dgm:spPr/>
      <dgm:t>
        <a:bodyPr/>
        <a:lstStyle/>
        <a:p>
          <a:r>
            <a:rPr lang="el-GR" sz="2400" b="1" dirty="0" smtClean="0"/>
            <a:t>Δημόσιοι οργανισμοί</a:t>
          </a:r>
          <a:endParaRPr lang="el-GR" sz="2400" b="1" dirty="0"/>
        </a:p>
      </dgm:t>
    </dgm:pt>
    <dgm:pt modelId="{7040277E-8DB8-462A-9EEE-CDEF66494945}" type="parTrans" cxnId="{AA9C5FF1-E8BA-43DE-B8A4-11B825A2990F}">
      <dgm:prSet/>
      <dgm:spPr/>
      <dgm:t>
        <a:bodyPr/>
        <a:lstStyle/>
        <a:p>
          <a:endParaRPr lang="el-GR"/>
        </a:p>
      </dgm:t>
    </dgm:pt>
    <dgm:pt modelId="{C7A4C528-D3EB-43C2-BF29-5DF8C6C52926}" type="sibTrans" cxnId="{AA9C5FF1-E8BA-43DE-B8A4-11B825A2990F}">
      <dgm:prSet/>
      <dgm:spPr/>
      <dgm:t>
        <a:bodyPr/>
        <a:lstStyle/>
        <a:p>
          <a:endParaRPr lang="el-GR"/>
        </a:p>
      </dgm:t>
    </dgm:pt>
    <dgm:pt modelId="{E02181F4-0CD0-4DB1-A836-B9AB472B526F}">
      <dgm:prSet phldrT="[Κείμενο]" custT="1"/>
      <dgm:spPr/>
      <dgm:t>
        <a:bodyPr/>
        <a:lstStyle/>
        <a:p>
          <a:r>
            <a:rPr lang="el-GR" sz="2400" b="1" dirty="0" smtClean="0">
              <a:solidFill>
                <a:schemeClr val="accent6">
                  <a:lumMod val="75000"/>
                </a:schemeClr>
              </a:solidFill>
            </a:rPr>
            <a:t>Ν.Π.Δ.Δ </a:t>
          </a:r>
        </a:p>
        <a:p>
          <a:r>
            <a:rPr lang="el-GR" sz="2000" dirty="0" smtClean="0"/>
            <a:t>(Νομικά Πρόσωπα Δημοσίου Δικαίου)</a:t>
          </a:r>
          <a:endParaRPr lang="el-GR" sz="2000" dirty="0"/>
        </a:p>
      </dgm:t>
    </dgm:pt>
    <dgm:pt modelId="{144DC45C-6A72-4414-AF66-E9025DDD3304}" type="sibTrans" cxnId="{6233F2B3-D9A4-4614-97B8-D126FBECCB1B}">
      <dgm:prSet/>
      <dgm:spPr/>
      <dgm:t>
        <a:bodyPr/>
        <a:lstStyle/>
        <a:p>
          <a:endParaRPr lang="el-GR"/>
        </a:p>
      </dgm:t>
    </dgm:pt>
    <dgm:pt modelId="{D37868E3-DA80-4580-98C3-6AC7DE733574}" type="parTrans" cxnId="{6233F2B3-D9A4-4614-97B8-D126FBECCB1B}">
      <dgm:prSet>
        <dgm:style>
          <a:lnRef idx="3">
            <a:schemeClr val="accent1"/>
          </a:lnRef>
          <a:fillRef idx="0">
            <a:schemeClr val="accent1"/>
          </a:fillRef>
          <a:effectRef idx="2">
            <a:schemeClr val="accent1"/>
          </a:effectRef>
          <a:fontRef idx="minor">
            <a:schemeClr val="tx1"/>
          </a:fontRef>
        </dgm:style>
      </dgm:prSet>
      <dgm:spPr/>
      <dgm:t>
        <a:bodyPr/>
        <a:lstStyle/>
        <a:p>
          <a:endParaRPr lang="el-GR" b="1"/>
        </a:p>
      </dgm:t>
    </dgm:pt>
    <dgm:pt modelId="{20878D33-8781-4468-A77B-5BF0048D548D}">
      <dgm:prSet custT="1"/>
      <dgm:spPr/>
      <dgm:t>
        <a:bodyPr/>
        <a:lstStyle/>
        <a:p>
          <a:r>
            <a:rPr lang="el-GR" sz="2400" b="1" dirty="0" smtClean="0">
              <a:solidFill>
                <a:schemeClr val="accent6">
                  <a:lumMod val="75000"/>
                </a:schemeClr>
              </a:solidFill>
            </a:rPr>
            <a:t>Ν.Π.Ι.Δ</a:t>
          </a:r>
        </a:p>
        <a:p>
          <a:r>
            <a:rPr lang="el-GR" sz="2200" dirty="0" smtClean="0"/>
            <a:t>(Νομικά Πρόσωπα Ιδιωτικού Δικαίου)</a:t>
          </a:r>
          <a:endParaRPr lang="el-GR" sz="2200" dirty="0"/>
        </a:p>
      </dgm:t>
    </dgm:pt>
    <dgm:pt modelId="{C9240E2A-33E8-4B47-B237-460D5ECC3109}" type="parTrans" cxnId="{BC8F30E0-7A18-43E1-BC75-314F81BF2567}">
      <dgm:prSet>
        <dgm:style>
          <a:lnRef idx="3">
            <a:schemeClr val="accent1"/>
          </a:lnRef>
          <a:fillRef idx="0">
            <a:schemeClr val="accent1"/>
          </a:fillRef>
          <a:effectRef idx="2">
            <a:schemeClr val="accent1"/>
          </a:effectRef>
          <a:fontRef idx="minor">
            <a:schemeClr val="tx1"/>
          </a:fontRef>
        </dgm:style>
      </dgm:prSet>
      <dgm:spPr/>
      <dgm:t>
        <a:bodyPr/>
        <a:lstStyle/>
        <a:p>
          <a:endParaRPr lang="el-GR"/>
        </a:p>
      </dgm:t>
    </dgm:pt>
    <dgm:pt modelId="{0E92DE37-4DE6-4BBB-A851-94E9C3F2F62F}" type="sibTrans" cxnId="{BC8F30E0-7A18-43E1-BC75-314F81BF2567}">
      <dgm:prSet/>
      <dgm:spPr/>
      <dgm:t>
        <a:bodyPr/>
        <a:lstStyle/>
        <a:p>
          <a:endParaRPr lang="el-GR"/>
        </a:p>
      </dgm:t>
    </dgm:pt>
    <dgm:pt modelId="{0E1EA160-2852-4F0B-8687-E96F13213A14}" type="pres">
      <dgm:prSet presAssocID="{3D8AD6FB-2077-4136-8AC6-53E183EFA152}" presName="diagram" presStyleCnt="0">
        <dgm:presLayoutVars>
          <dgm:chPref val="1"/>
          <dgm:dir/>
          <dgm:animOne val="branch"/>
          <dgm:animLvl val="lvl"/>
          <dgm:resizeHandles val="exact"/>
        </dgm:presLayoutVars>
      </dgm:prSet>
      <dgm:spPr/>
      <dgm:t>
        <a:bodyPr/>
        <a:lstStyle/>
        <a:p>
          <a:endParaRPr lang="el-GR"/>
        </a:p>
      </dgm:t>
    </dgm:pt>
    <dgm:pt modelId="{5F1DE4BD-D59B-4B8E-A2B3-2A93AC2B0FC8}" type="pres">
      <dgm:prSet presAssocID="{B1AD24B8-437E-4A64-BBA3-7AD68E23B204}" presName="root1" presStyleCnt="0"/>
      <dgm:spPr/>
    </dgm:pt>
    <dgm:pt modelId="{EEF6CDD5-7B3B-41B1-97B8-7B8B05D3B48A}" type="pres">
      <dgm:prSet presAssocID="{B1AD24B8-437E-4A64-BBA3-7AD68E23B204}" presName="LevelOneTextNode" presStyleLbl="node0" presStyleIdx="0" presStyleCnt="1" custScaleX="70331">
        <dgm:presLayoutVars>
          <dgm:chPref val="3"/>
        </dgm:presLayoutVars>
      </dgm:prSet>
      <dgm:spPr/>
      <dgm:t>
        <a:bodyPr/>
        <a:lstStyle/>
        <a:p>
          <a:endParaRPr lang="el-GR"/>
        </a:p>
      </dgm:t>
    </dgm:pt>
    <dgm:pt modelId="{3A0F27C3-2EB9-4684-9E05-57C7AC9F9B7C}" type="pres">
      <dgm:prSet presAssocID="{B1AD24B8-437E-4A64-BBA3-7AD68E23B204}" presName="level2hierChild" presStyleCnt="0"/>
      <dgm:spPr/>
    </dgm:pt>
    <dgm:pt modelId="{DF027623-6D6E-4FED-A14A-E58DA44D77DF}" type="pres">
      <dgm:prSet presAssocID="{F900AA50-B5F4-414C-B88F-0BA8DFE9E722}" presName="conn2-1" presStyleLbl="parChTrans1D2" presStyleIdx="0" presStyleCnt="2"/>
      <dgm:spPr/>
      <dgm:t>
        <a:bodyPr/>
        <a:lstStyle/>
        <a:p>
          <a:endParaRPr lang="el-GR"/>
        </a:p>
      </dgm:t>
    </dgm:pt>
    <dgm:pt modelId="{00DE089B-6781-468E-8CE8-E6F4D3688839}" type="pres">
      <dgm:prSet presAssocID="{F900AA50-B5F4-414C-B88F-0BA8DFE9E722}" presName="connTx" presStyleLbl="parChTrans1D2" presStyleIdx="0" presStyleCnt="2"/>
      <dgm:spPr/>
      <dgm:t>
        <a:bodyPr/>
        <a:lstStyle/>
        <a:p>
          <a:endParaRPr lang="el-GR"/>
        </a:p>
      </dgm:t>
    </dgm:pt>
    <dgm:pt modelId="{9C344F46-F413-43B5-AFFD-B2D8341D22F9}" type="pres">
      <dgm:prSet presAssocID="{3BAF7605-39CF-46E5-BF89-30F23200A60E}" presName="root2" presStyleCnt="0"/>
      <dgm:spPr/>
    </dgm:pt>
    <dgm:pt modelId="{71245789-B031-4721-B733-A371A29F120E}" type="pres">
      <dgm:prSet presAssocID="{3BAF7605-39CF-46E5-BF89-30F23200A60E}" presName="LevelTwoTextNode" presStyleLbl="node2" presStyleIdx="0" presStyleCnt="2">
        <dgm:presLayoutVars>
          <dgm:chPref val="3"/>
        </dgm:presLayoutVars>
      </dgm:prSet>
      <dgm:spPr/>
      <dgm:t>
        <a:bodyPr/>
        <a:lstStyle/>
        <a:p>
          <a:endParaRPr lang="el-GR"/>
        </a:p>
      </dgm:t>
    </dgm:pt>
    <dgm:pt modelId="{7459B5A9-2177-4AB4-8D08-C58C9F185330}" type="pres">
      <dgm:prSet presAssocID="{3BAF7605-39CF-46E5-BF89-30F23200A60E}" presName="level3hierChild" presStyleCnt="0"/>
      <dgm:spPr/>
    </dgm:pt>
    <dgm:pt modelId="{69CF2968-A708-453B-82AC-B7419F3E0A93}" type="pres">
      <dgm:prSet presAssocID="{7040277E-8DB8-462A-9EEE-CDEF66494945}" presName="conn2-1" presStyleLbl="parChTrans1D2" presStyleIdx="1" presStyleCnt="2"/>
      <dgm:spPr/>
      <dgm:t>
        <a:bodyPr/>
        <a:lstStyle/>
        <a:p>
          <a:endParaRPr lang="el-GR"/>
        </a:p>
      </dgm:t>
    </dgm:pt>
    <dgm:pt modelId="{21EA2F64-41DD-407F-91B8-DFFAFC008B81}" type="pres">
      <dgm:prSet presAssocID="{7040277E-8DB8-462A-9EEE-CDEF66494945}" presName="connTx" presStyleLbl="parChTrans1D2" presStyleIdx="1" presStyleCnt="2"/>
      <dgm:spPr/>
      <dgm:t>
        <a:bodyPr/>
        <a:lstStyle/>
        <a:p>
          <a:endParaRPr lang="el-GR"/>
        </a:p>
      </dgm:t>
    </dgm:pt>
    <dgm:pt modelId="{8D10F074-C821-4D8E-A487-9CF8B627BA25}" type="pres">
      <dgm:prSet presAssocID="{2F72140B-9FAD-4709-AD14-E92A28E03AE5}" presName="root2" presStyleCnt="0"/>
      <dgm:spPr/>
    </dgm:pt>
    <dgm:pt modelId="{DA505506-3B75-4F07-BB82-74118825001A}" type="pres">
      <dgm:prSet presAssocID="{2F72140B-9FAD-4709-AD14-E92A28E03AE5}" presName="LevelTwoTextNode" presStyleLbl="node2" presStyleIdx="1" presStyleCnt="2">
        <dgm:presLayoutVars>
          <dgm:chPref val="3"/>
        </dgm:presLayoutVars>
      </dgm:prSet>
      <dgm:spPr/>
      <dgm:t>
        <a:bodyPr/>
        <a:lstStyle/>
        <a:p>
          <a:endParaRPr lang="el-GR"/>
        </a:p>
      </dgm:t>
    </dgm:pt>
    <dgm:pt modelId="{FEDD5405-799B-4A9D-B744-A6D4C99C77D6}" type="pres">
      <dgm:prSet presAssocID="{2F72140B-9FAD-4709-AD14-E92A28E03AE5}" presName="level3hierChild" presStyleCnt="0"/>
      <dgm:spPr/>
    </dgm:pt>
    <dgm:pt modelId="{1C862389-4B24-4381-B3A0-5D98AA7A35ED}" type="pres">
      <dgm:prSet presAssocID="{D37868E3-DA80-4580-98C3-6AC7DE733574}" presName="conn2-1" presStyleLbl="parChTrans1D3" presStyleIdx="0" presStyleCnt="2"/>
      <dgm:spPr/>
      <dgm:t>
        <a:bodyPr/>
        <a:lstStyle/>
        <a:p>
          <a:endParaRPr lang="el-GR"/>
        </a:p>
      </dgm:t>
    </dgm:pt>
    <dgm:pt modelId="{83F23B94-7FF1-416A-AB58-C81DDD3AF1E4}" type="pres">
      <dgm:prSet presAssocID="{D37868E3-DA80-4580-98C3-6AC7DE733574}" presName="connTx" presStyleLbl="parChTrans1D3" presStyleIdx="0" presStyleCnt="2"/>
      <dgm:spPr/>
      <dgm:t>
        <a:bodyPr/>
        <a:lstStyle/>
        <a:p>
          <a:endParaRPr lang="el-GR"/>
        </a:p>
      </dgm:t>
    </dgm:pt>
    <dgm:pt modelId="{C3B906E0-1E01-407C-BFF3-C734403FB828}" type="pres">
      <dgm:prSet presAssocID="{E02181F4-0CD0-4DB1-A836-B9AB472B526F}" presName="root2" presStyleCnt="0"/>
      <dgm:spPr/>
    </dgm:pt>
    <dgm:pt modelId="{2AC90989-1AEF-4346-B8CE-A38D14581E19}" type="pres">
      <dgm:prSet presAssocID="{E02181F4-0CD0-4DB1-A836-B9AB472B526F}" presName="LevelTwoTextNode" presStyleLbl="node3" presStyleIdx="0" presStyleCnt="2" custScaleX="95501" custScaleY="82934" custLinFactNeighborX="-1177" custLinFactNeighborY="-24492">
        <dgm:presLayoutVars>
          <dgm:chPref val="3"/>
        </dgm:presLayoutVars>
      </dgm:prSet>
      <dgm:spPr/>
      <dgm:t>
        <a:bodyPr/>
        <a:lstStyle/>
        <a:p>
          <a:endParaRPr lang="el-GR"/>
        </a:p>
      </dgm:t>
    </dgm:pt>
    <dgm:pt modelId="{DB7C223D-4DE9-47CF-B479-6A926067C6CE}" type="pres">
      <dgm:prSet presAssocID="{E02181F4-0CD0-4DB1-A836-B9AB472B526F}" presName="level3hierChild" presStyleCnt="0"/>
      <dgm:spPr/>
    </dgm:pt>
    <dgm:pt modelId="{C9DF5393-2E8F-4532-A28C-E82DA9C4DE70}" type="pres">
      <dgm:prSet presAssocID="{C9240E2A-33E8-4B47-B237-460D5ECC3109}" presName="conn2-1" presStyleLbl="parChTrans1D3" presStyleIdx="1" presStyleCnt="2"/>
      <dgm:spPr/>
      <dgm:t>
        <a:bodyPr/>
        <a:lstStyle/>
        <a:p>
          <a:endParaRPr lang="el-GR"/>
        </a:p>
      </dgm:t>
    </dgm:pt>
    <dgm:pt modelId="{BBC8B614-BE0B-4ED4-B3A6-5DB920CF6BC0}" type="pres">
      <dgm:prSet presAssocID="{C9240E2A-33E8-4B47-B237-460D5ECC3109}" presName="connTx" presStyleLbl="parChTrans1D3" presStyleIdx="1" presStyleCnt="2"/>
      <dgm:spPr/>
      <dgm:t>
        <a:bodyPr/>
        <a:lstStyle/>
        <a:p>
          <a:endParaRPr lang="el-GR"/>
        </a:p>
      </dgm:t>
    </dgm:pt>
    <dgm:pt modelId="{38448C90-95BF-4147-90EC-F6F0ADD912BF}" type="pres">
      <dgm:prSet presAssocID="{20878D33-8781-4468-A77B-5BF0048D548D}" presName="root2" presStyleCnt="0"/>
      <dgm:spPr/>
    </dgm:pt>
    <dgm:pt modelId="{D0245069-E84D-4159-A988-B662CF80BD41}" type="pres">
      <dgm:prSet presAssocID="{20878D33-8781-4468-A77B-5BF0048D548D}" presName="LevelTwoTextNode" presStyleLbl="node3" presStyleIdx="1" presStyleCnt="2">
        <dgm:presLayoutVars>
          <dgm:chPref val="3"/>
        </dgm:presLayoutVars>
      </dgm:prSet>
      <dgm:spPr/>
      <dgm:t>
        <a:bodyPr/>
        <a:lstStyle/>
        <a:p>
          <a:endParaRPr lang="el-GR"/>
        </a:p>
      </dgm:t>
    </dgm:pt>
    <dgm:pt modelId="{20ED52CD-39B9-42A0-8C85-064C4B18C2E3}" type="pres">
      <dgm:prSet presAssocID="{20878D33-8781-4468-A77B-5BF0048D548D}" presName="level3hierChild" presStyleCnt="0"/>
      <dgm:spPr/>
    </dgm:pt>
  </dgm:ptLst>
  <dgm:cxnLst>
    <dgm:cxn modelId="{6233F2B3-D9A4-4614-97B8-D126FBECCB1B}" srcId="{2F72140B-9FAD-4709-AD14-E92A28E03AE5}" destId="{E02181F4-0CD0-4DB1-A836-B9AB472B526F}" srcOrd="0" destOrd="0" parTransId="{D37868E3-DA80-4580-98C3-6AC7DE733574}" sibTransId="{144DC45C-6A72-4414-AF66-E9025DDD3304}"/>
    <dgm:cxn modelId="{63A31B5C-BAA8-4C2B-99EA-7045A3DF8907}" srcId="{3D8AD6FB-2077-4136-8AC6-53E183EFA152}" destId="{B1AD24B8-437E-4A64-BBA3-7AD68E23B204}" srcOrd="0" destOrd="0" parTransId="{BB00DB0B-2963-4F60-9992-1B52B0F73152}" sibTransId="{9A2F8037-B80A-4C55-BF87-E02478713B2C}"/>
    <dgm:cxn modelId="{3C50118B-C59A-46F4-ABD6-A08D642594C4}" type="presOf" srcId="{3BAF7605-39CF-46E5-BF89-30F23200A60E}" destId="{71245789-B031-4721-B733-A371A29F120E}" srcOrd="0" destOrd="0" presId="urn:microsoft.com/office/officeart/2005/8/layout/hierarchy2"/>
    <dgm:cxn modelId="{EAB0B81C-E59F-4A52-A8F9-7BACC8956B72}" type="presOf" srcId="{F900AA50-B5F4-414C-B88F-0BA8DFE9E722}" destId="{00DE089B-6781-468E-8CE8-E6F4D3688839}" srcOrd="1" destOrd="0" presId="urn:microsoft.com/office/officeart/2005/8/layout/hierarchy2"/>
    <dgm:cxn modelId="{90C70E83-D9BB-44E5-973F-DCC163A7E26D}" type="presOf" srcId="{7040277E-8DB8-462A-9EEE-CDEF66494945}" destId="{21EA2F64-41DD-407F-91B8-DFFAFC008B81}" srcOrd="1" destOrd="0" presId="urn:microsoft.com/office/officeart/2005/8/layout/hierarchy2"/>
    <dgm:cxn modelId="{9569B1C5-465E-4A25-9875-233AADDAEA0E}" type="presOf" srcId="{20878D33-8781-4468-A77B-5BF0048D548D}" destId="{D0245069-E84D-4159-A988-B662CF80BD41}" srcOrd="0" destOrd="0" presId="urn:microsoft.com/office/officeart/2005/8/layout/hierarchy2"/>
    <dgm:cxn modelId="{E19E16C3-8272-4F0E-B824-122EDF6EACD6}" type="presOf" srcId="{D37868E3-DA80-4580-98C3-6AC7DE733574}" destId="{83F23B94-7FF1-416A-AB58-C81DDD3AF1E4}" srcOrd="1" destOrd="0" presId="urn:microsoft.com/office/officeart/2005/8/layout/hierarchy2"/>
    <dgm:cxn modelId="{BC8F30E0-7A18-43E1-BC75-314F81BF2567}" srcId="{2F72140B-9FAD-4709-AD14-E92A28E03AE5}" destId="{20878D33-8781-4468-A77B-5BF0048D548D}" srcOrd="1" destOrd="0" parTransId="{C9240E2A-33E8-4B47-B237-460D5ECC3109}" sibTransId="{0E92DE37-4DE6-4BBB-A851-94E9C3F2F62F}"/>
    <dgm:cxn modelId="{65827F9E-3ECB-44D1-AF70-65D354F67654}" type="presOf" srcId="{C9240E2A-33E8-4B47-B237-460D5ECC3109}" destId="{BBC8B614-BE0B-4ED4-B3A6-5DB920CF6BC0}" srcOrd="1" destOrd="0" presId="urn:microsoft.com/office/officeart/2005/8/layout/hierarchy2"/>
    <dgm:cxn modelId="{4AA4BE80-912A-425C-8FF2-C2AE2417A5C8}" type="presOf" srcId="{E02181F4-0CD0-4DB1-A836-B9AB472B526F}" destId="{2AC90989-1AEF-4346-B8CE-A38D14581E19}" srcOrd="0" destOrd="0" presId="urn:microsoft.com/office/officeart/2005/8/layout/hierarchy2"/>
    <dgm:cxn modelId="{EF107917-615B-41F4-BF27-166DA4812853}" type="presOf" srcId="{F900AA50-B5F4-414C-B88F-0BA8DFE9E722}" destId="{DF027623-6D6E-4FED-A14A-E58DA44D77DF}" srcOrd="0" destOrd="0" presId="urn:microsoft.com/office/officeart/2005/8/layout/hierarchy2"/>
    <dgm:cxn modelId="{5432FEEA-1D8D-4E55-B459-094B7CBC26A0}" type="presOf" srcId="{B1AD24B8-437E-4A64-BBA3-7AD68E23B204}" destId="{EEF6CDD5-7B3B-41B1-97B8-7B8B05D3B48A}" srcOrd="0" destOrd="0" presId="urn:microsoft.com/office/officeart/2005/8/layout/hierarchy2"/>
    <dgm:cxn modelId="{E58DC2C8-8C34-432F-9FE6-065547DBE7A8}" type="presOf" srcId="{2F72140B-9FAD-4709-AD14-E92A28E03AE5}" destId="{DA505506-3B75-4F07-BB82-74118825001A}" srcOrd="0" destOrd="0" presId="urn:microsoft.com/office/officeart/2005/8/layout/hierarchy2"/>
    <dgm:cxn modelId="{8E7A2F2B-E7CD-40BE-A008-816997E76DD4}" srcId="{B1AD24B8-437E-4A64-BBA3-7AD68E23B204}" destId="{3BAF7605-39CF-46E5-BF89-30F23200A60E}" srcOrd="0" destOrd="0" parTransId="{F900AA50-B5F4-414C-B88F-0BA8DFE9E722}" sibTransId="{9E4F7E56-D440-462E-83F1-173A466C62B9}"/>
    <dgm:cxn modelId="{F46AF399-2EE9-4B58-AFA0-3BA5FC7C2420}" type="presOf" srcId="{7040277E-8DB8-462A-9EEE-CDEF66494945}" destId="{69CF2968-A708-453B-82AC-B7419F3E0A93}" srcOrd="0" destOrd="0" presId="urn:microsoft.com/office/officeart/2005/8/layout/hierarchy2"/>
    <dgm:cxn modelId="{66D9D0CD-3EFC-4B44-95E8-A1E561C6F4C2}" type="presOf" srcId="{C9240E2A-33E8-4B47-B237-460D5ECC3109}" destId="{C9DF5393-2E8F-4532-A28C-E82DA9C4DE70}" srcOrd="0" destOrd="0" presId="urn:microsoft.com/office/officeart/2005/8/layout/hierarchy2"/>
    <dgm:cxn modelId="{058288BE-EE63-44F3-B884-6EC8DF9EC7D0}" type="presOf" srcId="{3D8AD6FB-2077-4136-8AC6-53E183EFA152}" destId="{0E1EA160-2852-4F0B-8687-E96F13213A14}" srcOrd="0" destOrd="0" presId="urn:microsoft.com/office/officeart/2005/8/layout/hierarchy2"/>
    <dgm:cxn modelId="{AA9C5FF1-E8BA-43DE-B8A4-11B825A2990F}" srcId="{B1AD24B8-437E-4A64-BBA3-7AD68E23B204}" destId="{2F72140B-9FAD-4709-AD14-E92A28E03AE5}" srcOrd="1" destOrd="0" parTransId="{7040277E-8DB8-462A-9EEE-CDEF66494945}" sibTransId="{C7A4C528-D3EB-43C2-BF29-5DF8C6C52926}"/>
    <dgm:cxn modelId="{417DD11C-255B-42E8-B194-2FA3BE1F4404}" type="presOf" srcId="{D37868E3-DA80-4580-98C3-6AC7DE733574}" destId="{1C862389-4B24-4381-B3A0-5D98AA7A35ED}" srcOrd="0" destOrd="0" presId="urn:microsoft.com/office/officeart/2005/8/layout/hierarchy2"/>
    <dgm:cxn modelId="{29BA0129-D981-47F3-8E68-2D905ECD04BD}" type="presParOf" srcId="{0E1EA160-2852-4F0B-8687-E96F13213A14}" destId="{5F1DE4BD-D59B-4B8E-A2B3-2A93AC2B0FC8}" srcOrd="0" destOrd="0" presId="urn:microsoft.com/office/officeart/2005/8/layout/hierarchy2"/>
    <dgm:cxn modelId="{2CD7DA4D-DD01-47FD-B64F-16E1F8FB9621}" type="presParOf" srcId="{5F1DE4BD-D59B-4B8E-A2B3-2A93AC2B0FC8}" destId="{EEF6CDD5-7B3B-41B1-97B8-7B8B05D3B48A}" srcOrd="0" destOrd="0" presId="urn:microsoft.com/office/officeart/2005/8/layout/hierarchy2"/>
    <dgm:cxn modelId="{2E529CF8-5815-4CDC-BECA-78DAD173A96A}" type="presParOf" srcId="{5F1DE4BD-D59B-4B8E-A2B3-2A93AC2B0FC8}" destId="{3A0F27C3-2EB9-4684-9E05-57C7AC9F9B7C}" srcOrd="1" destOrd="0" presId="urn:microsoft.com/office/officeart/2005/8/layout/hierarchy2"/>
    <dgm:cxn modelId="{95ADF3C8-6F6B-4C12-95EE-716CA47D8A3C}" type="presParOf" srcId="{3A0F27C3-2EB9-4684-9E05-57C7AC9F9B7C}" destId="{DF027623-6D6E-4FED-A14A-E58DA44D77DF}" srcOrd="0" destOrd="0" presId="urn:microsoft.com/office/officeart/2005/8/layout/hierarchy2"/>
    <dgm:cxn modelId="{C356DFE8-6ED8-4AE1-B051-19079CD53472}" type="presParOf" srcId="{DF027623-6D6E-4FED-A14A-E58DA44D77DF}" destId="{00DE089B-6781-468E-8CE8-E6F4D3688839}" srcOrd="0" destOrd="0" presId="urn:microsoft.com/office/officeart/2005/8/layout/hierarchy2"/>
    <dgm:cxn modelId="{65AB9754-81EA-479A-8DAD-F3CA21ED1AA8}" type="presParOf" srcId="{3A0F27C3-2EB9-4684-9E05-57C7AC9F9B7C}" destId="{9C344F46-F413-43B5-AFFD-B2D8341D22F9}" srcOrd="1" destOrd="0" presId="urn:microsoft.com/office/officeart/2005/8/layout/hierarchy2"/>
    <dgm:cxn modelId="{55E09635-8964-4B49-8403-AFA6FEE09E8A}" type="presParOf" srcId="{9C344F46-F413-43B5-AFFD-B2D8341D22F9}" destId="{71245789-B031-4721-B733-A371A29F120E}" srcOrd="0" destOrd="0" presId="urn:microsoft.com/office/officeart/2005/8/layout/hierarchy2"/>
    <dgm:cxn modelId="{6A70277A-A11B-428A-87C8-5301A6A46690}" type="presParOf" srcId="{9C344F46-F413-43B5-AFFD-B2D8341D22F9}" destId="{7459B5A9-2177-4AB4-8D08-C58C9F185330}" srcOrd="1" destOrd="0" presId="urn:microsoft.com/office/officeart/2005/8/layout/hierarchy2"/>
    <dgm:cxn modelId="{8BEC56FA-4604-4EA6-B0D9-E93BF88CDE84}" type="presParOf" srcId="{3A0F27C3-2EB9-4684-9E05-57C7AC9F9B7C}" destId="{69CF2968-A708-453B-82AC-B7419F3E0A93}" srcOrd="2" destOrd="0" presId="urn:microsoft.com/office/officeart/2005/8/layout/hierarchy2"/>
    <dgm:cxn modelId="{BFAC04BD-49B9-4B3D-948A-B9497A1B5C2F}" type="presParOf" srcId="{69CF2968-A708-453B-82AC-B7419F3E0A93}" destId="{21EA2F64-41DD-407F-91B8-DFFAFC008B81}" srcOrd="0" destOrd="0" presId="urn:microsoft.com/office/officeart/2005/8/layout/hierarchy2"/>
    <dgm:cxn modelId="{4ACE606D-5F9F-4099-B2AA-88067029AAEE}" type="presParOf" srcId="{3A0F27C3-2EB9-4684-9E05-57C7AC9F9B7C}" destId="{8D10F074-C821-4D8E-A487-9CF8B627BA25}" srcOrd="3" destOrd="0" presId="urn:microsoft.com/office/officeart/2005/8/layout/hierarchy2"/>
    <dgm:cxn modelId="{6D2DF4B5-9421-459B-B50F-7D39A174E177}" type="presParOf" srcId="{8D10F074-C821-4D8E-A487-9CF8B627BA25}" destId="{DA505506-3B75-4F07-BB82-74118825001A}" srcOrd="0" destOrd="0" presId="urn:microsoft.com/office/officeart/2005/8/layout/hierarchy2"/>
    <dgm:cxn modelId="{E7A073C5-5A35-447D-B83D-9E41AE6C1E6D}" type="presParOf" srcId="{8D10F074-C821-4D8E-A487-9CF8B627BA25}" destId="{FEDD5405-799B-4A9D-B744-A6D4C99C77D6}" srcOrd="1" destOrd="0" presId="urn:microsoft.com/office/officeart/2005/8/layout/hierarchy2"/>
    <dgm:cxn modelId="{9E48622F-81D7-4A59-B536-62D6A0B71879}" type="presParOf" srcId="{FEDD5405-799B-4A9D-B744-A6D4C99C77D6}" destId="{1C862389-4B24-4381-B3A0-5D98AA7A35ED}" srcOrd="0" destOrd="0" presId="urn:microsoft.com/office/officeart/2005/8/layout/hierarchy2"/>
    <dgm:cxn modelId="{FB62184A-24FD-4EAB-857A-F40E73BFB4DE}" type="presParOf" srcId="{1C862389-4B24-4381-B3A0-5D98AA7A35ED}" destId="{83F23B94-7FF1-416A-AB58-C81DDD3AF1E4}" srcOrd="0" destOrd="0" presId="urn:microsoft.com/office/officeart/2005/8/layout/hierarchy2"/>
    <dgm:cxn modelId="{D2A03E29-72B0-46F3-9132-22B5479AF7DC}" type="presParOf" srcId="{FEDD5405-799B-4A9D-B744-A6D4C99C77D6}" destId="{C3B906E0-1E01-407C-BFF3-C734403FB828}" srcOrd="1" destOrd="0" presId="urn:microsoft.com/office/officeart/2005/8/layout/hierarchy2"/>
    <dgm:cxn modelId="{348264EF-91B8-44B0-9394-9C78A1016B3D}" type="presParOf" srcId="{C3B906E0-1E01-407C-BFF3-C734403FB828}" destId="{2AC90989-1AEF-4346-B8CE-A38D14581E19}" srcOrd="0" destOrd="0" presId="urn:microsoft.com/office/officeart/2005/8/layout/hierarchy2"/>
    <dgm:cxn modelId="{507EEDBF-030F-47FD-A12F-73583901823C}" type="presParOf" srcId="{C3B906E0-1E01-407C-BFF3-C734403FB828}" destId="{DB7C223D-4DE9-47CF-B479-6A926067C6CE}" srcOrd="1" destOrd="0" presId="urn:microsoft.com/office/officeart/2005/8/layout/hierarchy2"/>
    <dgm:cxn modelId="{890721F1-256D-4195-9416-E568F18F0E3A}" type="presParOf" srcId="{FEDD5405-799B-4A9D-B744-A6D4C99C77D6}" destId="{C9DF5393-2E8F-4532-A28C-E82DA9C4DE70}" srcOrd="2" destOrd="0" presId="urn:microsoft.com/office/officeart/2005/8/layout/hierarchy2"/>
    <dgm:cxn modelId="{D893A593-F5C8-430F-9EB5-805622E5F591}" type="presParOf" srcId="{C9DF5393-2E8F-4532-A28C-E82DA9C4DE70}" destId="{BBC8B614-BE0B-4ED4-B3A6-5DB920CF6BC0}" srcOrd="0" destOrd="0" presId="urn:microsoft.com/office/officeart/2005/8/layout/hierarchy2"/>
    <dgm:cxn modelId="{EFCACAC5-AE90-4526-831A-02BEF64759C0}" type="presParOf" srcId="{FEDD5405-799B-4A9D-B744-A6D4C99C77D6}" destId="{38448C90-95BF-4147-90EC-F6F0ADD912BF}" srcOrd="3" destOrd="0" presId="urn:microsoft.com/office/officeart/2005/8/layout/hierarchy2"/>
    <dgm:cxn modelId="{472344D3-B9F8-4EC1-A720-BDDBE13F89C9}" type="presParOf" srcId="{38448C90-95BF-4147-90EC-F6F0ADD912BF}" destId="{D0245069-E84D-4159-A988-B662CF80BD41}" srcOrd="0" destOrd="0" presId="urn:microsoft.com/office/officeart/2005/8/layout/hierarchy2"/>
    <dgm:cxn modelId="{96C29A0B-FC05-4FC5-B1AA-F17A4FD4AB13}" type="presParOf" srcId="{38448C90-95BF-4147-90EC-F6F0ADD912BF}" destId="{20ED52CD-39B9-42A0-8C85-064C4B18C2E3}"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47C81B-2FBD-41F5-878D-E043FD5C43CF}" type="doc">
      <dgm:prSet loTypeId="urn:microsoft.com/office/officeart/2005/8/layout/orgChart1" loCatId="hierarchy" qsTypeId="urn:microsoft.com/office/officeart/2005/8/quickstyle/simple1" qsCatId="simple" csTypeId="urn:microsoft.com/office/officeart/2005/8/colors/accent3_2" csCatId="accent3" phldr="1"/>
      <dgm:spPr/>
      <dgm:t>
        <a:bodyPr/>
        <a:lstStyle/>
        <a:p>
          <a:endParaRPr lang="el-GR"/>
        </a:p>
      </dgm:t>
    </dgm:pt>
    <dgm:pt modelId="{DBFC552D-48BD-4887-BD74-2860A40F3A51}">
      <dgm:prSet phldrT="[Κείμενο]" custT="1"/>
      <dgm:spPr>
        <a:solidFill>
          <a:srgbClr val="E6AF00"/>
        </a:solidFill>
      </dgm:spPr>
      <dgm:t>
        <a:bodyPr/>
        <a:lstStyle/>
        <a:p>
          <a:r>
            <a:rPr lang="el-GR" sz="2800" b="1" dirty="0" smtClean="0"/>
            <a:t>Μορφές επιχειρήσεων</a:t>
          </a:r>
          <a:endParaRPr lang="el-GR" sz="1900" b="1" dirty="0"/>
        </a:p>
      </dgm:t>
    </dgm:pt>
    <dgm:pt modelId="{30A9D081-241F-484B-A9B8-9312507307BE}" type="parTrans" cxnId="{C71017BB-D9C7-4BF8-8FAD-1913821E3369}">
      <dgm:prSet/>
      <dgm:spPr/>
      <dgm:t>
        <a:bodyPr/>
        <a:lstStyle/>
        <a:p>
          <a:endParaRPr lang="el-GR"/>
        </a:p>
      </dgm:t>
    </dgm:pt>
    <dgm:pt modelId="{2F24D208-6332-40C5-8DEC-C91EFA17C59D}" type="sibTrans" cxnId="{C71017BB-D9C7-4BF8-8FAD-1913821E3369}">
      <dgm:prSet/>
      <dgm:spPr/>
      <dgm:t>
        <a:bodyPr/>
        <a:lstStyle/>
        <a:p>
          <a:endParaRPr lang="el-GR"/>
        </a:p>
      </dgm:t>
    </dgm:pt>
    <dgm:pt modelId="{9695DE13-281E-4A8A-A0D8-AC82EE849A38}">
      <dgm:prSet phldrT="[Κείμενο]" custT="1"/>
      <dgm:spPr>
        <a:solidFill>
          <a:schemeClr val="accent4">
            <a:lumMod val="60000"/>
            <a:lumOff val="40000"/>
          </a:schemeClr>
        </a:solidFill>
      </dgm:spPr>
      <dgm:t>
        <a:bodyPr/>
        <a:lstStyle/>
        <a:p>
          <a:r>
            <a:rPr lang="el-GR" sz="2800" b="1" dirty="0" smtClean="0"/>
            <a:t>Δημόσιες</a:t>
          </a:r>
          <a:endParaRPr lang="el-GR" sz="3200" b="1" dirty="0"/>
        </a:p>
      </dgm:t>
    </dgm:pt>
    <dgm:pt modelId="{1C903B4A-B1F7-4D14-ABF1-3D6FF08546FF}" type="parTrans" cxnId="{FA7BB360-457E-4BD6-9AFB-20115579D990}">
      <dgm:prSet/>
      <dgm:spPr/>
      <dgm:t>
        <a:bodyPr/>
        <a:lstStyle/>
        <a:p>
          <a:endParaRPr lang="el-GR"/>
        </a:p>
      </dgm:t>
    </dgm:pt>
    <dgm:pt modelId="{4CB1CD45-00B8-4E0D-A1EE-84A935FF3846}" type="sibTrans" cxnId="{FA7BB360-457E-4BD6-9AFB-20115579D990}">
      <dgm:prSet/>
      <dgm:spPr/>
      <dgm:t>
        <a:bodyPr/>
        <a:lstStyle/>
        <a:p>
          <a:endParaRPr lang="el-GR"/>
        </a:p>
      </dgm:t>
    </dgm:pt>
    <dgm:pt modelId="{4053B4EE-A3B9-4932-BCDF-ED7661B96D11}">
      <dgm:prSet phldrT="[Κείμενο]" custT="1"/>
      <dgm:spPr>
        <a:solidFill>
          <a:schemeClr val="accent4">
            <a:lumMod val="60000"/>
            <a:lumOff val="40000"/>
          </a:schemeClr>
        </a:solidFill>
      </dgm:spPr>
      <dgm:t>
        <a:bodyPr/>
        <a:lstStyle/>
        <a:p>
          <a:r>
            <a:rPr lang="el-GR" sz="2800" b="1" dirty="0" smtClean="0"/>
            <a:t>Δημοτικές</a:t>
          </a:r>
          <a:endParaRPr lang="el-GR" sz="3200" b="1" dirty="0"/>
        </a:p>
      </dgm:t>
    </dgm:pt>
    <dgm:pt modelId="{14780722-23CA-4E8D-A76E-C0F0B97BCB0D}" type="parTrans" cxnId="{277D3C1B-C78C-443F-AEEB-B106268FB3CD}">
      <dgm:prSet/>
      <dgm:spPr/>
      <dgm:t>
        <a:bodyPr/>
        <a:lstStyle/>
        <a:p>
          <a:endParaRPr lang="el-GR"/>
        </a:p>
      </dgm:t>
    </dgm:pt>
    <dgm:pt modelId="{1CCB0E8D-F6EA-43A4-9639-CCEA77F20556}" type="sibTrans" cxnId="{277D3C1B-C78C-443F-AEEB-B106268FB3CD}">
      <dgm:prSet/>
      <dgm:spPr/>
      <dgm:t>
        <a:bodyPr/>
        <a:lstStyle/>
        <a:p>
          <a:endParaRPr lang="el-GR"/>
        </a:p>
      </dgm:t>
    </dgm:pt>
    <dgm:pt modelId="{F97828A4-1A2D-4FE6-9C08-B2BC4123127E}">
      <dgm:prSet phldrT="[Κείμενο]" custT="1"/>
      <dgm:spPr>
        <a:solidFill>
          <a:srgbClr val="00B050"/>
        </a:solidFill>
      </dgm:spPr>
      <dgm:t>
        <a:bodyPr/>
        <a:lstStyle/>
        <a:p>
          <a:r>
            <a:rPr lang="el-GR" sz="2800" b="1" dirty="0" smtClean="0"/>
            <a:t>Μεικτές</a:t>
          </a:r>
          <a:endParaRPr lang="el-GR" sz="3200" b="1" dirty="0"/>
        </a:p>
      </dgm:t>
    </dgm:pt>
    <dgm:pt modelId="{F73411F6-8282-493D-95B2-02ACFA75E155}" type="parTrans" cxnId="{4B213B74-54A6-4F81-BBE7-3C1538C22AEC}">
      <dgm:prSet/>
      <dgm:spPr/>
      <dgm:t>
        <a:bodyPr/>
        <a:lstStyle/>
        <a:p>
          <a:endParaRPr lang="el-GR"/>
        </a:p>
      </dgm:t>
    </dgm:pt>
    <dgm:pt modelId="{80D2B117-D89E-42AF-AB5F-2B65321BD27E}" type="sibTrans" cxnId="{4B213B74-54A6-4F81-BBE7-3C1538C22AEC}">
      <dgm:prSet/>
      <dgm:spPr/>
      <dgm:t>
        <a:bodyPr/>
        <a:lstStyle/>
        <a:p>
          <a:endParaRPr lang="el-GR"/>
        </a:p>
      </dgm:t>
    </dgm:pt>
    <dgm:pt modelId="{95D15633-D74F-4193-A102-553C0E456960}">
      <dgm:prSet custT="1"/>
      <dgm:spPr>
        <a:solidFill>
          <a:schemeClr val="accent1">
            <a:lumMod val="75000"/>
          </a:schemeClr>
        </a:solidFill>
      </dgm:spPr>
      <dgm:t>
        <a:bodyPr/>
        <a:lstStyle/>
        <a:p>
          <a:r>
            <a:rPr lang="el-GR" sz="2800" b="1" dirty="0" smtClean="0"/>
            <a:t>Ιδιωτικές</a:t>
          </a:r>
          <a:endParaRPr lang="el-GR" sz="3200" b="1" dirty="0"/>
        </a:p>
      </dgm:t>
    </dgm:pt>
    <dgm:pt modelId="{6C3E1E26-DE84-41E8-94F1-E4F17879D3AF}" type="parTrans" cxnId="{521B4BCE-ACE9-4F5C-897E-78D3E71CDD1B}">
      <dgm:prSet/>
      <dgm:spPr/>
      <dgm:t>
        <a:bodyPr/>
        <a:lstStyle/>
        <a:p>
          <a:endParaRPr lang="el-GR"/>
        </a:p>
      </dgm:t>
    </dgm:pt>
    <dgm:pt modelId="{54619EF0-A1C5-4E09-921F-23282D14E710}" type="sibTrans" cxnId="{521B4BCE-ACE9-4F5C-897E-78D3E71CDD1B}">
      <dgm:prSet/>
      <dgm:spPr/>
      <dgm:t>
        <a:bodyPr/>
        <a:lstStyle/>
        <a:p>
          <a:endParaRPr lang="el-GR"/>
        </a:p>
      </dgm:t>
    </dgm:pt>
    <dgm:pt modelId="{D78B09C5-696B-4FEF-91B0-E2058F0F1332}" type="pres">
      <dgm:prSet presAssocID="{BD47C81B-2FBD-41F5-878D-E043FD5C43CF}" presName="hierChild1" presStyleCnt="0">
        <dgm:presLayoutVars>
          <dgm:orgChart val="1"/>
          <dgm:chPref val="1"/>
          <dgm:dir/>
          <dgm:animOne val="branch"/>
          <dgm:animLvl val="lvl"/>
          <dgm:resizeHandles/>
        </dgm:presLayoutVars>
      </dgm:prSet>
      <dgm:spPr/>
      <dgm:t>
        <a:bodyPr/>
        <a:lstStyle/>
        <a:p>
          <a:endParaRPr lang="el-GR"/>
        </a:p>
      </dgm:t>
    </dgm:pt>
    <dgm:pt modelId="{033E7CCB-0CA6-4CFD-AADE-05A127C3E05D}" type="pres">
      <dgm:prSet presAssocID="{DBFC552D-48BD-4887-BD74-2860A40F3A51}" presName="hierRoot1" presStyleCnt="0">
        <dgm:presLayoutVars>
          <dgm:hierBranch val="init"/>
        </dgm:presLayoutVars>
      </dgm:prSet>
      <dgm:spPr/>
    </dgm:pt>
    <dgm:pt modelId="{A264E7D8-F9B6-4664-A540-A967AB7351F9}" type="pres">
      <dgm:prSet presAssocID="{DBFC552D-48BD-4887-BD74-2860A40F3A51}" presName="rootComposite1" presStyleCnt="0"/>
      <dgm:spPr/>
    </dgm:pt>
    <dgm:pt modelId="{ABFD4A80-00E3-4AAA-8ABF-649C9221E207}" type="pres">
      <dgm:prSet presAssocID="{DBFC552D-48BD-4887-BD74-2860A40F3A51}" presName="rootText1" presStyleLbl="node0" presStyleIdx="0" presStyleCnt="1" custScaleX="349826" custScaleY="73279" custLinFactNeighborX="0" custLinFactNeighborY="-7688">
        <dgm:presLayoutVars>
          <dgm:chPref val="3"/>
        </dgm:presLayoutVars>
      </dgm:prSet>
      <dgm:spPr/>
      <dgm:t>
        <a:bodyPr/>
        <a:lstStyle/>
        <a:p>
          <a:endParaRPr lang="el-GR"/>
        </a:p>
      </dgm:t>
    </dgm:pt>
    <dgm:pt modelId="{A2D0C7B4-4E92-4569-8CF4-7072FB4E36E4}" type="pres">
      <dgm:prSet presAssocID="{DBFC552D-48BD-4887-BD74-2860A40F3A51}" presName="rootConnector1" presStyleLbl="node1" presStyleIdx="0" presStyleCnt="0"/>
      <dgm:spPr/>
      <dgm:t>
        <a:bodyPr/>
        <a:lstStyle/>
        <a:p>
          <a:endParaRPr lang="el-GR"/>
        </a:p>
      </dgm:t>
    </dgm:pt>
    <dgm:pt modelId="{4375FA1A-F253-43C7-8586-1A7EA38FE7CA}" type="pres">
      <dgm:prSet presAssocID="{DBFC552D-48BD-4887-BD74-2860A40F3A51}" presName="hierChild2" presStyleCnt="0"/>
      <dgm:spPr/>
    </dgm:pt>
    <dgm:pt modelId="{91C0A6FD-C308-48C1-8B51-67CD02AD5BE1}" type="pres">
      <dgm:prSet presAssocID="{1C903B4A-B1F7-4D14-ABF1-3D6FF08546FF}" presName="Name37" presStyleLbl="parChTrans1D2" presStyleIdx="0" presStyleCnt="4"/>
      <dgm:spPr/>
      <dgm:t>
        <a:bodyPr/>
        <a:lstStyle/>
        <a:p>
          <a:endParaRPr lang="el-GR"/>
        </a:p>
      </dgm:t>
    </dgm:pt>
    <dgm:pt modelId="{931FC308-667E-443B-878D-EB30685E984F}" type="pres">
      <dgm:prSet presAssocID="{9695DE13-281E-4A8A-A0D8-AC82EE849A38}" presName="hierRoot2" presStyleCnt="0">
        <dgm:presLayoutVars>
          <dgm:hierBranch val="init"/>
        </dgm:presLayoutVars>
      </dgm:prSet>
      <dgm:spPr/>
    </dgm:pt>
    <dgm:pt modelId="{F8995475-07BA-4A01-ABD5-EBC23894D6E3}" type="pres">
      <dgm:prSet presAssocID="{9695DE13-281E-4A8A-A0D8-AC82EE849A38}" presName="rootComposite" presStyleCnt="0"/>
      <dgm:spPr/>
    </dgm:pt>
    <dgm:pt modelId="{4E7973C4-4FC9-4FB7-B498-3D9E712E7FB6}" type="pres">
      <dgm:prSet presAssocID="{9695DE13-281E-4A8A-A0D8-AC82EE849A38}" presName="rootText" presStyleLbl="node2" presStyleIdx="0" presStyleCnt="4">
        <dgm:presLayoutVars>
          <dgm:chPref val="3"/>
        </dgm:presLayoutVars>
      </dgm:prSet>
      <dgm:spPr/>
      <dgm:t>
        <a:bodyPr/>
        <a:lstStyle/>
        <a:p>
          <a:endParaRPr lang="el-GR"/>
        </a:p>
      </dgm:t>
    </dgm:pt>
    <dgm:pt modelId="{94A1FF2B-A155-4C24-997F-80005AA632C3}" type="pres">
      <dgm:prSet presAssocID="{9695DE13-281E-4A8A-A0D8-AC82EE849A38}" presName="rootConnector" presStyleLbl="node2" presStyleIdx="0" presStyleCnt="4"/>
      <dgm:spPr/>
      <dgm:t>
        <a:bodyPr/>
        <a:lstStyle/>
        <a:p>
          <a:endParaRPr lang="el-GR"/>
        </a:p>
      </dgm:t>
    </dgm:pt>
    <dgm:pt modelId="{CD98CB8E-9EC5-4439-8AF4-64B9BFF0F8F5}" type="pres">
      <dgm:prSet presAssocID="{9695DE13-281E-4A8A-A0D8-AC82EE849A38}" presName="hierChild4" presStyleCnt="0"/>
      <dgm:spPr/>
    </dgm:pt>
    <dgm:pt modelId="{691292F5-6DDA-4C35-9174-02F933EF1120}" type="pres">
      <dgm:prSet presAssocID="{9695DE13-281E-4A8A-A0D8-AC82EE849A38}" presName="hierChild5" presStyleCnt="0"/>
      <dgm:spPr/>
    </dgm:pt>
    <dgm:pt modelId="{F3B09513-007C-4FA0-82DF-6DB591C3CF2D}" type="pres">
      <dgm:prSet presAssocID="{14780722-23CA-4E8D-A76E-C0F0B97BCB0D}" presName="Name37" presStyleLbl="parChTrans1D2" presStyleIdx="1" presStyleCnt="4"/>
      <dgm:spPr/>
      <dgm:t>
        <a:bodyPr/>
        <a:lstStyle/>
        <a:p>
          <a:endParaRPr lang="el-GR"/>
        </a:p>
      </dgm:t>
    </dgm:pt>
    <dgm:pt modelId="{EE81E9A5-986D-43EE-98E9-B312E2CC7256}" type="pres">
      <dgm:prSet presAssocID="{4053B4EE-A3B9-4932-BCDF-ED7661B96D11}" presName="hierRoot2" presStyleCnt="0">
        <dgm:presLayoutVars>
          <dgm:hierBranch val="init"/>
        </dgm:presLayoutVars>
      </dgm:prSet>
      <dgm:spPr/>
    </dgm:pt>
    <dgm:pt modelId="{D7866553-3B3C-4A46-9484-81310A62F574}" type="pres">
      <dgm:prSet presAssocID="{4053B4EE-A3B9-4932-BCDF-ED7661B96D11}" presName="rootComposite" presStyleCnt="0"/>
      <dgm:spPr/>
    </dgm:pt>
    <dgm:pt modelId="{4CA7A341-68E2-4650-B33B-2E8DEB0E610E}" type="pres">
      <dgm:prSet presAssocID="{4053B4EE-A3B9-4932-BCDF-ED7661B96D11}" presName="rootText" presStyleLbl="node2" presStyleIdx="1" presStyleCnt="4" custScaleX="109697">
        <dgm:presLayoutVars>
          <dgm:chPref val="3"/>
        </dgm:presLayoutVars>
      </dgm:prSet>
      <dgm:spPr/>
      <dgm:t>
        <a:bodyPr/>
        <a:lstStyle/>
        <a:p>
          <a:endParaRPr lang="el-GR"/>
        </a:p>
      </dgm:t>
    </dgm:pt>
    <dgm:pt modelId="{8120B68C-E138-4F30-8E79-4EDC527EA741}" type="pres">
      <dgm:prSet presAssocID="{4053B4EE-A3B9-4932-BCDF-ED7661B96D11}" presName="rootConnector" presStyleLbl="node2" presStyleIdx="1" presStyleCnt="4"/>
      <dgm:spPr/>
      <dgm:t>
        <a:bodyPr/>
        <a:lstStyle/>
        <a:p>
          <a:endParaRPr lang="el-GR"/>
        </a:p>
      </dgm:t>
    </dgm:pt>
    <dgm:pt modelId="{2ED3318E-15E9-4D2F-A84C-0BCCA81B274A}" type="pres">
      <dgm:prSet presAssocID="{4053B4EE-A3B9-4932-BCDF-ED7661B96D11}" presName="hierChild4" presStyleCnt="0"/>
      <dgm:spPr/>
    </dgm:pt>
    <dgm:pt modelId="{2078E38B-D56A-4CEA-BBF6-D1C19825BB6C}" type="pres">
      <dgm:prSet presAssocID="{4053B4EE-A3B9-4932-BCDF-ED7661B96D11}" presName="hierChild5" presStyleCnt="0"/>
      <dgm:spPr/>
    </dgm:pt>
    <dgm:pt modelId="{8CEC45A4-9010-4F1A-8C8D-EBF0F070666B}" type="pres">
      <dgm:prSet presAssocID="{F73411F6-8282-493D-95B2-02ACFA75E155}" presName="Name37" presStyleLbl="parChTrans1D2" presStyleIdx="2" presStyleCnt="4"/>
      <dgm:spPr/>
      <dgm:t>
        <a:bodyPr/>
        <a:lstStyle/>
        <a:p>
          <a:endParaRPr lang="el-GR"/>
        </a:p>
      </dgm:t>
    </dgm:pt>
    <dgm:pt modelId="{5CE3DDBC-B5E9-4900-9802-CE56F2046E0E}" type="pres">
      <dgm:prSet presAssocID="{F97828A4-1A2D-4FE6-9C08-B2BC4123127E}" presName="hierRoot2" presStyleCnt="0">
        <dgm:presLayoutVars>
          <dgm:hierBranch val="init"/>
        </dgm:presLayoutVars>
      </dgm:prSet>
      <dgm:spPr/>
    </dgm:pt>
    <dgm:pt modelId="{EE136602-9E8B-4B1B-A808-A1FC9C0BC008}" type="pres">
      <dgm:prSet presAssocID="{F97828A4-1A2D-4FE6-9C08-B2BC4123127E}" presName="rootComposite" presStyleCnt="0"/>
      <dgm:spPr/>
    </dgm:pt>
    <dgm:pt modelId="{3B6BBAEA-1E67-48DE-8018-26D3F03E78C0}" type="pres">
      <dgm:prSet presAssocID="{F97828A4-1A2D-4FE6-9C08-B2BC4123127E}" presName="rootText" presStyleLbl="node2" presStyleIdx="2" presStyleCnt="4">
        <dgm:presLayoutVars>
          <dgm:chPref val="3"/>
        </dgm:presLayoutVars>
      </dgm:prSet>
      <dgm:spPr/>
      <dgm:t>
        <a:bodyPr/>
        <a:lstStyle/>
        <a:p>
          <a:endParaRPr lang="el-GR"/>
        </a:p>
      </dgm:t>
    </dgm:pt>
    <dgm:pt modelId="{0A422E81-7AE8-4FB4-AE8E-EE4AA5B84299}" type="pres">
      <dgm:prSet presAssocID="{F97828A4-1A2D-4FE6-9C08-B2BC4123127E}" presName="rootConnector" presStyleLbl="node2" presStyleIdx="2" presStyleCnt="4"/>
      <dgm:spPr/>
      <dgm:t>
        <a:bodyPr/>
        <a:lstStyle/>
        <a:p>
          <a:endParaRPr lang="el-GR"/>
        </a:p>
      </dgm:t>
    </dgm:pt>
    <dgm:pt modelId="{266E522B-C431-455C-BB94-AF0FD9E6FD2E}" type="pres">
      <dgm:prSet presAssocID="{F97828A4-1A2D-4FE6-9C08-B2BC4123127E}" presName="hierChild4" presStyleCnt="0"/>
      <dgm:spPr/>
    </dgm:pt>
    <dgm:pt modelId="{E19BB2BF-97A1-4461-89D3-4ED12964208A}" type="pres">
      <dgm:prSet presAssocID="{F97828A4-1A2D-4FE6-9C08-B2BC4123127E}" presName="hierChild5" presStyleCnt="0"/>
      <dgm:spPr/>
    </dgm:pt>
    <dgm:pt modelId="{9CAC09E0-D4DB-47C5-ABF2-611A534CC4D0}" type="pres">
      <dgm:prSet presAssocID="{6C3E1E26-DE84-41E8-94F1-E4F17879D3AF}" presName="Name37" presStyleLbl="parChTrans1D2" presStyleIdx="3" presStyleCnt="4"/>
      <dgm:spPr/>
      <dgm:t>
        <a:bodyPr/>
        <a:lstStyle/>
        <a:p>
          <a:endParaRPr lang="el-GR"/>
        </a:p>
      </dgm:t>
    </dgm:pt>
    <dgm:pt modelId="{35A8D97F-7C16-4BF8-A246-ABC0FB9106E0}" type="pres">
      <dgm:prSet presAssocID="{95D15633-D74F-4193-A102-553C0E456960}" presName="hierRoot2" presStyleCnt="0">
        <dgm:presLayoutVars>
          <dgm:hierBranch val="init"/>
        </dgm:presLayoutVars>
      </dgm:prSet>
      <dgm:spPr/>
    </dgm:pt>
    <dgm:pt modelId="{406EFCC3-BE2B-454C-B199-63D6030DA9A7}" type="pres">
      <dgm:prSet presAssocID="{95D15633-D74F-4193-A102-553C0E456960}" presName="rootComposite" presStyleCnt="0"/>
      <dgm:spPr/>
    </dgm:pt>
    <dgm:pt modelId="{43D3B962-FAE7-4E7E-BA93-9114218C86F7}" type="pres">
      <dgm:prSet presAssocID="{95D15633-D74F-4193-A102-553C0E456960}" presName="rootText" presStyleLbl="node2" presStyleIdx="3" presStyleCnt="4">
        <dgm:presLayoutVars>
          <dgm:chPref val="3"/>
        </dgm:presLayoutVars>
      </dgm:prSet>
      <dgm:spPr/>
      <dgm:t>
        <a:bodyPr/>
        <a:lstStyle/>
        <a:p>
          <a:endParaRPr lang="el-GR"/>
        </a:p>
      </dgm:t>
    </dgm:pt>
    <dgm:pt modelId="{3708D5B4-4CB5-415F-A338-4884E196BF73}" type="pres">
      <dgm:prSet presAssocID="{95D15633-D74F-4193-A102-553C0E456960}" presName="rootConnector" presStyleLbl="node2" presStyleIdx="3" presStyleCnt="4"/>
      <dgm:spPr/>
      <dgm:t>
        <a:bodyPr/>
        <a:lstStyle/>
        <a:p>
          <a:endParaRPr lang="el-GR"/>
        </a:p>
      </dgm:t>
    </dgm:pt>
    <dgm:pt modelId="{0B36F6DB-F325-408A-8A61-6F9806612763}" type="pres">
      <dgm:prSet presAssocID="{95D15633-D74F-4193-A102-553C0E456960}" presName="hierChild4" presStyleCnt="0"/>
      <dgm:spPr/>
    </dgm:pt>
    <dgm:pt modelId="{D7A33F31-5F75-4831-9DF5-EF45C387E00B}" type="pres">
      <dgm:prSet presAssocID="{95D15633-D74F-4193-A102-553C0E456960}" presName="hierChild5" presStyleCnt="0"/>
      <dgm:spPr/>
    </dgm:pt>
    <dgm:pt modelId="{D59EC084-F88C-4609-B2B5-85DAD6CFA046}" type="pres">
      <dgm:prSet presAssocID="{DBFC552D-48BD-4887-BD74-2860A40F3A51}" presName="hierChild3" presStyleCnt="0"/>
      <dgm:spPr/>
    </dgm:pt>
  </dgm:ptLst>
  <dgm:cxnLst>
    <dgm:cxn modelId="{3C81942B-0BFA-46D0-93A6-8821BD20B8D1}" type="presOf" srcId="{4053B4EE-A3B9-4932-BCDF-ED7661B96D11}" destId="{8120B68C-E138-4F30-8E79-4EDC527EA741}" srcOrd="1" destOrd="0" presId="urn:microsoft.com/office/officeart/2005/8/layout/orgChart1"/>
    <dgm:cxn modelId="{1DC12780-F2D1-48A3-AD04-A3BBF15B3740}" type="presOf" srcId="{DBFC552D-48BD-4887-BD74-2860A40F3A51}" destId="{A2D0C7B4-4E92-4569-8CF4-7072FB4E36E4}" srcOrd="1" destOrd="0" presId="urn:microsoft.com/office/officeart/2005/8/layout/orgChart1"/>
    <dgm:cxn modelId="{62EE23D2-7615-4F22-990F-1DC0DFDF32F8}" type="presOf" srcId="{9695DE13-281E-4A8A-A0D8-AC82EE849A38}" destId="{94A1FF2B-A155-4C24-997F-80005AA632C3}" srcOrd="1" destOrd="0" presId="urn:microsoft.com/office/officeart/2005/8/layout/orgChart1"/>
    <dgm:cxn modelId="{4B213B74-54A6-4F81-BBE7-3C1538C22AEC}" srcId="{DBFC552D-48BD-4887-BD74-2860A40F3A51}" destId="{F97828A4-1A2D-4FE6-9C08-B2BC4123127E}" srcOrd="2" destOrd="0" parTransId="{F73411F6-8282-493D-95B2-02ACFA75E155}" sibTransId="{80D2B117-D89E-42AF-AB5F-2B65321BD27E}"/>
    <dgm:cxn modelId="{277D3C1B-C78C-443F-AEEB-B106268FB3CD}" srcId="{DBFC552D-48BD-4887-BD74-2860A40F3A51}" destId="{4053B4EE-A3B9-4932-BCDF-ED7661B96D11}" srcOrd="1" destOrd="0" parTransId="{14780722-23CA-4E8D-A76E-C0F0B97BCB0D}" sibTransId="{1CCB0E8D-F6EA-43A4-9639-CCEA77F20556}"/>
    <dgm:cxn modelId="{E3C1E13E-6315-489D-BEF4-C401F77120BF}" type="presOf" srcId="{4053B4EE-A3B9-4932-BCDF-ED7661B96D11}" destId="{4CA7A341-68E2-4650-B33B-2E8DEB0E610E}" srcOrd="0" destOrd="0" presId="urn:microsoft.com/office/officeart/2005/8/layout/orgChart1"/>
    <dgm:cxn modelId="{50FC770B-0077-4C81-84E9-E38369F7466A}" type="presOf" srcId="{BD47C81B-2FBD-41F5-878D-E043FD5C43CF}" destId="{D78B09C5-696B-4FEF-91B0-E2058F0F1332}" srcOrd="0" destOrd="0" presId="urn:microsoft.com/office/officeart/2005/8/layout/orgChart1"/>
    <dgm:cxn modelId="{F7B61D49-1040-48DB-BCF7-C6115FB31D7B}" type="presOf" srcId="{95D15633-D74F-4193-A102-553C0E456960}" destId="{3708D5B4-4CB5-415F-A338-4884E196BF73}" srcOrd="1" destOrd="0" presId="urn:microsoft.com/office/officeart/2005/8/layout/orgChart1"/>
    <dgm:cxn modelId="{C71017BB-D9C7-4BF8-8FAD-1913821E3369}" srcId="{BD47C81B-2FBD-41F5-878D-E043FD5C43CF}" destId="{DBFC552D-48BD-4887-BD74-2860A40F3A51}" srcOrd="0" destOrd="0" parTransId="{30A9D081-241F-484B-A9B8-9312507307BE}" sibTransId="{2F24D208-6332-40C5-8DEC-C91EFA17C59D}"/>
    <dgm:cxn modelId="{00940ADC-1A5B-4D59-8F43-29111FAF5ABC}" type="presOf" srcId="{95D15633-D74F-4193-A102-553C0E456960}" destId="{43D3B962-FAE7-4E7E-BA93-9114218C86F7}" srcOrd="0" destOrd="0" presId="urn:microsoft.com/office/officeart/2005/8/layout/orgChart1"/>
    <dgm:cxn modelId="{FA7BB360-457E-4BD6-9AFB-20115579D990}" srcId="{DBFC552D-48BD-4887-BD74-2860A40F3A51}" destId="{9695DE13-281E-4A8A-A0D8-AC82EE849A38}" srcOrd="0" destOrd="0" parTransId="{1C903B4A-B1F7-4D14-ABF1-3D6FF08546FF}" sibTransId="{4CB1CD45-00B8-4E0D-A1EE-84A935FF3846}"/>
    <dgm:cxn modelId="{4659A829-4626-4028-A0A9-BD0D2B5D3537}" type="presOf" srcId="{F97828A4-1A2D-4FE6-9C08-B2BC4123127E}" destId="{0A422E81-7AE8-4FB4-AE8E-EE4AA5B84299}" srcOrd="1" destOrd="0" presId="urn:microsoft.com/office/officeart/2005/8/layout/orgChart1"/>
    <dgm:cxn modelId="{D2C74430-CA13-47B5-B196-06A6C82C850A}" type="presOf" srcId="{DBFC552D-48BD-4887-BD74-2860A40F3A51}" destId="{ABFD4A80-00E3-4AAA-8ABF-649C9221E207}" srcOrd="0" destOrd="0" presId="urn:microsoft.com/office/officeart/2005/8/layout/orgChart1"/>
    <dgm:cxn modelId="{521B4BCE-ACE9-4F5C-897E-78D3E71CDD1B}" srcId="{DBFC552D-48BD-4887-BD74-2860A40F3A51}" destId="{95D15633-D74F-4193-A102-553C0E456960}" srcOrd="3" destOrd="0" parTransId="{6C3E1E26-DE84-41E8-94F1-E4F17879D3AF}" sibTransId="{54619EF0-A1C5-4E09-921F-23282D14E710}"/>
    <dgm:cxn modelId="{3B7A9200-C21E-4A62-96A1-AB3A9F2F33E8}" type="presOf" srcId="{F73411F6-8282-493D-95B2-02ACFA75E155}" destId="{8CEC45A4-9010-4F1A-8C8D-EBF0F070666B}" srcOrd="0" destOrd="0" presId="urn:microsoft.com/office/officeart/2005/8/layout/orgChart1"/>
    <dgm:cxn modelId="{964A04A3-FB65-493C-9642-AEBA70B0D635}" type="presOf" srcId="{F97828A4-1A2D-4FE6-9C08-B2BC4123127E}" destId="{3B6BBAEA-1E67-48DE-8018-26D3F03E78C0}" srcOrd="0" destOrd="0" presId="urn:microsoft.com/office/officeart/2005/8/layout/orgChart1"/>
    <dgm:cxn modelId="{A84AE3D1-8F29-49B9-8198-1FC9BC02B0C0}" type="presOf" srcId="{6C3E1E26-DE84-41E8-94F1-E4F17879D3AF}" destId="{9CAC09E0-D4DB-47C5-ABF2-611A534CC4D0}" srcOrd="0" destOrd="0" presId="urn:microsoft.com/office/officeart/2005/8/layout/orgChart1"/>
    <dgm:cxn modelId="{456E3E0B-72AB-48E6-8BCC-D96895ADDA2B}" type="presOf" srcId="{1C903B4A-B1F7-4D14-ABF1-3D6FF08546FF}" destId="{91C0A6FD-C308-48C1-8B51-67CD02AD5BE1}" srcOrd="0" destOrd="0" presId="urn:microsoft.com/office/officeart/2005/8/layout/orgChart1"/>
    <dgm:cxn modelId="{4E7DE1AD-D5B8-4C34-BA54-95524275E9CA}" type="presOf" srcId="{14780722-23CA-4E8D-A76E-C0F0B97BCB0D}" destId="{F3B09513-007C-4FA0-82DF-6DB591C3CF2D}" srcOrd="0" destOrd="0" presId="urn:microsoft.com/office/officeart/2005/8/layout/orgChart1"/>
    <dgm:cxn modelId="{428A7384-4830-45F0-B10B-D43279066B31}" type="presOf" srcId="{9695DE13-281E-4A8A-A0D8-AC82EE849A38}" destId="{4E7973C4-4FC9-4FB7-B498-3D9E712E7FB6}" srcOrd="0" destOrd="0" presId="urn:microsoft.com/office/officeart/2005/8/layout/orgChart1"/>
    <dgm:cxn modelId="{4893CBEA-1DCA-4DD0-B4CD-CFFB9E9699B4}" type="presParOf" srcId="{D78B09C5-696B-4FEF-91B0-E2058F0F1332}" destId="{033E7CCB-0CA6-4CFD-AADE-05A127C3E05D}" srcOrd="0" destOrd="0" presId="urn:microsoft.com/office/officeart/2005/8/layout/orgChart1"/>
    <dgm:cxn modelId="{AEFD725B-0B5A-4813-8FD2-D3B3EE79C961}" type="presParOf" srcId="{033E7CCB-0CA6-4CFD-AADE-05A127C3E05D}" destId="{A264E7D8-F9B6-4664-A540-A967AB7351F9}" srcOrd="0" destOrd="0" presId="urn:microsoft.com/office/officeart/2005/8/layout/orgChart1"/>
    <dgm:cxn modelId="{781B1B96-53B4-46C3-96B0-F4CB31F54589}" type="presParOf" srcId="{A264E7D8-F9B6-4664-A540-A967AB7351F9}" destId="{ABFD4A80-00E3-4AAA-8ABF-649C9221E207}" srcOrd="0" destOrd="0" presId="urn:microsoft.com/office/officeart/2005/8/layout/orgChart1"/>
    <dgm:cxn modelId="{6E90A443-BBCB-4FC8-8C59-5E8A8B4A82E9}" type="presParOf" srcId="{A264E7D8-F9B6-4664-A540-A967AB7351F9}" destId="{A2D0C7B4-4E92-4569-8CF4-7072FB4E36E4}" srcOrd="1" destOrd="0" presId="urn:microsoft.com/office/officeart/2005/8/layout/orgChart1"/>
    <dgm:cxn modelId="{3BC77FA8-E9C3-4E53-A654-A359A9093EC1}" type="presParOf" srcId="{033E7CCB-0CA6-4CFD-AADE-05A127C3E05D}" destId="{4375FA1A-F253-43C7-8586-1A7EA38FE7CA}" srcOrd="1" destOrd="0" presId="urn:microsoft.com/office/officeart/2005/8/layout/orgChart1"/>
    <dgm:cxn modelId="{FA32D222-58E1-47E6-A19B-220018492838}" type="presParOf" srcId="{4375FA1A-F253-43C7-8586-1A7EA38FE7CA}" destId="{91C0A6FD-C308-48C1-8B51-67CD02AD5BE1}" srcOrd="0" destOrd="0" presId="urn:microsoft.com/office/officeart/2005/8/layout/orgChart1"/>
    <dgm:cxn modelId="{037266D0-31C2-4605-B4B9-57F593F929D6}" type="presParOf" srcId="{4375FA1A-F253-43C7-8586-1A7EA38FE7CA}" destId="{931FC308-667E-443B-878D-EB30685E984F}" srcOrd="1" destOrd="0" presId="urn:microsoft.com/office/officeart/2005/8/layout/orgChart1"/>
    <dgm:cxn modelId="{D1BC5F49-870F-484A-95CE-6F39652E8285}" type="presParOf" srcId="{931FC308-667E-443B-878D-EB30685E984F}" destId="{F8995475-07BA-4A01-ABD5-EBC23894D6E3}" srcOrd="0" destOrd="0" presId="urn:microsoft.com/office/officeart/2005/8/layout/orgChart1"/>
    <dgm:cxn modelId="{4117257C-B114-423E-BDCD-C7FD2A2634F3}" type="presParOf" srcId="{F8995475-07BA-4A01-ABD5-EBC23894D6E3}" destId="{4E7973C4-4FC9-4FB7-B498-3D9E712E7FB6}" srcOrd="0" destOrd="0" presId="urn:microsoft.com/office/officeart/2005/8/layout/orgChart1"/>
    <dgm:cxn modelId="{6C45B81D-4B33-41BF-A1F4-B251722EF066}" type="presParOf" srcId="{F8995475-07BA-4A01-ABD5-EBC23894D6E3}" destId="{94A1FF2B-A155-4C24-997F-80005AA632C3}" srcOrd="1" destOrd="0" presId="urn:microsoft.com/office/officeart/2005/8/layout/orgChart1"/>
    <dgm:cxn modelId="{6ABE347B-39FD-4823-A03B-4C80D9FA93CC}" type="presParOf" srcId="{931FC308-667E-443B-878D-EB30685E984F}" destId="{CD98CB8E-9EC5-4439-8AF4-64B9BFF0F8F5}" srcOrd="1" destOrd="0" presId="urn:microsoft.com/office/officeart/2005/8/layout/orgChart1"/>
    <dgm:cxn modelId="{8033DF5F-9820-411E-B62D-812A4F825CAA}" type="presParOf" srcId="{931FC308-667E-443B-878D-EB30685E984F}" destId="{691292F5-6DDA-4C35-9174-02F933EF1120}" srcOrd="2" destOrd="0" presId="urn:microsoft.com/office/officeart/2005/8/layout/orgChart1"/>
    <dgm:cxn modelId="{C583A471-ECC2-4396-90F5-008966DECE1F}" type="presParOf" srcId="{4375FA1A-F253-43C7-8586-1A7EA38FE7CA}" destId="{F3B09513-007C-4FA0-82DF-6DB591C3CF2D}" srcOrd="2" destOrd="0" presId="urn:microsoft.com/office/officeart/2005/8/layout/orgChart1"/>
    <dgm:cxn modelId="{E375476C-3DF2-4EC1-AF45-6003EDF24734}" type="presParOf" srcId="{4375FA1A-F253-43C7-8586-1A7EA38FE7CA}" destId="{EE81E9A5-986D-43EE-98E9-B312E2CC7256}" srcOrd="3" destOrd="0" presId="urn:microsoft.com/office/officeart/2005/8/layout/orgChart1"/>
    <dgm:cxn modelId="{226EB930-19D6-4E83-B7A3-1A85184627FD}" type="presParOf" srcId="{EE81E9A5-986D-43EE-98E9-B312E2CC7256}" destId="{D7866553-3B3C-4A46-9484-81310A62F574}" srcOrd="0" destOrd="0" presId="urn:microsoft.com/office/officeart/2005/8/layout/orgChart1"/>
    <dgm:cxn modelId="{2CBFA6E2-4CB5-4BF8-A688-234927A9BD2C}" type="presParOf" srcId="{D7866553-3B3C-4A46-9484-81310A62F574}" destId="{4CA7A341-68E2-4650-B33B-2E8DEB0E610E}" srcOrd="0" destOrd="0" presId="urn:microsoft.com/office/officeart/2005/8/layout/orgChart1"/>
    <dgm:cxn modelId="{C5BE87F4-D9E6-44A9-9C9D-DCA0B57BCFEB}" type="presParOf" srcId="{D7866553-3B3C-4A46-9484-81310A62F574}" destId="{8120B68C-E138-4F30-8E79-4EDC527EA741}" srcOrd="1" destOrd="0" presId="urn:microsoft.com/office/officeart/2005/8/layout/orgChart1"/>
    <dgm:cxn modelId="{0225CAB0-3EAE-4D14-B94C-0BC2898D7244}" type="presParOf" srcId="{EE81E9A5-986D-43EE-98E9-B312E2CC7256}" destId="{2ED3318E-15E9-4D2F-A84C-0BCCA81B274A}" srcOrd="1" destOrd="0" presId="urn:microsoft.com/office/officeart/2005/8/layout/orgChart1"/>
    <dgm:cxn modelId="{61C6D25F-604B-48D9-A6BC-8BEBB62C36D7}" type="presParOf" srcId="{EE81E9A5-986D-43EE-98E9-B312E2CC7256}" destId="{2078E38B-D56A-4CEA-BBF6-D1C19825BB6C}" srcOrd="2" destOrd="0" presId="urn:microsoft.com/office/officeart/2005/8/layout/orgChart1"/>
    <dgm:cxn modelId="{58E24613-A31F-4481-B322-2E2876D28D9F}" type="presParOf" srcId="{4375FA1A-F253-43C7-8586-1A7EA38FE7CA}" destId="{8CEC45A4-9010-4F1A-8C8D-EBF0F070666B}" srcOrd="4" destOrd="0" presId="urn:microsoft.com/office/officeart/2005/8/layout/orgChart1"/>
    <dgm:cxn modelId="{9A1FF496-C5C3-4DB4-9983-4804BF56CF66}" type="presParOf" srcId="{4375FA1A-F253-43C7-8586-1A7EA38FE7CA}" destId="{5CE3DDBC-B5E9-4900-9802-CE56F2046E0E}" srcOrd="5" destOrd="0" presId="urn:microsoft.com/office/officeart/2005/8/layout/orgChart1"/>
    <dgm:cxn modelId="{A384508C-9CCC-415D-8FC8-9CFBE62A4DED}" type="presParOf" srcId="{5CE3DDBC-B5E9-4900-9802-CE56F2046E0E}" destId="{EE136602-9E8B-4B1B-A808-A1FC9C0BC008}" srcOrd="0" destOrd="0" presId="urn:microsoft.com/office/officeart/2005/8/layout/orgChart1"/>
    <dgm:cxn modelId="{2F0CB0FB-B23B-47D5-AF07-F0F70A15A33E}" type="presParOf" srcId="{EE136602-9E8B-4B1B-A808-A1FC9C0BC008}" destId="{3B6BBAEA-1E67-48DE-8018-26D3F03E78C0}" srcOrd="0" destOrd="0" presId="urn:microsoft.com/office/officeart/2005/8/layout/orgChart1"/>
    <dgm:cxn modelId="{4A7E23A1-5E71-4D3B-8171-1A3F9FC56B64}" type="presParOf" srcId="{EE136602-9E8B-4B1B-A808-A1FC9C0BC008}" destId="{0A422E81-7AE8-4FB4-AE8E-EE4AA5B84299}" srcOrd="1" destOrd="0" presId="urn:microsoft.com/office/officeart/2005/8/layout/orgChart1"/>
    <dgm:cxn modelId="{98A7FAF1-9C56-4477-81B8-19B85E89B588}" type="presParOf" srcId="{5CE3DDBC-B5E9-4900-9802-CE56F2046E0E}" destId="{266E522B-C431-455C-BB94-AF0FD9E6FD2E}" srcOrd="1" destOrd="0" presId="urn:microsoft.com/office/officeart/2005/8/layout/orgChart1"/>
    <dgm:cxn modelId="{B436E330-D27C-4D5D-AE0D-891D59C081A9}" type="presParOf" srcId="{5CE3DDBC-B5E9-4900-9802-CE56F2046E0E}" destId="{E19BB2BF-97A1-4461-89D3-4ED12964208A}" srcOrd="2" destOrd="0" presId="urn:microsoft.com/office/officeart/2005/8/layout/orgChart1"/>
    <dgm:cxn modelId="{B5798B31-110D-4056-AD3F-1375D9F887C9}" type="presParOf" srcId="{4375FA1A-F253-43C7-8586-1A7EA38FE7CA}" destId="{9CAC09E0-D4DB-47C5-ABF2-611A534CC4D0}" srcOrd="6" destOrd="0" presId="urn:microsoft.com/office/officeart/2005/8/layout/orgChart1"/>
    <dgm:cxn modelId="{8A2FF037-46A0-456F-9FD1-A567068D33A6}" type="presParOf" srcId="{4375FA1A-F253-43C7-8586-1A7EA38FE7CA}" destId="{35A8D97F-7C16-4BF8-A246-ABC0FB9106E0}" srcOrd="7" destOrd="0" presId="urn:microsoft.com/office/officeart/2005/8/layout/orgChart1"/>
    <dgm:cxn modelId="{F5F15CC3-A17B-45B8-97D3-8C6F603AD48F}" type="presParOf" srcId="{35A8D97F-7C16-4BF8-A246-ABC0FB9106E0}" destId="{406EFCC3-BE2B-454C-B199-63D6030DA9A7}" srcOrd="0" destOrd="0" presId="urn:microsoft.com/office/officeart/2005/8/layout/orgChart1"/>
    <dgm:cxn modelId="{826923AC-A76F-4490-98D7-7CACC6B2D887}" type="presParOf" srcId="{406EFCC3-BE2B-454C-B199-63D6030DA9A7}" destId="{43D3B962-FAE7-4E7E-BA93-9114218C86F7}" srcOrd="0" destOrd="0" presId="urn:microsoft.com/office/officeart/2005/8/layout/orgChart1"/>
    <dgm:cxn modelId="{64563C25-436E-41E2-B464-98D622C29BC2}" type="presParOf" srcId="{406EFCC3-BE2B-454C-B199-63D6030DA9A7}" destId="{3708D5B4-4CB5-415F-A338-4884E196BF73}" srcOrd="1" destOrd="0" presId="urn:microsoft.com/office/officeart/2005/8/layout/orgChart1"/>
    <dgm:cxn modelId="{DB4274C2-5676-4AE6-80AF-A69B7CF603A5}" type="presParOf" srcId="{35A8D97F-7C16-4BF8-A246-ABC0FB9106E0}" destId="{0B36F6DB-F325-408A-8A61-6F9806612763}" srcOrd="1" destOrd="0" presId="urn:microsoft.com/office/officeart/2005/8/layout/orgChart1"/>
    <dgm:cxn modelId="{00765FBB-CCFF-46DE-93DB-E4B4D393AA11}" type="presParOf" srcId="{35A8D97F-7C16-4BF8-A246-ABC0FB9106E0}" destId="{D7A33F31-5F75-4831-9DF5-EF45C387E00B}" srcOrd="2" destOrd="0" presId="urn:microsoft.com/office/officeart/2005/8/layout/orgChart1"/>
    <dgm:cxn modelId="{B2F7612C-C722-4506-9E51-E006CD9B5A0E}" type="presParOf" srcId="{033E7CCB-0CA6-4CFD-AADE-05A127C3E05D}" destId="{D59EC084-F88C-4609-B2B5-85DAD6CFA046}"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F6CDD5-7B3B-41B1-97B8-7B8B05D3B48A}">
      <dsp:nvSpPr>
        <dsp:cNvPr id="0" name=""/>
        <dsp:cNvSpPr/>
      </dsp:nvSpPr>
      <dsp:spPr>
        <a:xfrm>
          <a:off x="8405" y="754090"/>
          <a:ext cx="1746300" cy="1241486"/>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l-GR" sz="2400" b="1" kern="1200" dirty="0" smtClean="0"/>
            <a:t>Δημόσιος</a:t>
          </a:r>
        </a:p>
        <a:p>
          <a:pPr lvl="0" algn="ctr" defTabSz="1066800">
            <a:lnSpc>
              <a:spcPct val="90000"/>
            </a:lnSpc>
            <a:spcBef>
              <a:spcPct val="0"/>
            </a:spcBef>
            <a:spcAft>
              <a:spcPct val="35000"/>
            </a:spcAft>
          </a:pPr>
          <a:r>
            <a:rPr lang="el-GR" sz="2400" b="1" kern="1200" dirty="0" smtClean="0"/>
            <a:t> τομέας</a:t>
          </a:r>
          <a:endParaRPr lang="el-GR" sz="2400" b="1" kern="1200" dirty="0"/>
        </a:p>
      </dsp:txBody>
      <dsp:txXfrm>
        <a:off x="8405" y="754090"/>
        <a:ext cx="1746300" cy="1241486"/>
      </dsp:txXfrm>
    </dsp:sp>
    <dsp:sp modelId="{DF027623-6D6E-4FED-A14A-E58DA44D77DF}">
      <dsp:nvSpPr>
        <dsp:cNvPr id="0" name=""/>
        <dsp:cNvSpPr/>
      </dsp:nvSpPr>
      <dsp:spPr>
        <a:xfrm rot="19457599">
          <a:off x="1639741" y="984628"/>
          <a:ext cx="1223116" cy="66556"/>
        </a:xfrm>
        <a:custGeom>
          <a:avLst/>
          <a:gdLst/>
          <a:ahLst/>
          <a:cxnLst/>
          <a:rect l="0" t="0" r="0" b="0"/>
          <a:pathLst>
            <a:path>
              <a:moveTo>
                <a:pt x="0" y="33278"/>
              </a:moveTo>
              <a:lnTo>
                <a:pt x="1223116" y="3327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9457599">
        <a:off x="2220721" y="987328"/>
        <a:ext cx="61155" cy="61155"/>
      </dsp:txXfrm>
    </dsp:sp>
    <dsp:sp modelId="{71245789-B031-4721-B733-A371A29F120E}">
      <dsp:nvSpPr>
        <dsp:cNvPr id="0" name=""/>
        <dsp:cNvSpPr/>
      </dsp:nvSpPr>
      <dsp:spPr>
        <a:xfrm>
          <a:off x="2747894" y="40235"/>
          <a:ext cx="2482973" cy="1241486"/>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l-GR" sz="2400" b="1" kern="1200" dirty="0" smtClean="0"/>
            <a:t>Δημόσιες επιχειρήσε</a:t>
          </a:r>
          <a:r>
            <a:rPr lang="el-GR" sz="2200" b="1" kern="1200" dirty="0" smtClean="0"/>
            <a:t>ις</a:t>
          </a:r>
          <a:endParaRPr lang="el-GR" sz="2200" b="1" kern="1200" dirty="0"/>
        </a:p>
      </dsp:txBody>
      <dsp:txXfrm>
        <a:off x="2747894" y="40235"/>
        <a:ext cx="2482973" cy="1241486"/>
      </dsp:txXfrm>
    </dsp:sp>
    <dsp:sp modelId="{69CF2968-A708-453B-82AC-B7419F3E0A93}">
      <dsp:nvSpPr>
        <dsp:cNvPr id="0" name=""/>
        <dsp:cNvSpPr/>
      </dsp:nvSpPr>
      <dsp:spPr>
        <a:xfrm rot="2142401">
          <a:off x="1639741" y="1698483"/>
          <a:ext cx="1223116" cy="66556"/>
        </a:xfrm>
        <a:custGeom>
          <a:avLst/>
          <a:gdLst/>
          <a:ahLst/>
          <a:cxnLst/>
          <a:rect l="0" t="0" r="0" b="0"/>
          <a:pathLst>
            <a:path>
              <a:moveTo>
                <a:pt x="0" y="33278"/>
              </a:moveTo>
              <a:lnTo>
                <a:pt x="1223116" y="3327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2142401">
        <a:off x="2220721" y="1701183"/>
        <a:ext cx="61155" cy="61155"/>
      </dsp:txXfrm>
    </dsp:sp>
    <dsp:sp modelId="{DA505506-3B75-4F07-BB82-74118825001A}">
      <dsp:nvSpPr>
        <dsp:cNvPr id="0" name=""/>
        <dsp:cNvSpPr/>
      </dsp:nvSpPr>
      <dsp:spPr>
        <a:xfrm>
          <a:off x="2747894" y="1467945"/>
          <a:ext cx="2482973" cy="1241486"/>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l-GR" sz="2400" b="1" kern="1200" dirty="0" smtClean="0"/>
            <a:t>Δημόσιοι οργανισμοί</a:t>
          </a:r>
          <a:endParaRPr lang="el-GR" sz="2400" b="1" kern="1200" dirty="0"/>
        </a:p>
      </dsp:txBody>
      <dsp:txXfrm>
        <a:off x="2747894" y="1467945"/>
        <a:ext cx="2482973" cy="1241486"/>
      </dsp:txXfrm>
    </dsp:sp>
    <dsp:sp modelId="{1C862389-4B24-4381-B3A0-5D98AA7A35ED}">
      <dsp:nvSpPr>
        <dsp:cNvPr id="0" name=""/>
        <dsp:cNvSpPr/>
      </dsp:nvSpPr>
      <dsp:spPr>
        <a:xfrm rot="18806434">
          <a:off x="5011888" y="1546450"/>
          <a:ext cx="1401923" cy="66556"/>
        </a:xfrm>
        <a:custGeom>
          <a:avLst/>
          <a:gdLst/>
          <a:ahLst/>
          <a:cxnLst/>
          <a:rect l="0" t="0" r="0" b="0"/>
          <a:pathLst>
            <a:path>
              <a:moveTo>
                <a:pt x="0" y="33278"/>
              </a:moveTo>
              <a:lnTo>
                <a:pt x="1401923" y="33278"/>
              </a:lnTo>
            </a:path>
          </a:pathLst>
        </a:custGeom>
        <a:noFill/>
        <a:ln w="38100" cap="flat" cmpd="sng" algn="ctr">
          <a:solidFill>
            <a:schemeClr val="accent1"/>
          </a:solidFill>
          <a:prstDash val="solid"/>
        </a:ln>
        <a:effectLst>
          <a:outerShdw blurRad="40000" dist="23000" dir="5400000" rotWithShape="0">
            <a:srgbClr val="000000">
              <a:alpha val="35000"/>
            </a:srgbClr>
          </a:outerShdw>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b="1" kern="1200"/>
        </a:p>
      </dsp:txBody>
      <dsp:txXfrm rot="18806434">
        <a:off x="5677802" y="1544680"/>
        <a:ext cx="70096" cy="70096"/>
      </dsp:txXfrm>
    </dsp:sp>
    <dsp:sp modelId="{2AC90989-1AEF-4346-B8CE-A38D14581E19}">
      <dsp:nvSpPr>
        <dsp:cNvPr id="0" name=""/>
        <dsp:cNvSpPr/>
      </dsp:nvSpPr>
      <dsp:spPr>
        <a:xfrm>
          <a:off x="6194832" y="555961"/>
          <a:ext cx="2371264" cy="10296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l-GR" sz="2400" b="1" kern="1200" dirty="0" smtClean="0">
              <a:solidFill>
                <a:schemeClr val="accent6">
                  <a:lumMod val="75000"/>
                </a:schemeClr>
              </a:solidFill>
            </a:rPr>
            <a:t>Ν.Π.Δ.Δ </a:t>
          </a:r>
        </a:p>
        <a:p>
          <a:pPr lvl="0" algn="ctr" defTabSz="1066800">
            <a:lnSpc>
              <a:spcPct val="90000"/>
            </a:lnSpc>
            <a:spcBef>
              <a:spcPct val="0"/>
            </a:spcBef>
            <a:spcAft>
              <a:spcPct val="35000"/>
            </a:spcAft>
          </a:pPr>
          <a:r>
            <a:rPr lang="el-GR" sz="2000" kern="1200" dirty="0" smtClean="0"/>
            <a:t>(Νομικά Πρόσωπα Δημοσίου Δικαίου)</a:t>
          </a:r>
          <a:endParaRPr lang="el-GR" sz="2000" kern="1200" dirty="0"/>
        </a:p>
      </dsp:txBody>
      <dsp:txXfrm>
        <a:off x="6194832" y="555961"/>
        <a:ext cx="2371264" cy="1029614"/>
      </dsp:txXfrm>
    </dsp:sp>
    <dsp:sp modelId="{C9DF5393-2E8F-4532-A28C-E82DA9C4DE70}">
      <dsp:nvSpPr>
        <dsp:cNvPr id="0" name=""/>
        <dsp:cNvSpPr/>
      </dsp:nvSpPr>
      <dsp:spPr>
        <a:xfrm rot="1888217">
          <a:off x="5145227" y="2359369"/>
          <a:ext cx="1164470" cy="66556"/>
        </a:xfrm>
        <a:custGeom>
          <a:avLst/>
          <a:gdLst/>
          <a:ahLst/>
          <a:cxnLst/>
          <a:rect l="0" t="0" r="0" b="0"/>
          <a:pathLst>
            <a:path>
              <a:moveTo>
                <a:pt x="0" y="33278"/>
              </a:moveTo>
              <a:lnTo>
                <a:pt x="1164470" y="33278"/>
              </a:lnTo>
            </a:path>
          </a:pathLst>
        </a:custGeom>
        <a:noFill/>
        <a:ln w="38100" cap="flat" cmpd="sng" algn="ctr">
          <a:solidFill>
            <a:schemeClr val="accent1"/>
          </a:solidFill>
          <a:prstDash val="solid"/>
        </a:ln>
        <a:effectLst>
          <a:outerShdw blurRad="40000" dist="23000" dir="5400000" rotWithShape="0">
            <a:srgbClr val="000000">
              <a:alpha val="35000"/>
            </a:srgbClr>
          </a:outerShdw>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888217">
        <a:off x="5698350" y="2363536"/>
        <a:ext cx="58223" cy="58223"/>
      </dsp:txXfrm>
    </dsp:sp>
    <dsp:sp modelId="{D0245069-E84D-4159-A988-B662CF80BD41}">
      <dsp:nvSpPr>
        <dsp:cNvPr id="0" name=""/>
        <dsp:cNvSpPr/>
      </dsp:nvSpPr>
      <dsp:spPr>
        <a:xfrm>
          <a:off x="6224057" y="2075863"/>
          <a:ext cx="2482973" cy="12414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l-GR" sz="2400" b="1" kern="1200" dirty="0" smtClean="0">
              <a:solidFill>
                <a:schemeClr val="accent6">
                  <a:lumMod val="75000"/>
                </a:schemeClr>
              </a:solidFill>
            </a:rPr>
            <a:t>Ν.Π.Ι.Δ</a:t>
          </a:r>
        </a:p>
        <a:p>
          <a:pPr lvl="0" algn="ctr" defTabSz="1066800">
            <a:lnSpc>
              <a:spcPct val="90000"/>
            </a:lnSpc>
            <a:spcBef>
              <a:spcPct val="0"/>
            </a:spcBef>
            <a:spcAft>
              <a:spcPct val="35000"/>
            </a:spcAft>
          </a:pPr>
          <a:r>
            <a:rPr lang="el-GR" sz="2200" kern="1200" dirty="0" smtClean="0"/>
            <a:t>(Νομικά Πρόσωπα Ιδιωτικού Δικαίου)</a:t>
          </a:r>
          <a:endParaRPr lang="el-GR" sz="2200" kern="1200" dirty="0"/>
        </a:p>
      </dsp:txBody>
      <dsp:txXfrm>
        <a:off x="6224057" y="2075863"/>
        <a:ext cx="2482973" cy="124148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CAC09E0-D4DB-47C5-ABF2-611A534CC4D0}">
      <dsp:nvSpPr>
        <dsp:cNvPr id="0" name=""/>
        <dsp:cNvSpPr/>
      </dsp:nvSpPr>
      <dsp:spPr>
        <a:xfrm>
          <a:off x="4393421" y="2038198"/>
          <a:ext cx="3462916" cy="461676"/>
        </a:xfrm>
        <a:custGeom>
          <a:avLst/>
          <a:gdLst/>
          <a:ahLst/>
          <a:cxnLst/>
          <a:rect l="0" t="0" r="0" b="0"/>
          <a:pathLst>
            <a:path>
              <a:moveTo>
                <a:pt x="0" y="0"/>
              </a:moveTo>
              <a:lnTo>
                <a:pt x="0" y="266554"/>
              </a:lnTo>
              <a:lnTo>
                <a:pt x="3462916" y="266554"/>
              </a:lnTo>
              <a:lnTo>
                <a:pt x="3462916" y="461676"/>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EC45A4-9010-4F1A-8C8D-EBF0F070666B}">
      <dsp:nvSpPr>
        <dsp:cNvPr id="0" name=""/>
        <dsp:cNvSpPr/>
      </dsp:nvSpPr>
      <dsp:spPr>
        <a:xfrm>
          <a:off x="4393421" y="2038198"/>
          <a:ext cx="1214372" cy="461676"/>
        </a:xfrm>
        <a:custGeom>
          <a:avLst/>
          <a:gdLst/>
          <a:ahLst/>
          <a:cxnLst/>
          <a:rect l="0" t="0" r="0" b="0"/>
          <a:pathLst>
            <a:path>
              <a:moveTo>
                <a:pt x="0" y="0"/>
              </a:moveTo>
              <a:lnTo>
                <a:pt x="0" y="266554"/>
              </a:lnTo>
              <a:lnTo>
                <a:pt x="1214372" y="266554"/>
              </a:lnTo>
              <a:lnTo>
                <a:pt x="1214372" y="461676"/>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B09513-007C-4FA0-82DF-6DB591C3CF2D}">
      <dsp:nvSpPr>
        <dsp:cNvPr id="0" name=""/>
        <dsp:cNvSpPr/>
      </dsp:nvSpPr>
      <dsp:spPr>
        <a:xfrm>
          <a:off x="3269149" y="2038198"/>
          <a:ext cx="1124272" cy="461676"/>
        </a:xfrm>
        <a:custGeom>
          <a:avLst/>
          <a:gdLst/>
          <a:ahLst/>
          <a:cxnLst/>
          <a:rect l="0" t="0" r="0" b="0"/>
          <a:pathLst>
            <a:path>
              <a:moveTo>
                <a:pt x="1124272" y="0"/>
              </a:moveTo>
              <a:lnTo>
                <a:pt x="1124272" y="266554"/>
              </a:lnTo>
              <a:lnTo>
                <a:pt x="0" y="266554"/>
              </a:lnTo>
              <a:lnTo>
                <a:pt x="0" y="461676"/>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C0A6FD-C308-48C1-8B51-67CD02AD5BE1}">
      <dsp:nvSpPr>
        <dsp:cNvPr id="0" name=""/>
        <dsp:cNvSpPr/>
      </dsp:nvSpPr>
      <dsp:spPr>
        <a:xfrm>
          <a:off x="930504" y="2038198"/>
          <a:ext cx="3462916" cy="461676"/>
        </a:xfrm>
        <a:custGeom>
          <a:avLst/>
          <a:gdLst/>
          <a:ahLst/>
          <a:cxnLst/>
          <a:rect l="0" t="0" r="0" b="0"/>
          <a:pathLst>
            <a:path>
              <a:moveTo>
                <a:pt x="3462916" y="0"/>
              </a:moveTo>
              <a:lnTo>
                <a:pt x="3462916" y="266554"/>
              </a:lnTo>
              <a:lnTo>
                <a:pt x="0" y="266554"/>
              </a:lnTo>
              <a:lnTo>
                <a:pt x="0" y="461676"/>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FD4A80-00E3-4AAA-8ABF-649C9221E207}">
      <dsp:nvSpPr>
        <dsp:cNvPr id="0" name=""/>
        <dsp:cNvSpPr/>
      </dsp:nvSpPr>
      <dsp:spPr>
        <a:xfrm>
          <a:off x="1143010" y="1357325"/>
          <a:ext cx="6500821" cy="680872"/>
        </a:xfrm>
        <a:prstGeom prst="rect">
          <a:avLst/>
        </a:prstGeom>
        <a:solidFill>
          <a:srgbClr val="E6A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l-GR" sz="2800" b="1" kern="1200" dirty="0" smtClean="0"/>
            <a:t>Μορφές επιχειρήσεων</a:t>
          </a:r>
          <a:endParaRPr lang="el-GR" sz="1900" b="1" kern="1200" dirty="0"/>
        </a:p>
      </dsp:txBody>
      <dsp:txXfrm>
        <a:off x="1143010" y="1357325"/>
        <a:ext cx="6500821" cy="680872"/>
      </dsp:txXfrm>
    </dsp:sp>
    <dsp:sp modelId="{4E7973C4-4FC9-4FB7-B498-3D9E712E7FB6}">
      <dsp:nvSpPr>
        <dsp:cNvPr id="0" name=""/>
        <dsp:cNvSpPr/>
      </dsp:nvSpPr>
      <dsp:spPr>
        <a:xfrm>
          <a:off x="1353" y="2499874"/>
          <a:ext cx="1858301" cy="929150"/>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l-GR" sz="2800" b="1" kern="1200" dirty="0" smtClean="0"/>
            <a:t>Δημόσιες</a:t>
          </a:r>
          <a:endParaRPr lang="el-GR" sz="3200" b="1" kern="1200" dirty="0"/>
        </a:p>
      </dsp:txBody>
      <dsp:txXfrm>
        <a:off x="1353" y="2499874"/>
        <a:ext cx="1858301" cy="929150"/>
      </dsp:txXfrm>
    </dsp:sp>
    <dsp:sp modelId="{4CA7A341-68E2-4650-B33B-2E8DEB0E610E}">
      <dsp:nvSpPr>
        <dsp:cNvPr id="0" name=""/>
        <dsp:cNvSpPr/>
      </dsp:nvSpPr>
      <dsp:spPr>
        <a:xfrm>
          <a:off x="2249898" y="2499874"/>
          <a:ext cx="2038500" cy="929150"/>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l-GR" sz="2800" b="1" kern="1200" dirty="0" smtClean="0"/>
            <a:t>Δημοτικές</a:t>
          </a:r>
          <a:endParaRPr lang="el-GR" sz="3200" b="1" kern="1200" dirty="0"/>
        </a:p>
      </dsp:txBody>
      <dsp:txXfrm>
        <a:off x="2249898" y="2499874"/>
        <a:ext cx="2038500" cy="929150"/>
      </dsp:txXfrm>
    </dsp:sp>
    <dsp:sp modelId="{3B6BBAEA-1E67-48DE-8018-26D3F03E78C0}">
      <dsp:nvSpPr>
        <dsp:cNvPr id="0" name=""/>
        <dsp:cNvSpPr/>
      </dsp:nvSpPr>
      <dsp:spPr>
        <a:xfrm>
          <a:off x="4678642" y="2499874"/>
          <a:ext cx="1858301" cy="929150"/>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l-GR" sz="2800" b="1" kern="1200" dirty="0" smtClean="0"/>
            <a:t>Μεικτές</a:t>
          </a:r>
          <a:endParaRPr lang="el-GR" sz="3200" b="1" kern="1200" dirty="0"/>
        </a:p>
      </dsp:txBody>
      <dsp:txXfrm>
        <a:off x="4678642" y="2499874"/>
        <a:ext cx="1858301" cy="929150"/>
      </dsp:txXfrm>
    </dsp:sp>
    <dsp:sp modelId="{43D3B962-FAE7-4E7E-BA93-9114218C86F7}">
      <dsp:nvSpPr>
        <dsp:cNvPr id="0" name=""/>
        <dsp:cNvSpPr/>
      </dsp:nvSpPr>
      <dsp:spPr>
        <a:xfrm>
          <a:off x="6927187" y="2499874"/>
          <a:ext cx="1858301" cy="929150"/>
        </a:xfrm>
        <a:prstGeom prst="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l-GR" sz="2800" b="1" kern="1200" dirty="0" smtClean="0"/>
            <a:t>Ιδιωτικές</a:t>
          </a:r>
          <a:endParaRPr lang="el-GR" sz="3200" b="1" kern="1200" dirty="0"/>
        </a:p>
      </dsp:txBody>
      <dsp:txXfrm>
        <a:off x="6927187" y="2499874"/>
        <a:ext cx="1858301" cy="9291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6"/>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9"/>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1"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1"/>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25/9/2023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25/9/2023</a:t>
            </a:fld>
            <a:endParaRPr lang="el-GR"/>
          </a:p>
        </p:txBody>
      </p:sp>
      <p:sp>
        <p:nvSpPr>
          <p:cNvPr id="5" name="4 - Θέση υποσέλιδου"/>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2643183"/>
            <a:ext cx="7772400" cy="1470025"/>
          </a:xfrm>
        </p:spPr>
        <p:txBody>
          <a:bodyPr/>
          <a:lstStyle/>
          <a:p>
            <a:r>
              <a:rPr lang="el-GR" b="1" dirty="0" smtClean="0">
                <a:solidFill>
                  <a:srgbClr val="002060"/>
                </a:solidFill>
              </a:rPr>
              <a:t>1.1 Η Έννοια της Επιχείρησης</a:t>
            </a:r>
            <a:endParaRPr lang="el-GR" b="1" dirty="0">
              <a:solidFill>
                <a:srgbClr val="002060"/>
              </a:solidFill>
            </a:endParaRPr>
          </a:p>
        </p:txBody>
      </p:sp>
      <p:sp>
        <p:nvSpPr>
          <p:cNvPr id="3" name="2 - Υπότιτλος"/>
          <p:cNvSpPr>
            <a:spLocks noGrp="1"/>
          </p:cNvSpPr>
          <p:nvPr>
            <p:ph type="subTitle" idx="1"/>
          </p:nvPr>
        </p:nvSpPr>
        <p:spPr/>
        <p:txBody>
          <a:bodyPr/>
          <a:lstStyle/>
          <a:p>
            <a:endParaRPr lang="el-GR" dirty="0"/>
          </a:p>
        </p:txBody>
      </p:sp>
      <p:pic>
        <p:nvPicPr>
          <p:cNvPr id="1026" name="Picture 2" descr="https://epixeirein.gr/wp-content/uploads/2013/01/epixeirisi.jpg"/>
          <p:cNvPicPr>
            <a:picLocks noChangeAspect="1" noChangeArrowheads="1"/>
          </p:cNvPicPr>
          <p:nvPr/>
        </p:nvPicPr>
        <p:blipFill>
          <a:blip r:embed="rId2" cstate="print"/>
          <a:srcRect/>
          <a:stretch>
            <a:fillRect/>
          </a:stretch>
        </p:blipFill>
        <p:spPr bwMode="auto">
          <a:xfrm>
            <a:off x="3143241" y="357166"/>
            <a:ext cx="2333628" cy="233362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normAutofit/>
          </a:bodyPr>
          <a:lstStyle/>
          <a:p>
            <a:pPr algn="l"/>
            <a:r>
              <a:rPr lang="el-GR" b="1" dirty="0" smtClean="0">
                <a:solidFill>
                  <a:srgbClr val="002060"/>
                </a:solidFill>
              </a:rPr>
              <a:t>1.1.2 Μορφές επιχειρήσεων</a:t>
            </a:r>
          </a:p>
        </p:txBody>
      </p:sp>
      <p:sp>
        <p:nvSpPr>
          <p:cNvPr id="5" name="4 - Υπότιτλος"/>
          <p:cNvSpPr>
            <a:spLocks noGrp="1"/>
          </p:cNvSpPr>
          <p:nvPr>
            <p:ph type="subTitle" idx="1"/>
          </p:nvPr>
        </p:nvSpPr>
        <p:spPr/>
        <p:txBody>
          <a:bodyPr/>
          <a:lstStyle/>
          <a:p>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5"/>
            <a:ext cx="8229600" cy="5340369"/>
          </a:xfrm>
        </p:spPr>
        <p:txBody>
          <a:bodyPr>
            <a:normAutofit/>
          </a:bodyPr>
          <a:lstStyle/>
          <a:p>
            <a:pPr>
              <a:buNone/>
            </a:pPr>
            <a:r>
              <a:rPr lang="el-GR" dirty="0" smtClean="0"/>
              <a:t>Οι επιχειρήσεις χαρακτηρίζονται και ταξινομούνται με διάφορα κριτήρια, τα βασικότερα από τα οποία είναι:</a:t>
            </a:r>
          </a:p>
          <a:p>
            <a:pPr marL="1044575" indent="-514350">
              <a:buClr>
                <a:srgbClr val="C00000"/>
              </a:buClr>
              <a:buFont typeface="+mj-lt"/>
              <a:buAutoNum type="alphaLcPeriod"/>
            </a:pPr>
            <a:r>
              <a:rPr lang="el-GR" dirty="0" smtClean="0"/>
              <a:t>Το ιδιοκτησιακό καθεστώς</a:t>
            </a:r>
          </a:p>
          <a:p>
            <a:pPr marL="1044575" indent="-514350">
              <a:buClr>
                <a:srgbClr val="C00000"/>
              </a:buClr>
              <a:buFont typeface="+mj-lt"/>
              <a:buAutoNum type="alphaLcPeriod"/>
            </a:pPr>
            <a:r>
              <a:rPr lang="el-GR" dirty="0" smtClean="0"/>
              <a:t>Η νομική μορφή</a:t>
            </a:r>
          </a:p>
          <a:p>
            <a:pPr marL="1044575" indent="-514350">
              <a:buClr>
                <a:srgbClr val="C00000"/>
              </a:buClr>
              <a:buFont typeface="+mj-lt"/>
              <a:buAutoNum type="alphaLcPeriod"/>
            </a:pPr>
            <a:r>
              <a:rPr lang="el-GR" dirty="0" smtClean="0"/>
              <a:t>Ο τομέας δραστηριότητας</a:t>
            </a:r>
          </a:p>
          <a:p>
            <a:pPr marL="1044575" indent="-514350">
              <a:buClr>
                <a:srgbClr val="C00000"/>
              </a:buClr>
              <a:buFont typeface="+mj-lt"/>
              <a:buAutoNum type="alphaLcPeriod"/>
            </a:pPr>
            <a:r>
              <a:rPr lang="el-GR" dirty="0" smtClean="0"/>
              <a:t> Το μέγεθος των επιχειρήσεων</a:t>
            </a:r>
          </a:p>
          <a:p>
            <a:pPr marL="1044575" indent="-514350">
              <a:buClr>
                <a:srgbClr val="C00000"/>
              </a:buClr>
              <a:buFont typeface="+mj-lt"/>
              <a:buAutoNum type="alphaLcPeriod"/>
            </a:pPr>
            <a:r>
              <a:rPr lang="el-GR" dirty="0" smtClean="0"/>
              <a:t> Η γεωγραφική έκταση των δραστηριοτήτων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lstStyle/>
          <a:p>
            <a:pPr algn="l"/>
            <a:r>
              <a:rPr lang="el-GR" b="1" dirty="0" smtClean="0">
                <a:solidFill>
                  <a:srgbClr val="002060"/>
                </a:solidFill>
              </a:rPr>
              <a:t>1.1.2 </a:t>
            </a:r>
            <a:r>
              <a:rPr lang="el-GR" b="1" dirty="0" smtClean="0">
                <a:solidFill>
                  <a:schemeClr val="accent2">
                    <a:lumMod val="75000"/>
                  </a:schemeClr>
                </a:solidFill>
              </a:rPr>
              <a:t>α</a:t>
            </a:r>
            <a:r>
              <a:rPr lang="el-GR" b="1" dirty="0" smtClean="0">
                <a:solidFill>
                  <a:srgbClr val="002060"/>
                </a:solidFill>
              </a:rPr>
              <a:t> Ιδιοκτησιακό καθεστώς</a:t>
            </a:r>
            <a:endParaRPr lang="el-GR" b="1" dirty="0">
              <a:solidFill>
                <a:srgbClr val="002060"/>
              </a:solidFill>
            </a:endParaRPr>
          </a:p>
        </p:txBody>
      </p:sp>
      <p:sp>
        <p:nvSpPr>
          <p:cNvPr id="5" name="4 - Υπότιτλος"/>
          <p:cNvSpPr>
            <a:spLocks noGrp="1"/>
          </p:cNvSpPr>
          <p:nvPr>
            <p:ph type="subTitle" idx="1"/>
          </p:nvPr>
        </p:nvSpPr>
        <p:spPr/>
        <p:txBody>
          <a:bodyPr/>
          <a:lstStyle/>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5" y="500044"/>
            <a:ext cx="8229600" cy="2428892"/>
          </a:xfrm>
        </p:spPr>
        <p:txBody>
          <a:bodyPr>
            <a:normAutofit fontScale="92500" lnSpcReduction="10000"/>
          </a:bodyPr>
          <a:lstStyle/>
          <a:p>
            <a:pPr>
              <a:buNone/>
            </a:pPr>
            <a:r>
              <a:rPr lang="el-GR" dirty="0" smtClean="0"/>
              <a:t>Οι επιχειρήσεις ανάλογα με το ιδιοκτησιακό καθεστώς τους διακρίνονται σε:</a:t>
            </a:r>
          </a:p>
          <a:p>
            <a:pPr>
              <a:buClr>
                <a:srgbClr val="FF0000"/>
              </a:buClr>
            </a:pPr>
            <a:r>
              <a:rPr lang="el-GR" dirty="0" smtClean="0"/>
              <a:t>Δημόσιες</a:t>
            </a:r>
          </a:p>
          <a:p>
            <a:pPr>
              <a:buClr>
                <a:srgbClr val="FF0000"/>
              </a:buClr>
            </a:pPr>
            <a:r>
              <a:rPr lang="el-GR" dirty="0" smtClean="0"/>
              <a:t>Ιδιωτικές και</a:t>
            </a:r>
          </a:p>
          <a:p>
            <a:pPr>
              <a:buClr>
                <a:srgbClr val="FF0000"/>
              </a:buClr>
            </a:pPr>
            <a:r>
              <a:rPr lang="el-GR" dirty="0" smtClean="0"/>
              <a:t>Μεικτές</a:t>
            </a:r>
          </a:p>
          <a:p>
            <a:endParaRPr lang="el-GR" dirty="0"/>
          </a:p>
        </p:txBody>
      </p:sp>
      <p:pic>
        <p:nvPicPr>
          <p:cNvPr id="4" name="Picture 3"/>
          <p:cNvPicPr>
            <a:picLocks noChangeAspect="1" noChangeArrowheads="1"/>
          </p:cNvPicPr>
          <p:nvPr/>
        </p:nvPicPr>
        <p:blipFill>
          <a:blip r:embed="rId2" cstate="print"/>
          <a:srcRect t="20913"/>
          <a:stretch>
            <a:fillRect/>
          </a:stretch>
        </p:blipFill>
        <p:spPr bwMode="auto">
          <a:xfrm>
            <a:off x="642911" y="3071810"/>
            <a:ext cx="8240757" cy="2971803"/>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857224" y="2428868"/>
            <a:ext cx="7772400" cy="1143000"/>
          </a:xfrm>
        </p:spPr>
        <p:txBody>
          <a:bodyPr anchor="ctr"/>
          <a:lstStyle/>
          <a:p>
            <a:pPr algn="ctr"/>
            <a:r>
              <a:rPr lang="el-GR" b="1" dirty="0" smtClean="0">
                <a:solidFill>
                  <a:schemeClr val="accent1">
                    <a:lumMod val="75000"/>
                  </a:schemeClr>
                </a:solidFill>
              </a:rPr>
              <a:t>Δημόσιες Επιχειρήσεις</a:t>
            </a:r>
            <a:endParaRPr lang="el-GR" b="1" dirty="0">
              <a:solidFill>
                <a:schemeClr val="accent1">
                  <a:lumMod val="75000"/>
                </a:schemeClr>
              </a:solidFill>
            </a:endParaRPr>
          </a:p>
        </p:txBody>
      </p:sp>
      <p:pic>
        <p:nvPicPr>
          <p:cNvPr id="20482" name="Picture 2" descr="https://www.nb.org/media/catalog/product/cache/ae84fb66244fc9efaabb1fedcb01bed1/9/7/978-960-562-511-5.00_4.jpg"/>
          <p:cNvPicPr>
            <a:picLocks noChangeAspect="1" noChangeArrowheads="1"/>
          </p:cNvPicPr>
          <p:nvPr/>
        </p:nvPicPr>
        <p:blipFill>
          <a:blip r:embed="rId2" cstate="print"/>
          <a:srcRect l="11719" t="48087" b="36380"/>
          <a:stretch>
            <a:fillRect/>
          </a:stretch>
        </p:blipFill>
        <p:spPr bwMode="auto">
          <a:xfrm>
            <a:off x="785787" y="4000504"/>
            <a:ext cx="7456196" cy="1855809"/>
          </a:xfrm>
          <a:prstGeom prst="rect">
            <a:avLst/>
          </a:prstGeom>
          <a:noFill/>
        </p:spPr>
      </p:pic>
      <p:pic>
        <p:nvPicPr>
          <p:cNvPr id="14338" name="Picture 2"/>
          <p:cNvPicPr>
            <a:picLocks noChangeAspect="1" noChangeArrowheads="1"/>
          </p:cNvPicPr>
          <p:nvPr/>
        </p:nvPicPr>
        <p:blipFill>
          <a:blip r:embed="rId3" cstate="print"/>
          <a:srcRect/>
          <a:stretch>
            <a:fillRect/>
          </a:stretch>
        </p:blipFill>
        <p:spPr bwMode="auto">
          <a:xfrm>
            <a:off x="2214546" y="0"/>
            <a:ext cx="4629109" cy="257172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714348" y="500042"/>
            <a:ext cx="7772400" cy="1338258"/>
          </a:xfrm>
          <a:solidFill>
            <a:schemeClr val="accent1">
              <a:lumMod val="40000"/>
              <a:lumOff val="60000"/>
            </a:schemeClr>
          </a:solidFill>
        </p:spPr>
        <p:txBody>
          <a:bodyPr>
            <a:normAutofit fontScale="85000" lnSpcReduction="10000"/>
          </a:bodyPr>
          <a:lstStyle/>
          <a:p>
            <a:pPr>
              <a:buNone/>
            </a:pPr>
            <a:r>
              <a:rPr lang="el-GR" b="1" u="sng" dirty="0" smtClean="0"/>
              <a:t>Δημόσιες επιχειρήσεις </a:t>
            </a:r>
            <a:r>
              <a:rPr lang="el-GR" dirty="0" smtClean="0"/>
              <a:t>είναι εκείνες των οποίων ο ιδιοκτήτης θεωρείται ότι είναι το κοινωνικό σύνολο, το οποίο εκπροσωπείται από το κράτος.</a:t>
            </a:r>
            <a:endParaRPr lang="el-GR" dirty="0"/>
          </a:p>
        </p:txBody>
      </p:sp>
      <p:graphicFrame>
        <p:nvGraphicFramePr>
          <p:cNvPr id="5" name="4 - Διάγραμμα"/>
          <p:cNvGraphicFramePr/>
          <p:nvPr/>
        </p:nvGraphicFramePr>
        <p:xfrm>
          <a:off x="214283" y="2714621"/>
          <a:ext cx="8715436" cy="3357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fontScale="90000"/>
          </a:bodyPr>
          <a:lstStyle/>
          <a:p>
            <a:pPr algn="ctr"/>
            <a:r>
              <a:rPr lang="el-GR" b="1" dirty="0" smtClean="0">
                <a:solidFill>
                  <a:schemeClr val="accent6">
                    <a:lumMod val="75000"/>
                  </a:schemeClr>
                </a:solidFill>
              </a:rPr>
              <a:t>Ν.Π.Δ.Δ</a:t>
            </a:r>
            <a:r>
              <a:rPr lang="el-GR" b="1" dirty="0" smtClean="0"/>
              <a:t> </a:t>
            </a:r>
            <a:br>
              <a:rPr lang="el-GR" b="1" dirty="0" smtClean="0"/>
            </a:br>
            <a:r>
              <a:rPr lang="el-GR" sz="3100" dirty="0" smtClean="0"/>
              <a:t>(αποτελούν την Κεντρική Διοίκηση)</a:t>
            </a:r>
            <a:endParaRPr lang="el-GR" dirty="0"/>
          </a:p>
        </p:txBody>
      </p:sp>
      <p:sp>
        <p:nvSpPr>
          <p:cNvPr id="3" name="2 - Θέση περιεχομένου"/>
          <p:cNvSpPr>
            <a:spLocks noGrp="1"/>
          </p:cNvSpPr>
          <p:nvPr>
            <p:ph sz="quarter" idx="1"/>
          </p:nvPr>
        </p:nvSpPr>
        <p:spPr/>
        <p:txBody>
          <a:bodyPr/>
          <a:lstStyle/>
          <a:p>
            <a:pPr>
              <a:buNone/>
            </a:pPr>
            <a:r>
              <a:rPr lang="el-GR" dirty="0" smtClean="0"/>
              <a:t>Στην Ελλάδα αποτελείται από τα </a:t>
            </a:r>
            <a:r>
              <a:rPr lang="el-GR" u="sng" dirty="0" smtClean="0"/>
              <a:t>υπουργεία</a:t>
            </a:r>
            <a:r>
              <a:rPr lang="el-GR" dirty="0" smtClean="0"/>
              <a:t> με όλες τις υπηρεσίες τους, όπως είναι</a:t>
            </a:r>
          </a:p>
          <a:p>
            <a:pPr>
              <a:buNone/>
            </a:pPr>
            <a:endParaRPr lang="el-GR" dirty="0" smtClean="0"/>
          </a:p>
          <a:p>
            <a:pPr marL="633413" indent="-368300"/>
            <a:r>
              <a:rPr lang="el-GR" dirty="0" smtClean="0"/>
              <a:t>Οι κατά τόπους εφορίες</a:t>
            </a:r>
          </a:p>
          <a:p>
            <a:pPr marL="633413" indent="-368300"/>
            <a:r>
              <a:rPr lang="el-GR" dirty="0" smtClean="0"/>
              <a:t>Τα τελωνεία</a:t>
            </a:r>
          </a:p>
          <a:p>
            <a:pPr marL="633413" indent="-368300"/>
            <a:r>
              <a:rPr lang="el-GR" dirty="0" smtClean="0"/>
              <a:t>Η αστυνομία </a:t>
            </a:r>
          </a:p>
          <a:p>
            <a:pPr marL="633413" indent="-368300"/>
            <a:r>
              <a:rPr lang="el-GR" dirty="0" smtClean="0"/>
              <a:t>Η εκπαίδευση σε όλες τις βαθμίδες κ.α.</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fontScale="90000"/>
          </a:bodyPr>
          <a:lstStyle/>
          <a:p>
            <a:pPr algn="ctr"/>
            <a:r>
              <a:rPr lang="el-GR" b="1" dirty="0" smtClean="0">
                <a:solidFill>
                  <a:schemeClr val="accent6">
                    <a:lumMod val="75000"/>
                  </a:schemeClr>
                </a:solidFill>
              </a:rPr>
              <a:t>Ν.Π.Ι.Δ</a:t>
            </a:r>
            <a:r>
              <a:rPr lang="el-GR" b="1" dirty="0" smtClean="0"/>
              <a:t> </a:t>
            </a:r>
            <a:br>
              <a:rPr lang="el-GR" b="1" dirty="0" smtClean="0"/>
            </a:br>
            <a:endParaRPr lang="el-GR" dirty="0"/>
          </a:p>
        </p:txBody>
      </p:sp>
      <p:sp>
        <p:nvSpPr>
          <p:cNvPr id="3" name="2 - Θέση περιεχομένου"/>
          <p:cNvSpPr>
            <a:spLocks noGrp="1"/>
          </p:cNvSpPr>
          <p:nvPr>
            <p:ph sz="quarter" idx="1"/>
          </p:nvPr>
        </p:nvSpPr>
        <p:spPr>
          <a:xfrm>
            <a:off x="428597" y="1000108"/>
            <a:ext cx="8258204" cy="5019692"/>
          </a:xfrm>
        </p:spPr>
        <p:txBody>
          <a:bodyPr>
            <a:normAutofit fontScale="77500" lnSpcReduction="20000"/>
          </a:bodyPr>
          <a:lstStyle/>
          <a:p>
            <a:pPr>
              <a:buNone/>
            </a:pPr>
            <a:r>
              <a:rPr lang="el-GR" dirty="0" smtClean="0"/>
              <a:t>Είναι κυρίως οι δημόσιες επιχειρήσεις που ανήκουν στον ευρύτερο δημόσιο τομέα, όπως:</a:t>
            </a:r>
          </a:p>
          <a:p>
            <a:pPr marL="273050" indent="-7938"/>
            <a:r>
              <a:rPr lang="el-GR" dirty="0" smtClean="0"/>
              <a:t>η ΔΕΗ</a:t>
            </a:r>
          </a:p>
          <a:p>
            <a:pPr marL="273050" indent="-7938"/>
            <a:r>
              <a:rPr lang="el-GR" dirty="0" smtClean="0"/>
              <a:t>ο ΟΤΕ</a:t>
            </a:r>
          </a:p>
          <a:p>
            <a:pPr marL="273050" indent="-7938"/>
            <a:r>
              <a:rPr lang="el-GR" dirty="0" smtClean="0"/>
              <a:t>ο ΟΣΕ</a:t>
            </a:r>
          </a:p>
          <a:p>
            <a:pPr marL="273050" indent="-7938"/>
            <a:r>
              <a:rPr lang="el-GR" dirty="0" smtClean="0"/>
              <a:t>τα ΕΛΤΑ</a:t>
            </a:r>
          </a:p>
          <a:p>
            <a:pPr marL="273050" indent="-7938"/>
            <a:r>
              <a:rPr lang="el-GR" dirty="0" smtClean="0"/>
              <a:t>η Αγροτική Τράπεζα Ελλάδος κ.τ.λ.</a:t>
            </a:r>
          </a:p>
          <a:p>
            <a:pPr marL="273050" indent="-273050">
              <a:buNone/>
            </a:pPr>
            <a:r>
              <a:rPr lang="el-GR" dirty="0" smtClean="0"/>
              <a:t>Ονομάζονται δημόσιες επιχειρήσεις και διακρίνονται από τους δημόσιους οργανισμούς, γιατί προσφέρουν προϊόντα και υπηρεσίες για τα οποία έχουν έσοδα και πολλές φορές κέρδη.</a:t>
            </a:r>
          </a:p>
          <a:p>
            <a:pPr marL="273050" indent="-273050">
              <a:buNone/>
            </a:pPr>
            <a:r>
              <a:rPr lang="el-GR" u="sng" dirty="0" err="1" smtClean="0"/>
              <a:t>Παραδειγμα</a:t>
            </a:r>
            <a:r>
              <a:rPr lang="el-GR" u="sng" dirty="0" smtClean="0"/>
              <a:t>: </a:t>
            </a:r>
            <a:r>
              <a:rPr lang="el-GR" dirty="0" smtClean="0"/>
              <a:t>Η ΔΕΗ μας προσφέρει το ηλεκτρικό ρεύμα, το οποίο πληρώνουμε κάθε δίμηνο ανάλογα με την κατανάλωση που έχουμε κάνει.</a:t>
            </a:r>
            <a:endParaRPr lang="el-GR" u="sng"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fontScale="90000"/>
          </a:bodyPr>
          <a:lstStyle/>
          <a:p>
            <a:pPr algn="ctr"/>
            <a:r>
              <a:rPr lang="el-GR" b="1" dirty="0" smtClean="0">
                <a:solidFill>
                  <a:schemeClr val="accent6">
                    <a:lumMod val="75000"/>
                  </a:schemeClr>
                </a:solidFill>
              </a:rPr>
              <a:t>Ν.Π.Ι.Δ</a:t>
            </a:r>
            <a:r>
              <a:rPr lang="el-GR" b="1" dirty="0" smtClean="0"/>
              <a:t> </a:t>
            </a:r>
            <a:br>
              <a:rPr lang="el-GR" b="1" dirty="0" smtClean="0"/>
            </a:br>
            <a:endParaRPr lang="el-GR" dirty="0"/>
          </a:p>
        </p:txBody>
      </p:sp>
      <p:sp>
        <p:nvSpPr>
          <p:cNvPr id="3" name="2 - Θέση περιεχομένου"/>
          <p:cNvSpPr>
            <a:spLocks noGrp="1"/>
          </p:cNvSpPr>
          <p:nvPr>
            <p:ph sz="quarter" idx="1"/>
          </p:nvPr>
        </p:nvSpPr>
        <p:spPr>
          <a:xfrm>
            <a:off x="914400" y="1000108"/>
            <a:ext cx="7772400" cy="2571768"/>
          </a:xfrm>
        </p:spPr>
        <p:txBody>
          <a:bodyPr>
            <a:normAutofit fontScale="92500" lnSpcReduction="10000"/>
          </a:bodyPr>
          <a:lstStyle/>
          <a:p>
            <a:pPr>
              <a:buNone/>
            </a:pPr>
            <a:r>
              <a:rPr lang="el-GR" dirty="0" smtClean="0"/>
              <a:t>Επίσης, Ν.Π.Ι.Δ. είναι οι οικονομικές μονάδες, που ιδρύονται με πρωτοβουλία της Τοπικής Αυτοδιοίκησης, δηλαδή των Νομαρχιών και των Δήμων της χώρας με σκοπό να εξυπηρετήσουν τις τοπικές τους ανάγκες. Οι επιχειρήσεις αυτές ονομάζονται </a:t>
            </a:r>
            <a:r>
              <a:rPr lang="el-GR" b="1" dirty="0" smtClean="0"/>
              <a:t>δημοτικές.</a:t>
            </a:r>
            <a:endParaRPr lang="el-GR" b="1" u="sng" dirty="0"/>
          </a:p>
        </p:txBody>
      </p:sp>
      <p:sp>
        <p:nvSpPr>
          <p:cNvPr id="4" name="3 - TextBox"/>
          <p:cNvSpPr txBox="1"/>
          <p:nvPr/>
        </p:nvSpPr>
        <p:spPr>
          <a:xfrm>
            <a:off x="928663" y="4143380"/>
            <a:ext cx="7715304" cy="2092881"/>
          </a:xfrm>
          <a:prstGeom prst="rect">
            <a:avLst/>
          </a:prstGeom>
          <a:solidFill>
            <a:schemeClr val="accent1">
              <a:lumMod val="40000"/>
              <a:lumOff val="60000"/>
            </a:schemeClr>
          </a:solidFill>
        </p:spPr>
        <p:txBody>
          <a:bodyPr wrap="square" rtlCol="0">
            <a:spAutoFit/>
          </a:bodyPr>
          <a:lstStyle/>
          <a:p>
            <a:r>
              <a:rPr lang="el-GR" sz="2600" b="1" dirty="0" smtClean="0"/>
              <a:t>Δημοτικές επιχειρήσεις </a:t>
            </a:r>
            <a:r>
              <a:rPr lang="el-GR" sz="2600" dirty="0" smtClean="0"/>
              <a:t>είναι οικονομικές μονάδες, που ιδρύονται με πρωτοβουλία της Τοπικής Αυτοδιοίκησης, δηλαδή των Νομαρχιών και των Δήμων της χώρας με σκοπό να εξυπηρετήσουν τις τοπικές τους ανάγκες.</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285721" y="857233"/>
            <a:ext cx="8643924" cy="480218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ctrTitle"/>
          </p:nvPr>
        </p:nvSpPr>
        <p:spPr/>
        <p:txBody>
          <a:bodyPr/>
          <a:lstStyle/>
          <a:p>
            <a:pPr algn="l"/>
            <a:r>
              <a:rPr lang="el-GR" b="1" dirty="0" smtClean="0">
                <a:solidFill>
                  <a:srgbClr val="002060"/>
                </a:solidFill>
              </a:rPr>
              <a:t>1.1.1 Εισαγωγή</a:t>
            </a:r>
            <a:endParaRPr lang="el-GR" b="1" dirty="0">
              <a:solidFill>
                <a:srgbClr val="002060"/>
              </a:solidFill>
            </a:endParaRPr>
          </a:p>
        </p:txBody>
      </p:sp>
      <p:sp>
        <p:nvSpPr>
          <p:cNvPr id="8" name="7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785785" y="1928802"/>
            <a:ext cx="7772400" cy="1143000"/>
          </a:xfrm>
        </p:spPr>
        <p:txBody>
          <a:bodyPr anchor="ctr"/>
          <a:lstStyle/>
          <a:p>
            <a:pPr algn="ctr"/>
            <a:r>
              <a:rPr lang="el-GR" b="1" dirty="0" smtClean="0">
                <a:solidFill>
                  <a:schemeClr val="accent1">
                    <a:lumMod val="75000"/>
                  </a:schemeClr>
                </a:solidFill>
              </a:rPr>
              <a:t>Ιδιωτικές Επιχειρήσεις</a:t>
            </a:r>
            <a:endParaRPr lang="el-GR"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quarter" idx="1"/>
          </p:nvPr>
        </p:nvSpPr>
        <p:spPr>
          <a:xfrm>
            <a:off x="642911" y="428604"/>
            <a:ext cx="7772400" cy="981068"/>
          </a:xfrm>
          <a:solidFill>
            <a:schemeClr val="accent1">
              <a:lumMod val="40000"/>
              <a:lumOff val="60000"/>
            </a:schemeClr>
          </a:solidFill>
        </p:spPr>
        <p:txBody>
          <a:bodyPr>
            <a:normAutofit lnSpcReduction="10000"/>
          </a:bodyPr>
          <a:lstStyle/>
          <a:p>
            <a:pPr>
              <a:buNone/>
            </a:pPr>
            <a:r>
              <a:rPr lang="el-GR" b="1" dirty="0" smtClean="0"/>
              <a:t>Ιδιωτικές επιχειρήσεις </a:t>
            </a:r>
            <a:r>
              <a:rPr lang="el-GR" dirty="0" smtClean="0"/>
              <a:t>είναι αυτές, των οποίων οι ιδιοκτήτες είναι ιδιώτες.</a:t>
            </a:r>
            <a:endParaRPr lang="el-GR" dirty="0"/>
          </a:p>
        </p:txBody>
      </p:sp>
      <p:sp>
        <p:nvSpPr>
          <p:cNvPr id="6" name="5 - TextBox"/>
          <p:cNvSpPr txBox="1"/>
          <p:nvPr/>
        </p:nvSpPr>
        <p:spPr>
          <a:xfrm>
            <a:off x="714348" y="1571613"/>
            <a:ext cx="7429552" cy="4801314"/>
          </a:xfrm>
          <a:prstGeom prst="rect">
            <a:avLst/>
          </a:prstGeom>
          <a:noFill/>
        </p:spPr>
        <p:txBody>
          <a:bodyPr wrap="square" rtlCol="0">
            <a:spAutoFit/>
          </a:bodyPr>
          <a:lstStyle/>
          <a:p>
            <a:pPr marL="88900" indent="-88900">
              <a:spcBef>
                <a:spcPts val="580"/>
              </a:spcBef>
              <a:buClr>
                <a:schemeClr val="accent1"/>
              </a:buClr>
              <a:buSzPct val="85000"/>
            </a:pPr>
            <a:r>
              <a:rPr lang="el-GR" sz="2600" b="1" dirty="0" smtClean="0"/>
              <a:t> </a:t>
            </a:r>
            <a:r>
              <a:rPr lang="el-GR" sz="2600" b="1" dirty="0" smtClean="0">
                <a:solidFill>
                  <a:srgbClr val="7030A0"/>
                </a:solidFill>
              </a:rPr>
              <a:t>Χαρακτηριστικά</a:t>
            </a:r>
          </a:p>
          <a:p>
            <a:pPr marL="88900" indent="-88900">
              <a:spcBef>
                <a:spcPts val="580"/>
              </a:spcBef>
              <a:buClr>
                <a:schemeClr val="accent1"/>
              </a:buClr>
              <a:buSzPct val="85000"/>
            </a:pPr>
            <a:r>
              <a:rPr lang="el-GR" sz="2600" b="1" dirty="0" smtClean="0"/>
              <a:t> </a:t>
            </a:r>
            <a:r>
              <a:rPr lang="el-GR" sz="2600" u="sng" dirty="0" smtClean="0"/>
              <a:t>Λειτουργούν</a:t>
            </a:r>
            <a:r>
              <a:rPr lang="el-GR" sz="2600" dirty="0" smtClean="0"/>
              <a:t> με τις αρχές του Ιδιωτικού Δικαίου</a:t>
            </a:r>
          </a:p>
          <a:p>
            <a:pPr marL="88900" indent="-88900">
              <a:spcBef>
                <a:spcPts val="580"/>
              </a:spcBef>
              <a:buClr>
                <a:schemeClr val="accent1"/>
              </a:buClr>
              <a:buSzPct val="85000"/>
            </a:pPr>
            <a:endParaRPr lang="el-GR" sz="2600" dirty="0" smtClean="0"/>
          </a:p>
          <a:p>
            <a:pPr marL="88900" indent="-88900">
              <a:spcBef>
                <a:spcPts val="580"/>
              </a:spcBef>
              <a:buClr>
                <a:schemeClr val="accent1"/>
              </a:buClr>
              <a:buSzPct val="85000"/>
            </a:pPr>
            <a:r>
              <a:rPr lang="el-GR" sz="2600" dirty="0" smtClean="0"/>
              <a:t> </a:t>
            </a:r>
            <a:r>
              <a:rPr lang="el-GR" sz="2600" u="sng" dirty="0" smtClean="0"/>
              <a:t>Αποτελούν</a:t>
            </a:r>
            <a:r>
              <a:rPr lang="el-GR" sz="2600" dirty="0" smtClean="0"/>
              <a:t> το μεγαλύτερο ποσοστό  των επιχειρηματικών μονάδων  σε όλες τις χώρες του κόσμου.</a:t>
            </a:r>
          </a:p>
          <a:p>
            <a:pPr marL="88900" indent="-88900">
              <a:spcBef>
                <a:spcPts val="580"/>
              </a:spcBef>
              <a:buClr>
                <a:schemeClr val="accent1"/>
              </a:buClr>
              <a:buSzPct val="85000"/>
            </a:pPr>
            <a:r>
              <a:rPr lang="el-GR" sz="2600" dirty="0" smtClean="0"/>
              <a:t/>
            </a:r>
            <a:br>
              <a:rPr lang="el-GR" sz="2600" dirty="0" smtClean="0"/>
            </a:br>
            <a:r>
              <a:rPr lang="el-GR" sz="2600" u="sng" dirty="0" smtClean="0"/>
              <a:t>Αντικειμενικός σκοπός </a:t>
            </a:r>
            <a:r>
              <a:rPr lang="el-GR" sz="2600" dirty="0" smtClean="0"/>
              <a:t>τους είναι η πραγματοποίηση του μέγιστου κέρδους. Για το λόγο αυτό </a:t>
            </a:r>
            <a:r>
              <a:rPr lang="el-GR" sz="2600" i="1" dirty="0" smtClean="0"/>
              <a:t>οι ιδιωτικές επιχειρήσεις θεωρούνται κερδοσκοπικές οικονομικές μονάδες</a:t>
            </a:r>
            <a:r>
              <a:rPr lang="el-GR" sz="2600"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714348" y="1643050"/>
            <a:ext cx="7772400" cy="1143000"/>
          </a:xfrm>
        </p:spPr>
        <p:txBody>
          <a:bodyPr anchor="ctr"/>
          <a:lstStyle/>
          <a:p>
            <a:pPr algn="ctr"/>
            <a:r>
              <a:rPr lang="el-GR" b="1" dirty="0" smtClean="0">
                <a:solidFill>
                  <a:schemeClr val="accent1">
                    <a:lumMod val="75000"/>
                  </a:schemeClr>
                </a:solidFill>
              </a:rPr>
              <a:t>Μεικτές επιχειρήσεις</a:t>
            </a:r>
            <a:endParaRPr lang="el-GR" b="1" dirty="0">
              <a:solidFill>
                <a:schemeClr val="accent1">
                  <a:lumMod val="75000"/>
                </a:schemeClr>
              </a:solidFill>
            </a:endParaRPr>
          </a:p>
        </p:txBody>
      </p:sp>
      <p:sp>
        <p:nvSpPr>
          <p:cNvPr id="9218" name="AutoShape 2" descr="Σύνολο - Βικιπαίδει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9220" name="Picture 4" descr="Set Theory Formulas, Questions &amp; Referance Books - Leverage Edu"/>
          <p:cNvPicPr>
            <a:picLocks noChangeAspect="1" noChangeArrowheads="1"/>
          </p:cNvPicPr>
          <p:nvPr/>
        </p:nvPicPr>
        <p:blipFill>
          <a:blip r:embed="rId2" cstate="print"/>
          <a:srcRect/>
          <a:stretch>
            <a:fillRect/>
          </a:stretch>
        </p:blipFill>
        <p:spPr bwMode="auto">
          <a:xfrm>
            <a:off x="2000233" y="2928934"/>
            <a:ext cx="5380161" cy="3362784"/>
          </a:xfrm>
          <a:prstGeom prst="rect">
            <a:avLst/>
          </a:prstGeom>
          <a:noFill/>
        </p:spPr>
      </p:pic>
      <p:sp>
        <p:nvSpPr>
          <p:cNvPr id="12" name="11 - TextBox"/>
          <p:cNvSpPr txBox="1"/>
          <p:nvPr/>
        </p:nvSpPr>
        <p:spPr>
          <a:xfrm>
            <a:off x="2714612" y="4357695"/>
            <a:ext cx="1428760" cy="461665"/>
          </a:xfrm>
          <a:prstGeom prst="rect">
            <a:avLst/>
          </a:prstGeom>
          <a:solidFill>
            <a:srgbClr val="00CC99"/>
          </a:solidFill>
        </p:spPr>
        <p:txBody>
          <a:bodyPr wrap="square" rtlCol="0">
            <a:spAutoFit/>
          </a:bodyPr>
          <a:lstStyle/>
          <a:p>
            <a:r>
              <a:rPr lang="el-GR" sz="2400" dirty="0" smtClean="0"/>
              <a:t>Δημόσιες</a:t>
            </a:r>
            <a:endParaRPr lang="el-GR" sz="4800" dirty="0"/>
          </a:p>
        </p:txBody>
      </p:sp>
      <p:sp>
        <p:nvSpPr>
          <p:cNvPr id="13" name="12 - TextBox"/>
          <p:cNvSpPr txBox="1"/>
          <p:nvPr/>
        </p:nvSpPr>
        <p:spPr>
          <a:xfrm>
            <a:off x="5214941" y="4286257"/>
            <a:ext cx="1643075" cy="523220"/>
          </a:xfrm>
          <a:prstGeom prst="rect">
            <a:avLst/>
          </a:prstGeom>
          <a:solidFill>
            <a:srgbClr val="CC0000"/>
          </a:solidFill>
        </p:spPr>
        <p:txBody>
          <a:bodyPr wrap="square" rtlCol="0">
            <a:spAutoFit/>
          </a:bodyPr>
          <a:lstStyle/>
          <a:p>
            <a:r>
              <a:rPr lang="el-GR" sz="2800" dirty="0" smtClean="0"/>
              <a:t>Ιδιωτικές</a:t>
            </a:r>
            <a:endParaRPr lang="el-GR" sz="2800" dirty="0"/>
          </a:p>
        </p:txBody>
      </p:sp>
      <p:sp>
        <p:nvSpPr>
          <p:cNvPr id="14" name="13 - TextBox"/>
          <p:cNvSpPr txBox="1"/>
          <p:nvPr/>
        </p:nvSpPr>
        <p:spPr>
          <a:xfrm>
            <a:off x="4357687" y="3857628"/>
            <a:ext cx="677108" cy="1498222"/>
          </a:xfrm>
          <a:prstGeom prst="rect">
            <a:avLst/>
          </a:prstGeom>
          <a:solidFill>
            <a:srgbClr val="FFFFCC"/>
          </a:solidFill>
        </p:spPr>
        <p:txBody>
          <a:bodyPr vert="vert270" wrap="square" rtlCol="0">
            <a:spAutoFit/>
          </a:bodyPr>
          <a:lstStyle/>
          <a:p>
            <a:r>
              <a:rPr lang="el-GR" sz="3200" dirty="0" smtClean="0"/>
              <a:t>Μεικτές</a:t>
            </a:r>
            <a:endParaRPr lang="el-GR"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quarter" idx="1"/>
          </p:nvPr>
        </p:nvSpPr>
        <p:spPr/>
        <p:txBody>
          <a:bodyPr>
            <a:normAutofit fontScale="92500" lnSpcReduction="10000"/>
          </a:bodyPr>
          <a:lstStyle/>
          <a:p>
            <a:pPr>
              <a:buNone/>
            </a:pPr>
            <a:r>
              <a:rPr lang="el-GR" dirty="0" smtClean="0"/>
              <a:t>Οι μεικτές επιχειρήσεις μπορούν να δημιουργηθούν  με τρείς τρόπους:</a:t>
            </a:r>
          </a:p>
          <a:p>
            <a:r>
              <a:rPr lang="el-GR" dirty="0" smtClean="0"/>
              <a:t>είτε με σταδιακή πώληση μετοχών μιας κρατικής επιχείρησης σε ιδιώτες</a:t>
            </a:r>
          </a:p>
          <a:p>
            <a:r>
              <a:rPr lang="el-GR" dirty="0" smtClean="0"/>
              <a:t>είτε με τη σταδιακή εξαγορά από το κράτος τμήματος των μετοχών μεγάλων ιδιωτικών επιχειρήσεων, </a:t>
            </a:r>
          </a:p>
          <a:p>
            <a:r>
              <a:rPr lang="el-GR" dirty="0" smtClean="0"/>
              <a:t>είτε με κοινή συμμετοχή στη δημιουργία κεφαλαίου, δηλαδή κατά την έναρξη λειτουργίας της επιχείρησης, από το κράτος και από ιδιώτες.</a:t>
            </a:r>
          </a:p>
        </p:txBody>
      </p:sp>
      <p:sp>
        <p:nvSpPr>
          <p:cNvPr id="5" name="4 - Ορθογώνιο"/>
          <p:cNvSpPr/>
          <p:nvPr/>
        </p:nvSpPr>
        <p:spPr>
          <a:xfrm>
            <a:off x="928661" y="428604"/>
            <a:ext cx="7643867" cy="892552"/>
          </a:xfrm>
          <a:prstGeom prst="rect">
            <a:avLst/>
          </a:prstGeom>
          <a:solidFill>
            <a:schemeClr val="accent1">
              <a:lumMod val="40000"/>
              <a:lumOff val="60000"/>
            </a:schemeClr>
          </a:solidFill>
        </p:spPr>
        <p:txBody>
          <a:bodyPr wrap="square">
            <a:spAutoFit/>
          </a:bodyPr>
          <a:lstStyle/>
          <a:p>
            <a:pPr marL="274320" indent="-274320">
              <a:spcBef>
                <a:spcPts val="580"/>
              </a:spcBef>
              <a:buClr>
                <a:schemeClr val="accent1"/>
              </a:buClr>
              <a:buSzPct val="85000"/>
            </a:pPr>
            <a:r>
              <a:rPr lang="el-GR" sz="2600" b="1" dirty="0" smtClean="0"/>
              <a:t>Μεικτές επιχειρήσεις </a:t>
            </a:r>
            <a:r>
              <a:rPr lang="el-GR" sz="2600" dirty="0" smtClean="0"/>
              <a:t>είναι αυτές, που ανήκουν τόσο στο κράτος, όσο και  στους ιδιώτες.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00034" y="500043"/>
            <a:ext cx="8186767" cy="5519758"/>
          </a:xfrm>
        </p:spPr>
        <p:txBody>
          <a:bodyPr>
            <a:normAutofit fontScale="85000" lnSpcReduction="20000"/>
          </a:bodyPr>
          <a:lstStyle/>
          <a:p>
            <a:pPr>
              <a:buNone/>
            </a:pPr>
            <a:r>
              <a:rPr lang="el-GR" dirty="0" smtClean="0">
                <a:solidFill>
                  <a:schemeClr val="accent1">
                    <a:lumMod val="75000"/>
                  </a:schemeClr>
                </a:solidFill>
              </a:rPr>
              <a:t>Στην πρώτη περίπτωση, έχουμε </a:t>
            </a:r>
            <a:r>
              <a:rPr lang="el-GR" b="1" dirty="0" smtClean="0">
                <a:solidFill>
                  <a:schemeClr val="accent1">
                    <a:lumMod val="75000"/>
                  </a:schemeClr>
                </a:solidFill>
              </a:rPr>
              <a:t>μερική ιδιωτικοποίηση</a:t>
            </a:r>
            <a:r>
              <a:rPr lang="el-GR" dirty="0" smtClean="0">
                <a:solidFill>
                  <a:schemeClr val="accent1">
                    <a:lumMod val="75000"/>
                  </a:schemeClr>
                </a:solidFill>
              </a:rPr>
              <a:t> δημοσίων επιχειρήσεων</a:t>
            </a:r>
            <a:r>
              <a:rPr lang="el-GR" dirty="0" smtClean="0"/>
              <a:t>.</a:t>
            </a:r>
          </a:p>
          <a:p>
            <a:pPr>
              <a:buNone/>
            </a:pPr>
            <a:endParaRPr lang="el-GR" dirty="0" smtClean="0"/>
          </a:p>
          <a:p>
            <a:r>
              <a:rPr lang="el-GR" u="sng" dirty="0" smtClean="0"/>
              <a:t>Αφορά</a:t>
            </a:r>
            <a:r>
              <a:rPr lang="el-GR" dirty="0" smtClean="0"/>
              <a:t> τη σταδιακή πώληση μετοχών μίας κρατικής επιχείρησης σε ιδιώτες.</a:t>
            </a:r>
          </a:p>
          <a:p>
            <a:r>
              <a:rPr lang="el-GR" u="sng" dirty="0" smtClean="0"/>
              <a:t>Στην Ελλάδα </a:t>
            </a:r>
            <a:r>
              <a:rPr lang="el-GR" dirty="0" smtClean="0"/>
              <a:t>τα τελευταία χρόνια υπάρχει μία σαφής τάση για ιδιωτικοποίηση των επιχειρήσεων του  ευρύτερου δημόσιου τομέα. </a:t>
            </a:r>
          </a:p>
          <a:p>
            <a:r>
              <a:rPr lang="el-GR" u="sng" dirty="0" smtClean="0"/>
              <a:t>Παράδειγμα</a:t>
            </a:r>
            <a:r>
              <a:rPr lang="el-GR" dirty="0" smtClean="0"/>
              <a:t>:</a:t>
            </a:r>
          </a:p>
          <a:p>
            <a:pPr indent="11113">
              <a:buNone/>
            </a:pPr>
            <a:r>
              <a:rPr lang="el-GR" dirty="0" smtClean="0"/>
              <a:t>Η πώληση  του ΟΤΕ, του οποίου η μερική ιδιωτικοποίηση επιτεύχθηκε με τη διάθεση (πώληση) μετοχών σε ιδιώτες μέσω του Χρηματιστηρίου Αξιών Αθηνών. (ΔΕΗ, ΟΛΠ, Εμπορική Τράπεζα, τα Ελληνικά Πετρέλαια, Διεθνής Αερολιμένας </a:t>
            </a:r>
            <a:r>
              <a:rPr lang="el-GR" dirty="0" err="1" smtClean="0"/>
              <a:t>Αθηνών,ΟΠΑΠ</a:t>
            </a:r>
            <a:r>
              <a:rPr lang="el-GR" dirty="0" smtClean="0"/>
              <a:t>, κ.α.)</a:t>
            </a:r>
          </a:p>
          <a:p>
            <a:pPr>
              <a:buNone/>
            </a:pP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71472" y="500043"/>
            <a:ext cx="8115328" cy="5519758"/>
          </a:xfrm>
        </p:spPr>
        <p:txBody>
          <a:bodyPr>
            <a:normAutofit fontScale="85000" lnSpcReduction="20000"/>
          </a:bodyPr>
          <a:lstStyle/>
          <a:p>
            <a:pPr>
              <a:buNone/>
            </a:pPr>
            <a:r>
              <a:rPr lang="el-GR" dirty="0" smtClean="0">
                <a:solidFill>
                  <a:schemeClr val="accent1">
                    <a:lumMod val="75000"/>
                  </a:schemeClr>
                </a:solidFill>
              </a:rPr>
              <a:t>Στην δεύτερη περίπτωση, κάνουμε λόγο για  </a:t>
            </a:r>
            <a:r>
              <a:rPr lang="el-GR" b="1" dirty="0" smtClean="0">
                <a:solidFill>
                  <a:schemeClr val="accent1">
                    <a:lumMod val="75000"/>
                  </a:schemeClr>
                </a:solidFill>
              </a:rPr>
              <a:t>μερική κρατικοποίηση</a:t>
            </a:r>
          </a:p>
          <a:p>
            <a:pPr>
              <a:buNone/>
            </a:pPr>
            <a:endParaRPr lang="el-GR" b="1" dirty="0" smtClean="0">
              <a:solidFill>
                <a:schemeClr val="accent1">
                  <a:lumMod val="75000"/>
                </a:schemeClr>
              </a:solidFill>
            </a:endParaRPr>
          </a:p>
          <a:p>
            <a:pPr>
              <a:buNone/>
            </a:pPr>
            <a:r>
              <a:rPr lang="el-GR" u="sng" dirty="0" smtClean="0"/>
              <a:t>Αφορά</a:t>
            </a:r>
            <a:r>
              <a:rPr lang="el-GR" dirty="0" smtClean="0"/>
              <a:t> τη σταδιακή εξαγορά από το κράτος τμήματος των μετοχών μεγάλων ιδιωτικών επιχειρήσεων.</a:t>
            </a:r>
          </a:p>
          <a:p>
            <a:pPr>
              <a:buNone/>
            </a:pPr>
            <a:r>
              <a:rPr lang="el-GR" u="sng" dirty="0" smtClean="0"/>
              <a:t>Στην Ελλάδα </a:t>
            </a:r>
            <a:r>
              <a:rPr lang="el-GR" dirty="0" smtClean="0"/>
              <a:t>οι κρατικοποιήσεις ήταν χαρακτηριστικό στοιχείο της δεκαετίας του ΄70. Την περίοδο εκείνη κρίθηκε ότι ήταν σκόπιμο, βασικοί παραγωγικοί τομείς της ελληνικής οικονομίας να εποπτεύονται και να ελέγχονται από το κράτος.</a:t>
            </a:r>
          </a:p>
          <a:p>
            <a:pPr>
              <a:buNone/>
            </a:pPr>
            <a:r>
              <a:rPr lang="el-GR" u="sng" dirty="0" smtClean="0"/>
              <a:t>Παράδειγμα: </a:t>
            </a:r>
          </a:p>
          <a:p>
            <a:pPr>
              <a:buNone/>
            </a:pPr>
            <a:r>
              <a:rPr lang="el-GR" dirty="0" smtClean="0"/>
              <a:t>Χαρακτηριστική περίπτωση κρατικοποίησης στην Ελλάδα ήταν η εξαγορά της Ολυμπιακής Αεροπορίας  και η μεταβίβαση της από τον έλληνα κροίσο Αριστοτέλη Ωνάση στο ελληνικό δημόσιο.</a:t>
            </a:r>
          </a:p>
          <a:p>
            <a:pPr>
              <a:buNone/>
            </a:pP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4294967295"/>
          </p:nvPr>
        </p:nvSpPr>
        <p:spPr>
          <a:xfrm>
            <a:off x="785785" y="1428736"/>
            <a:ext cx="7772400" cy="4572000"/>
          </a:xfrm>
        </p:spPr>
        <p:txBody>
          <a:bodyPr>
            <a:normAutofit lnSpcReduction="10000"/>
          </a:bodyPr>
          <a:lstStyle/>
          <a:p>
            <a:pPr>
              <a:buNone/>
            </a:pPr>
            <a:r>
              <a:rPr lang="el-GR" dirty="0" smtClean="0">
                <a:solidFill>
                  <a:schemeClr val="accent1">
                    <a:lumMod val="75000"/>
                  </a:schemeClr>
                </a:solidFill>
              </a:rPr>
              <a:t>Στην τρίτη περίπτωση, κάνουμε λόγο για  </a:t>
            </a:r>
            <a:r>
              <a:rPr lang="el-GR" b="1" dirty="0" smtClean="0">
                <a:solidFill>
                  <a:schemeClr val="accent1">
                    <a:lumMod val="75000"/>
                  </a:schemeClr>
                </a:solidFill>
              </a:rPr>
              <a:t>κοινωνικοποίηση ιδιωτικών επιχειρήσεων</a:t>
            </a:r>
          </a:p>
          <a:p>
            <a:pPr>
              <a:buNone/>
            </a:pPr>
            <a:r>
              <a:rPr lang="el-GR" u="sng" dirty="0" smtClean="0"/>
              <a:t>Αφορά</a:t>
            </a:r>
            <a:r>
              <a:rPr lang="el-GR" dirty="0" smtClean="0"/>
              <a:t> την κοινή συμμετοχή στη δημιουργία κεφαλαίου, κατά την έναρξη λειτουργίας της επιχείρησης, από το κράτος και από ιδιώτες,</a:t>
            </a:r>
          </a:p>
          <a:p>
            <a:pPr>
              <a:buNone/>
            </a:pPr>
            <a:r>
              <a:rPr lang="el-GR" u="sng" dirty="0" smtClean="0"/>
              <a:t>Στην Ελλάδα  </a:t>
            </a:r>
            <a:r>
              <a:rPr lang="el-GR" dirty="0" smtClean="0"/>
              <a:t>η πολιτική της </a:t>
            </a:r>
            <a:r>
              <a:rPr lang="el-GR" b="1" dirty="0" smtClean="0"/>
              <a:t>κοινωνικοποίησης  </a:t>
            </a:r>
            <a:r>
              <a:rPr lang="el-GR" dirty="0" smtClean="0"/>
              <a:t>ακολουθήθηκε</a:t>
            </a:r>
            <a:r>
              <a:rPr lang="el-GR" b="1" dirty="0" smtClean="0"/>
              <a:t> </a:t>
            </a:r>
            <a:r>
              <a:rPr lang="el-GR" dirty="0" smtClean="0"/>
              <a:t>τη δεκαετία του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B050"/>
                </a:solidFill>
              </a:rPr>
              <a:t>Κοινωνικοποίηση</a:t>
            </a:r>
            <a:r>
              <a:rPr lang="el-GR" dirty="0" smtClean="0"/>
              <a:t> </a:t>
            </a:r>
            <a:r>
              <a:rPr lang="el-GR" b="1" dirty="0" smtClean="0"/>
              <a:t>≠</a:t>
            </a:r>
            <a:r>
              <a:rPr lang="el-GR" dirty="0" smtClean="0"/>
              <a:t> </a:t>
            </a:r>
            <a:r>
              <a:rPr lang="el-GR" dirty="0" err="1" smtClean="0">
                <a:solidFill>
                  <a:srgbClr val="FF0000"/>
                </a:solidFill>
              </a:rPr>
              <a:t>Κρατικοποιήση</a:t>
            </a:r>
            <a:endParaRPr lang="el-GR" dirty="0">
              <a:solidFill>
                <a:srgbClr val="FF0000"/>
              </a:solidFill>
            </a:endParaRPr>
          </a:p>
        </p:txBody>
      </p:sp>
      <p:sp>
        <p:nvSpPr>
          <p:cNvPr id="3" name="2 - Θέση περιεχομένου"/>
          <p:cNvSpPr>
            <a:spLocks noGrp="1"/>
          </p:cNvSpPr>
          <p:nvPr>
            <p:ph idx="1"/>
          </p:nvPr>
        </p:nvSpPr>
        <p:spPr/>
        <p:txBody>
          <a:bodyPr/>
          <a:lstStyle/>
          <a:p>
            <a:pPr>
              <a:buNone/>
            </a:pPr>
            <a:r>
              <a:rPr lang="el-GR" dirty="0" smtClean="0"/>
              <a:t>Η </a:t>
            </a:r>
            <a:r>
              <a:rPr lang="el-GR" dirty="0" smtClean="0">
                <a:solidFill>
                  <a:srgbClr val="00B050"/>
                </a:solidFill>
              </a:rPr>
              <a:t>κοινωνικοποίηση</a:t>
            </a:r>
            <a:r>
              <a:rPr lang="el-GR" dirty="0" smtClean="0"/>
              <a:t> </a:t>
            </a:r>
            <a:r>
              <a:rPr lang="el-GR" i="1" dirty="0" smtClean="0">
                <a:solidFill>
                  <a:schemeClr val="accent1">
                    <a:lumMod val="75000"/>
                  </a:schemeClr>
                </a:solidFill>
              </a:rPr>
              <a:t>διαφέρε</a:t>
            </a:r>
            <a:r>
              <a:rPr lang="el-GR" i="1" dirty="0" smtClean="0"/>
              <a:t>ι</a:t>
            </a:r>
            <a:r>
              <a:rPr lang="el-GR" dirty="0" smtClean="0"/>
              <a:t> από την </a:t>
            </a:r>
            <a:r>
              <a:rPr lang="el-GR" dirty="0" smtClean="0">
                <a:solidFill>
                  <a:srgbClr val="FF0000"/>
                </a:solidFill>
              </a:rPr>
              <a:t>κρατικοποίηση</a:t>
            </a:r>
            <a:r>
              <a:rPr lang="el-GR" dirty="0" smtClean="0"/>
              <a:t> </a:t>
            </a:r>
            <a:r>
              <a:rPr lang="el-GR" b="1" i="1" dirty="0" smtClean="0"/>
              <a:t>ως προς το σκοπό της εξαγοράς.</a:t>
            </a:r>
          </a:p>
          <a:p>
            <a:pPr>
              <a:buNone/>
            </a:pPr>
            <a:r>
              <a:rPr lang="el-GR" dirty="0" smtClean="0"/>
              <a:t>Με την </a:t>
            </a:r>
            <a:r>
              <a:rPr lang="el-GR" dirty="0" smtClean="0">
                <a:solidFill>
                  <a:srgbClr val="00B050"/>
                </a:solidFill>
              </a:rPr>
              <a:t>κοινωνικοποίηση </a:t>
            </a:r>
            <a:r>
              <a:rPr lang="el-GR" dirty="0" smtClean="0"/>
              <a:t>επιδιώκεται </a:t>
            </a:r>
            <a:r>
              <a:rPr lang="el-GR" dirty="0" smtClean="0">
                <a:solidFill>
                  <a:srgbClr val="00B050"/>
                </a:solidFill>
              </a:rPr>
              <a:t>η εξυγίανση </a:t>
            </a:r>
            <a:r>
              <a:rPr lang="el-GR" dirty="0" smtClean="0"/>
              <a:t>της επιχείρησης </a:t>
            </a:r>
            <a:endParaRPr lang="el-GR" dirty="0" smtClean="0"/>
          </a:p>
          <a:p>
            <a:pPr>
              <a:buNone/>
            </a:pPr>
            <a:r>
              <a:rPr lang="el-GR" dirty="0" smtClean="0"/>
              <a:t>ενώ</a:t>
            </a:r>
            <a:endParaRPr lang="el-GR" dirty="0" smtClean="0"/>
          </a:p>
          <a:p>
            <a:pPr>
              <a:buNone/>
            </a:pPr>
            <a:r>
              <a:rPr lang="el-GR" dirty="0" smtClean="0"/>
              <a:t>Με την </a:t>
            </a:r>
            <a:r>
              <a:rPr lang="el-GR" dirty="0" smtClean="0">
                <a:solidFill>
                  <a:srgbClr val="FF0000"/>
                </a:solidFill>
              </a:rPr>
              <a:t>κρατικοποίηση</a:t>
            </a:r>
            <a:r>
              <a:rPr lang="el-GR" dirty="0" smtClean="0"/>
              <a:t> επιδιώκεται </a:t>
            </a:r>
            <a:r>
              <a:rPr lang="el-GR" i="1" u="sng" dirty="0" smtClean="0">
                <a:solidFill>
                  <a:srgbClr val="FF0000"/>
                </a:solidFill>
              </a:rPr>
              <a:t>η </a:t>
            </a:r>
            <a:r>
              <a:rPr lang="el-GR" i="1" u="sng" dirty="0" smtClean="0">
                <a:solidFill>
                  <a:srgbClr val="FF0000"/>
                </a:solidFill>
              </a:rPr>
              <a:t>ανάπτυξη επιχειρηματικότητας</a:t>
            </a:r>
            <a:r>
              <a:rPr lang="el-GR" dirty="0" smtClean="0">
                <a:solidFill>
                  <a:srgbClr val="FF0000"/>
                </a:solidFill>
              </a:rPr>
              <a:t> </a:t>
            </a:r>
            <a:r>
              <a:rPr lang="el-GR" dirty="0" smtClean="0"/>
              <a:t>με σκοπό το κέρδος,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4294967295"/>
          </p:nvPr>
        </p:nvSpPr>
        <p:spPr>
          <a:xfrm>
            <a:off x="642911" y="857232"/>
            <a:ext cx="7772400" cy="4572000"/>
          </a:xfrm>
        </p:spPr>
        <p:txBody>
          <a:bodyPr/>
          <a:lstStyle/>
          <a:p>
            <a:pPr>
              <a:buNone/>
            </a:pPr>
            <a:endParaRPr lang="el-GR" dirty="0">
              <a:solidFill>
                <a:schemeClr val="accent6">
                  <a:lumMod val="60000"/>
                  <a:lumOff val="40000"/>
                </a:schemeClr>
              </a:solidFill>
            </a:endParaRPr>
          </a:p>
        </p:txBody>
      </p:sp>
      <p:graphicFrame>
        <p:nvGraphicFramePr>
          <p:cNvPr id="4" name="3 - Διάγραμμα"/>
          <p:cNvGraphicFramePr/>
          <p:nvPr/>
        </p:nvGraphicFramePr>
        <p:xfrm>
          <a:off x="214281" y="1142985"/>
          <a:ext cx="8786843"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285729"/>
            <a:ext cx="7772400" cy="5734072"/>
          </a:xfrm>
        </p:spPr>
        <p:txBody>
          <a:bodyPr anchor="ctr">
            <a:normAutofit lnSpcReduction="10000"/>
          </a:bodyPr>
          <a:lstStyle/>
          <a:p>
            <a:pPr>
              <a:buNone/>
            </a:pPr>
            <a:r>
              <a:rPr lang="el-GR" dirty="0" smtClean="0">
                <a:solidFill>
                  <a:srgbClr val="002060"/>
                </a:solidFill>
              </a:rPr>
              <a:t>ΓΕΝΙΚΗ ΠΑΡΑΤΗΡΗΣΗ:</a:t>
            </a:r>
          </a:p>
          <a:p>
            <a:pPr>
              <a:buNone/>
            </a:pPr>
            <a:r>
              <a:rPr lang="el-GR" dirty="0" smtClean="0"/>
              <a:t>Συνήθως στις </a:t>
            </a:r>
            <a:r>
              <a:rPr lang="el-GR" b="1" dirty="0" smtClean="0"/>
              <a:t>μεικτές επιχειρήσεις</a:t>
            </a:r>
            <a:r>
              <a:rPr lang="el-GR" dirty="0" smtClean="0"/>
              <a:t>, το κράτος διατηρεί το δικαίωμα να ορίζει τη διεύθυνση και να αναλαμβάνει τη διαχείρισή τους (παρά την ύπαρξη ιδιωτών).</a:t>
            </a:r>
          </a:p>
          <a:p>
            <a:pPr>
              <a:buNone/>
            </a:pPr>
            <a:endParaRPr lang="el-GR" dirty="0" smtClean="0"/>
          </a:p>
          <a:p>
            <a:pPr>
              <a:buNone/>
            </a:pPr>
            <a:r>
              <a:rPr lang="el-GR" dirty="0" smtClean="0"/>
              <a:t>Αξίζει να υπογραμμίσουμε ότι οι ιδιωτικές επιχειρήσεις είναι κερδοσκοπικές υπάρχουν όμως ιδιωτικοί φορείς που δε θεωρούνται κερδοσκοπικοί.</a:t>
            </a:r>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7"/>
            <a:ext cx="8229600" cy="5697559"/>
          </a:xfrm>
        </p:spPr>
        <p:txBody>
          <a:bodyPr>
            <a:normAutofit fontScale="92500" lnSpcReduction="20000"/>
          </a:bodyPr>
          <a:lstStyle/>
          <a:p>
            <a:pPr>
              <a:buNone/>
            </a:pPr>
            <a:r>
              <a:rPr lang="el-GR" dirty="0" smtClean="0"/>
              <a:t>Οι επιχειρήσεις είναι </a:t>
            </a:r>
            <a:r>
              <a:rPr lang="el-GR" u="sng" dirty="0" smtClean="0">
                <a:solidFill>
                  <a:srgbClr val="FF0000"/>
                </a:solidFill>
              </a:rPr>
              <a:t>οικονομικές μονάδες</a:t>
            </a:r>
          </a:p>
          <a:p>
            <a:pPr>
              <a:buNone/>
            </a:pPr>
            <a:r>
              <a:rPr lang="el-GR" u="sng" dirty="0" smtClean="0">
                <a:solidFill>
                  <a:srgbClr val="C00000"/>
                </a:solidFill>
              </a:rPr>
              <a:t>Τι κάνουν</a:t>
            </a:r>
            <a:r>
              <a:rPr lang="en-US" u="sng" dirty="0" smtClean="0">
                <a:solidFill>
                  <a:srgbClr val="C00000"/>
                </a:solidFill>
              </a:rPr>
              <a:t>;</a:t>
            </a:r>
            <a:endParaRPr lang="el-GR" u="sng" dirty="0" smtClean="0">
              <a:solidFill>
                <a:srgbClr val="C00000"/>
              </a:solidFill>
            </a:endParaRPr>
          </a:p>
          <a:p>
            <a:pPr>
              <a:buNone/>
            </a:pPr>
            <a:r>
              <a:rPr lang="el-GR" dirty="0" smtClean="0"/>
              <a:t>Παράγουν και προσφέρουν τα προϊόντα και τις υπηρεσίες που καταναλώνουμε.</a:t>
            </a:r>
          </a:p>
          <a:p>
            <a:pPr>
              <a:buNone/>
            </a:pPr>
            <a:r>
              <a:rPr lang="el-GR" u="sng" dirty="0" smtClean="0">
                <a:solidFill>
                  <a:srgbClr val="C00000"/>
                </a:solidFill>
              </a:rPr>
              <a:t>Τι άλλο προσφέρουν;</a:t>
            </a:r>
          </a:p>
          <a:p>
            <a:pPr marL="514350" indent="-514350">
              <a:buFont typeface="+mj-lt"/>
              <a:buAutoNum type="arabicPeriod"/>
            </a:pPr>
            <a:r>
              <a:rPr lang="el-GR" dirty="0" smtClean="0"/>
              <a:t>Απασχόληση και εισόδημα σε όλο τον ενεργό πληθυσμό</a:t>
            </a:r>
          </a:p>
          <a:p>
            <a:pPr marL="514350" indent="-514350">
              <a:buFont typeface="+mj-lt"/>
              <a:buAutoNum type="arabicPeriod"/>
            </a:pPr>
            <a:r>
              <a:rPr lang="el-GR" dirty="0" smtClean="0"/>
              <a:t>Έσοδα στον κρατικό προϋπολογισμό μέσα από τη φορολόγηση τους.</a:t>
            </a:r>
          </a:p>
          <a:p>
            <a:pPr marL="514350" indent="-514350">
              <a:buNone/>
            </a:pPr>
            <a:r>
              <a:rPr lang="el-GR" u="sng" dirty="0" smtClean="0">
                <a:solidFill>
                  <a:srgbClr val="C00000"/>
                </a:solidFill>
              </a:rPr>
              <a:t>Αποτέλεσμα</a:t>
            </a:r>
          </a:p>
          <a:p>
            <a:pPr marL="514350" indent="-514350">
              <a:buNone/>
            </a:pPr>
            <a:r>
              <a:rPr lang="el-GR" dirty="0" smtClean="0"/>
              <a:t>Μία επιχείρηση με όλες τις λειτουργίες της συμβάλλει στην εξέλιξη της οικονομίας της χώρας</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chemeClr val="accent1">
                    <a:lumMod val="75000"/>
                  </a:schemeClr>
                </a:solidFill>
              </a:rPr>
              <a:t>Κερδοσκοπικές (ιδιωτικές ή μεικτές)</a:t>
            </a:r>
            <a:endParaRPr lang="el-GR" b="1" dirty="0">
              <a:solidFill>
                <a:schemeClr val="accent1">
                  <a:lumMod val="75000"/>
                </a:schemeClr>
              </a:solidFill>
            </a:endParaRPr>
          </a:p>
        </p:txBody>
      </p:sp>
      <p:sp>
        <p:nvSpPr>
          <p:cNvPr id="3" name="2 - Θέση περιεχομένου"/>
          <p:cNvSpPr>
            <a:spLocks noGrp="1"/>
          </p:cNvSpPr>
          <p:nvPr>
            <p:ph sz="quarter" idx="1"/>
          </p:nvPr>
        </p:nvSpPr>
        <p:spPr>
          <a:xfrm>
            <a:off x="457200" y="1357299"/>
            <a:ext cx="8229600" cy="4768866"/>
          </a:xfrm>
        </p:spPr>
        <p:txBody>
          <a:bodyPr>
            <a:normAutofit fontScale="85000" lnSpcReduction="10000"/>
          </a:bodyPr>
          <a:lstStyle/>
          <a:p>
            <a:pPr>
              <a:buNone/>
            </a:pPr>
            <a:r>
              <a:rPr lang="el-GR" dirty="0" smtClean="0"/>
              <a:t>Ως </a:t>
            </a:r>
            <a:r>
              <a:rPr lang="el-GR" dirty="0" smtClean="0">
                <a:solidFill>
                  <a:schemeClr val="accent1">
                    <a:lumMod val="75000"/>
                  </a:schemeClr>
                </a:solidFill>
              </a:rPr>
              <a:t>κερδοσκοπικές</a:t>
            </a:r>
            <a:r>
              <a:rPr lang="el-GR" dirty="0" smtClean="0"/>
              <a:t> (ιδιωτικές) θεωρούνται όλες οι επιχειρήσεις  των οποίων ο σκοπός  είναι η επίτευξη κέρδους και η διανομή του στους ιδιοκτήτες ανάλογα με τη συμμετοχή τους στο κεφάλαιο.</a:t>
            </a:r>
          </a:p>
          <a:p>
            <a:pPr>
              <a:buNone/>
            </a:pPr>
            <a:r>
              <a:rPr lang="el-GR" dirty="0" smtClean="0"/>
              <a:t>Περίπτωση </a:t>
            </a:r>
            <a:r>
              <a:rPr lang="el-GR" u="sng" dirty="0" smtClean="0">
                <a:solidFill>
                  <a:srgbClr val="002060"/>
                </a:solidFill>
              </a:rPr>
              <a:t>μεικτής κερδοσκοπικής </a:t>
            </a:r>
            <a:r>
              <a:rPr lang="el-GR" dirty="0" smtClean="0"/>
              <a:t>επιχείρησης αποτελεί η </a:t>
            </a:r>
            <a:r>
              <a:rPr lang="el-GR" b="1" dirty="0" smtClean="0"/>
              <a:t>Εθνική Τράπεζα της Ελλάδας</a:t>
            </a:r>
            <a:r>
              <a:rPr lang="el-GR" dirty="0" smtClean="0"/>
              <a:t>. </a:t>
            </a:r>
            <a:endParaRPr lang="el-GR" dirty="0" smtClean="0"/>
          </a:p>
          <a:p>
            <a:r>
              <a:rPr lang="el-GR" u="sng" dirty="0" smtClean="0"/>
              <a:t>Είναι </a:t>
            </a:r>
            <a:r>
              <a:rPr lang="el-GR" u="sng" dirty="0" smtClean="0"/>
              <a:t>μεικτή </a:t>
            </a:r>
            <a:r>
              <a:rPr lang="el-GR" dirty="0" smtClean="0"/>
              <a:t>γιατί το κεφάλαιο της ανήκει τόσο στο κράτος, όσο και σε ιδιώτες. </a:t>
            </a:r>
            <a:endParaRPr lang="el-GR" dirty="0" smtClean="0"/>
          </a:p>
          <a:p>
            <a:pPr>
              <a:buNone/>
            </a:pPr>
            <a:r>
              <a:rPr lang="el-GR" dirty="0" smtClean="0"/>
              <a:t>Ταυτόχρονα</a:t>
            </a:r>
            <a:r>
              <a:rPr lang="el-GR" dirty="0" smtClean="0"/>
              <a:t>, </a:t>
            </a:r>
            <a:endParaRPr lang="el-GR" dirty="0" smtClean="0"/>
          </a:p>
          <a:p>
            <a:r>
              <a:rPr lang="el-GR" u="sng" dirty="0" smtClean="0"/>
              <a:t>είναι </a:t>
            </a:r>
            <a:r>
              <a:rPr lang="el-GR" u="sng" dirty="0" smtClean="0"/>
              <a:t>κερδοσκοπική</a:t>
            </a:r>
            <a:r>
              <a:rPr lang="el-GR" dirty="0" smtClean="0"/>
              <a:t> γιατί αποβλέπει στην επίτευξη κέρδους.</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chemeClr val="accent1">
                    <a:lumMod val="75000"/>
                  </a:schemeClr>
                </a:solidFill>
              </a:rPr>
              <a:t>Μη κερδοσκοπικοί οργανισμοί </a:t>
            </a:r>
            <a:r>
              <a:rPr lang="el-GR" b="1" dirty="0" smtClean="0"/>
              <a:t>(ιδιωτικοί)</a:t>
            </a:r>
            <a:endParaRPr lang="el-GR" b="1" dirty="0"/>
          </a:p>
        </p:txBody>
      </p:sp>
      <p:sp>
        <p:nvSpPr>
          <p:cNvPr id="3" name="2 - Θέση περιεχομένου"/>
          <p:cNvSpPr>
            <a:spLocks noGrp="1"/>
          </p:cNvSpPr>
          <p:nvPr>
            <p:ph sz="quarter" idx="1"/>
          </p:nvPr>
        </p:nvSpPr>
        <p:spPr/>
        <p:txBody>
          <a:bodyPr/>
          <a:lstStyle/>
          <a:p>
            <a:pPr>
              <a:buNone/>
            </a:pPr>
            <a:r>
              <a:rPr lang="el-GR" dirty="0" smtClean="0"/>
              <a:t>Αποβλέπουν στην προσφορά υπηρεσιών προς το κοινωνικό σύνολο χωρίς την επίτευξη οικονομικού οφέλους.</a:t>
            </a:r>
          </a:p>
          <a:p>
            <a:pPr>
              <a:buNone/>
            </a:pPr>
            <a:r>
              <a:rPr lang="el-GR" u="sng" dirty="0" smtClean="0"/>
              <a:t>Παραδείγματα:</a:t>
            </a:r>
          </a:p>
          <a:p>
            <a:r>
              <a:rPr lang="el-GR" dirty="0" smtClean="0"/>
              <a:t>Τα χωριά </a:t>
            </a:r>
            <a:r>
              <a:rPr lang="en-US" dirty="0" smtClean="0"/>
              <a:t>S.O.S.</a:t>
            </a:r>
          </a:p>
          <a:p>
            <a:r>
              <a:rPr lang="el-GR" dirty="0" smtClean="0"/>
              <a:t>Διάφορα ευαγή ιδρύματα</a:t>
            </a:r>
          </a:p>
          <a:p>
            <a:r>
              <a:rPr lang="el-GR" dirty="0" smtClean="0"/>
              <a:t>Η εταιρεία σπαστικών</a:t>
            </a:r>
          </a:p>
          <a:p>
            <a:r>
              <a:rPr lang="el-GR" dirty="0" smtClean="0"/>
              <a:t>Η κοινότητα αποτοξίνωσης «Ιθάκη» κ.α.</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428596" y="2130426"/>
            <a:ext cx="8215371" cy="1470025"/>
          </a:xfrm>
        </p:spPr>
        <p:txBody>
          <a:bodyPr/>
          <a:lstStyle/>
          <a:p>
            <a:pPr algn="l"/>
            <a:r>
              <a:rPr lang="el-GR" b="1" dirty="0" smtClean="0">
                <a:solidFill>
                  <a:srgbClr val="002060"/>
                </a:solidFill>
              </a:rPr>
              <a:t>1.1.2 </a:t>
            </a:r>
            <a:r>
              <a:rPr lang="el-GR" b="1" dirty="0" smtClean="0">
                <a:solidFill>
                  <a:schemeClr val="accent2">
                    <a:lumMod val="75000"/>
                  </a:schemeClr>
                </a:solidFill>
              </a:rPr>
              <a:t>γ</a:t>
            </a:r>
            <a:r>
              <a:rPr lang="el-GR" b="1" dirty="0" smtClean="0">
                <a:solidFill>
                  <a:srgbClr val="002060"/>
                </a:solidFill>
              </a:rPr>
              <a:t> Ο τομέας δραστηριότητας</a:t>
            </a:r>
            <a:endParaRPr lang="el-GR" b="1" dirty="0">
              <a:solidFill>
                <a:srgbClr val="002060"/>
              </a:solidFill>
            </a:endParaRPr>
          </a:p>
        </p:txBody>
      </p:sp>
      <p:sp>
        <p:nvSpPr>
          <p:cNvPr id="5" name="4 - Υπότιτλος"/>
          <p:cNvSpPr>
            <a:spLocks noGrp="1"/>
          </p:cNvSpPr>
          <p:nvPr>
            <p:ph type="subTitle" idx="1"/>
          </p:nvPr>
        </p:nvSpPr>
        <p:spPr/>
        <p:txBody>
          <a:bodyPr/>
          <a:lstStyle/>
          <a:p>
            <a:endParaRPr lang="el-GR"/>
          </a:p>
        </p:txBody>
      </p:sp>
      <p:sp>
        <p:nvSpPr>
          <p:cNvPr id="15362" name="AutoShape 2"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4" name="AutoShape 4"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6" name="AutoShape 6"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5368" name="Picture 8" descr="Τομείς Δραστηριότητας - TTMI Consulting Ltd."/>
          <p:cNvPicPr>
            <a:picLocks noChangeAspect="1" noChangeArrowheads="1"/>
          </p:cNvPicPr>
          <p:nvPr/>
        </p:nvPicPr>
        <p:blipFill>
          <a:blip r:embed="rId2" cstate="print"/>
          <a:srcRect/>
          <a:stretch>
            <a:fillRect/>
          </a:stretch>
        </p:blipFill>
        <p:spPr bwMode="auto">
          <a:xfrm>
            <a:off x="2643176" y="3643315"/>
            <a:ext cx="3905233" cy="2601531"/>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Οι επιχειρήσεις ταξινομούνται σε τομείς και σε κλάδους, ανάλογα με τη φύση των προϊόντων και των υπηρεσιών που παράγουν και προσφέρουν</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rPr>
              <a:t>Α.</a:t>
            </a:r>
            <a:r>
              <a:rPr lang="el-GR" dirty="0" smtClean="0"/>
              <a:t> </a:t>
            </a:r>
            <a:r>
              <a:rPr lang="el-GR" b="1" dirty="0" smtClean="0">
                <a:solidFill>
                  <a:srgbClr val="002060"/>
                </a:solidFill>
              </a:rPr>
              <a:t>Ταξινόμηση ανά </a:t>
            </a:r>
            <a:r>
              <a:rPr lang="el-GR" b="1" dirty="0" smtClean="0">
                <a:solidFill>
                  <a:srgbClr val="C00000"/>
                </a:solidFill>
              </a:rPr>
              <a:t>τομέα</a:t>
            </a:r>
            <a:r>
              <a:rPr lang="el-GR" b="1" dirty="0" smtClean="0">
                <a:solidFill>
                  <a:srgbClr val="002060"/>
                </a:solidFill>
              </a:rPr>
              <a:t> παραγωγής</a:t>
            </a:r>
            <a:endParaRPr lang="el-GR" b="1" dirty="0">
              <a:solidFill>
                <a:srgbClr val="002060"/>
              </a:solidFill>
            </a:endParaRPr>
          </a:p>
        </p:txBody>
      </p:sp>
      <p:sp>
        <p:nvSpPr>
          <p:cNvPr id="3" name="2 - Θέση περιεχομένου"/>
          <p:cNvSpPr>
            <a:spLocks noGrp="1"/>
          </p:cNvSpPr>
          <p:nvPr>
            <p:ph idx="1"/>
          </p:nvPr>
        </p:nvSpPr>
        <p:spPr/>
        <p:txBody>
          <a:bodyPr anchor="ctr"/>
          <a:lstStyle/>
          <a:p>
            <a:pPr marL="2506663" indent="-811213"/>
            <a:r>
              <a:rPr lang="el-GR" dirty="0" smtClean="0"/>
              <a:t>Ο πρωτογενής </a:t>
            </a:r>
          </a:p>
          <a:p>
            <a:pPr marL="2506663" indent="-811213"/>
            <a:r>
              <a:rPr lang="el-GR" dirty="0" smtClean="0"/>
              <a:t>Ο δευτερογενής και </a:t>
            </a:r>
          </a:p>
          <a:p>
            <a:pPr marL="2506663" indent="-811213"/>
            <a:r>
              <a:rPr lang="el-GR" dirty="0" smtClean="0"/>
              <a:t>Ο τριτογενής</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929354"/>
          </a:xfrm>
        </p:spPr>
        <p:txBody>
          <a:bodyPr>
            <a:normAutofit fontScale="92500"/>
          </a:bodyPr>
          <a:lstStyle/>
          <a:p>
            <a:pPr>
              <a:buNone/>
            </a:pPr>
            <a:r>
              <a:rPr lang="el-GR" dirty="0" smtClean="0"/>
              <a:t>Στον </a:t>
            </a:r>
            <a:r>
              <a:rPr lang="el-GR" b="1" dirty="0" smtClean="0">
                <a:solidFill>
                  <a:srgbClr val="C00000"/>
                </a:solidFill>
              </a:rPr>
              <a:t>Πρωτογενή Τομέα Παραγωγής </a:t>
            </a:r>
            <a:r>
              <a:rPr lang="el-GR" dirty="0" smtClean="0"/>
              <a:t>ανήκουν οι επιχειρήσεις οι οποίες παράγουν προϊόντα που σχετίζονται με </a:t>
            </a:r>
            <a:r>
              <a:rPr lang="el-GR" u="sng" dirty="0" smtClean="0">
                <a:solidFill>
                  <a:srgbClr val="C00000"/>
                </a:solidFill>
              </a:rPr>
              <a:t>τη φύση </a:t>
            </a:r>
            <a:r>
              <a:rPr lang="el-GR" dirty="0" smtClean="0"/>
              <a:t>(έδαφος, υπέδαφος). </a:t>
            </a:r>
          </a:p>
          <a:p>
            <a:pPr>
              <a:buNone/>
            </a:pPr>
            <a:r>
              <a:rPr lang="el-GR" dirty="0" smtClean="0"/>
              <a:t>Οι πιο σημαντικές επιχειρήσεις του τομέα αυτού είναι</a:t>
            </a:r>
          </a:p>
          <a:p>
            <a:pPr marL="722313" indent="-457200"/>
            <a:r>
              <a:rPr lang="el-GR" dirty="0" smtClean="0"/>
              <a:t>οι γεωργικές</a:t>
            </a:r>
          </a:p>
          <a:p>
            <a:pPr marL="722313" indent="-457200"/>
            <a:r>
              <a:rPr lang="el-GR" dirty="0" smtClean="0"/>
              <a:t>οι κτηνοτροφικές</a:t>
            </a:r>
          </a:p>
          <a:p>
            <a:pPr marL="722313" indent="-457200"/>
            <a:r>
              <a:rPr lang="el-GR" dirty="0" smtClean="0"/>
              <a:t>οι αλιευτικές</a:t>
            </a:r>
          </a:p>
          <a:p>
            <a:pPr marL="722313" indent="-457200"/>
            <a:r>
              <a:rPr lang="el-GR" dirty="0" smtClean="0"/>
              <a:t>οι δασοκομικές</a:t>
            </a:r>
          </a:p>
          <a:p>
            <a:pPr marL="722313" indent="-457200"/>
            <a:r>
              <a:rPr lang="el-GR" dirty="0" smtClean="0"/>
              <a:t>οι μεταλλευτικές και </a:t>
            </a:r>
          </a:p>
          <a:p>
            <a:pPr marL="722313" indent="-457200"/>
            <a:r>
              <a:rPr lang="el-GR" dirty="0" smtClean="0"/>
              <a:t>διάφορες άλλες (π.χ. μελισσοκομικές)</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6072230"/>
          </a:xfrm>
        </p:spPr>
        <p:txBody>
          <a:bodyPr anchor="ctr">
            <a:normAutofit lnSpcReduction="10000"/>
          </a:bodyPr>
          <a:lstStyle/>
          <a:p>
            <a:pPr>
              <a:buNone/>
            </a:pPr>
            <a:r>
              <a:rPr lang="el-GR" dirty="0" smtClean="0"/>
              <a:t>Στον </a:t>
            </a:r>
            <a:r>
              <a:rPr lang="el-GR" b="1" dirty="0" smtClean="0">
                <a:solidFill>
                  <a:srgbClr val="C00000"/>
                </a:solidFill>
              </a:rPr>
              <a:t>Δευτερογενή Τομέα Παραγωγής </a:t>
            </a:r>
            <a:r>
              <a:rPr lang="el-GR" dirty="0" smtClean="0"/>
              <a:t>ανήκουν επιχειρήσεις που ασχολούνται με τη μεταποίηση. Δηλαδή, όλες </a:t>
            </a:r>
            <a:r>
              <a:rPr lang="el-GR" u="sng" dirty="0" smtClean="0">
                <a:solidFill>
                  <a:srgbClr val="C00000"/>
                </a:solidFill>
              </a:rPr>
              <a:t>οι βιοτεχνικές και βιομηχανικές </a:t>
            </a:r>
            <a:r>
              <a:rPr lang="el-GR" dirty="0" smtClean="0"/>
              <a:t>μονάδες παραγωγής.</a:t>
            </a:r>
          </a:p>
          <a:p>
            <a:pPr>
              <a:buNone/>
            </a:pPr>
            <a:r>
              <a:rPr lang="el-GR" dirty="0" smtClean="0"/>
              <a:t>Στην κατηγορία αυτή περιλαμβάνονται:</a:t>
            </a:r>
          </a:p>
          <a:p>
            <a:r>
              <a:rPr lang="el-GR" dirty="0" smtClean="0"/>
              <a:t>επιχειρήσεις που κατασκευάζουν βιομηχανικά προϊόντα, τα οποία χρησιμοποιούνται ως πρώτες ύλες για άλλες βιομηχανίες </a:t>
            </a:r>
            <a:r>
              <a:rPr lang="el-GR" dirty="0" smtClean="0">
                <a:solidFill>
                  <a:srgbClr val="00B050"/>
                </a:solidFill>
              </a:rPr>
              <a:t>(ενδιάμεσα προϊόντα)</a:t>
            </a:r>
          </a:p>
          <a:p>
            <a:r>
              <a:rPr lang="el-GR" dirty="0" smtClean="0"/>
              <a:t>επιχειρήσεις που κατασκευάζουν προϊόντα που φθάνουν απ’ ευθείας στον καταναλωτή </a:t>
            </a:r>
            <a:r>
              <a:rPr lang="el-GR" dirty="0" smtClean="0">
                <a:solidFill>
                  <a:srgbClr val="00B050"/>
                </a:solidFill>
              </a:rPr>
              <a:t>(τελικά προϊόντα)</a:t>
            </a:r>
            <a:endParaRPr lang="el-GR" dirty="0">
              <a:solidFill>
                <a:srgbClr val="00B05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5" y="142852"/>
            <a:ext cx="8229600" cy="6429396"/>
          </a:xfrm>
        </p:spPr>
        <p:txBody>
          <a:bodyPr anchor="ctr">
            <a:normAutofit fontScale="77500" lnSpcReduction="20000"/>
          </a:bodyPr>
          <a:lstStyle/>
          <a:p>
            <a:pPr>
              <a:buNone/>
            </a:pPr>
            <a:r>
              <a:rPr lang="el-GR" dirty="0" smtClean="0"/>
              <a:t>Στον </a:t>
            </a:r>
            <a:r>
              <a:rPr lang="el-GR" b="1" dirty="0" err="1" smtClean="0">
                <a:solidFill>
                  <a:srgbClr val="C00000"/>
                </a:solidFill>
              </a:rPr>
              <a:t>Τριτογρνή</a:t>
            </a:r>
            <a:r>
              <a:rPr lang="el-GR" b="1" dirty="0" smtClean="0">
                <a:solidFill>
                  <a:srgbClr val="C00000"/>
                </a:solidFill>
              </a:rPr>
              <a:t> Τομέα Παραγωγής </a:t>
            </a:r>
            <a:r>
              <a:rPr lang="el-GR" dirty="0" smtClean="0"/>
              <a:t>ανήκουν επιχειρήσεις και οργανισμοί του δημόσιου και ιδιωτικού τομέα που παρέχουν </a:t>
            </a:r>
            <a:r>
              <a:rPr lang="el-GR" u="sng" dirty="0" smtClean="0">
                <a:solidFill>
                  <a:srgbClr val="C00000"/>
                </a:solidFill>
              </a:rPr>
              <a:t> υπηρεσίες</a:t>
            </a:r>
            <a:r>
              <a:rPr lang="el-GR" dirty="0" smtClean="0"/>
              <a:t>.</a:t>
            </a:r>
          </a:p>
          <a:p>
            <a:pPr>
              <a:buNone/>
            </a:pPr>
            <a:r>
              <a:rPr lang="el-GR" dirty="0" smtClean="0"/>
              <a:t>Οι φορείς του τριτογενή τομέα παραγωγής ασχολούνται με:</a:t>
            </a:r>
          </a:p>
          <a:p>
            <a:r>
              <a:rPr lang="el-GR" dirty="0" smtClean="0">
                <a:solidFill>
                  <a:srgbClr val="00B050"/>
                </a:solidFill>
              </a:rPr>
              <a:t>Το εμπόριο</a:t>
            </a:r>
            <a:r>
              <a:rPr lang="el-GR" dirty="0" smtClean="0"/>
              <a:t> (λιανικό ή </a:t>
            </a:r>
            <a:r>
              <a:rPr lang="el-GR" dirty="0" err="1" smtClean="0"/>
              <a:t>χονδρικο</a:t>
            </a:r>
            <a:r>
              <a:rPr lang="el-GR" dirty="0" smtClean="0"/>
              <a:t>, εισαγωγικό ή εξαγωγικό)</a:t>
            </a:r>
            <a:endParaRPr lang="el-GR" dirty="0" smtClean="0">
              <a:solidFill>
                <a:srgbClr val="00B050"/>
              </a:solidFill>
            </a:endParaRPr>
          </a:p>
          <a:p>
            <a:r>
              <a:rPr lang="el-GR" dirty="0" smtClean="0">
                <a:solidFill>
                  <a:srgbClr val="00B050"/>
                </a:solidFill>
              </a:rPr>
              <a:t>Μεταφορές </a:t>
            </a:r>
            <a:r>
              <a:rPr lang="el-GR" dirty="0" smtClean="0"/>
              <a:t>(π.χ. ναυτιλιακές επιχειρήσεις, </a:t>
            </a:r>
            <a:r>
              <a:rPr lang="el-GR" dirty="0" smtClean="0">
                <a:solidFill>
                  <a:srgbClr val="00B050"/>
                </a:solidFill>
              </a:rPr>
              <a:t>επικοινωνίες</a:t>
            </a:r>
            <a:r>
              <a:rPr lang="el-GR" dirty="0" smtClean="0"/>
              <a:t> (ΜΜΕ, ΕΛΤΑ)), </a:t>
            </a:r>
            <a:r>
              <a:rPr lang="el-GR" dirty="0" smtClean="0">
                <a:solidFill>
                  <a:srgbClr val="00B050"/>
                </a:solidFill>
              </a:rPr>
              <a:t>συγκοινωνίες</a:t>
            </a:r>
            <a:r>
              <a:rPr lang="el-GR" dirty="0" smtClean="0"/>
              <a:t> (π.χ. ΚΤΕΛ, ΟΣΕ)</a:t>
            </a:r>
          </a:p>
          <a:p>
            <a:r>
              <a:rPr lang="el-GR" dirty="0" smtClean="0">
                <a:solidFill>
                  <a:srgbClr val="00B050"/>
                </a:solidFill>
              </a:rPr>
              <a:t>Τραπεζικές και ασφαλιστικές υπηρεσίες </a:t>
            </a:r>
            <a:r>
              <a:rPr lang="el-GR" dirty="0" smtClean="0"/>
              <a:t>(τράπεζες, ασφαλιστικές εταιρείες, το Χρηματιστήριο Αξιών Αθηνών)</a:t>
            </a:r>
          </a:p>
          <a:p>
            <a:r>
              <a:rPr lang="el-GR" dirty="0" smtClean="0">
                <a:solidFill>
                  <a:srgbClr val="00B050"/>
                </a:solidFill>
              </a:rPr>
              <a:t>Υπηρεσίες υγείας </a:t>
            </a:r>
            <a:r>
              <a:rPr lang="el-GR" dirty="0" smtClean="0"/>
              <a:t>(τα δημόσια νοσοκομεία, οι ιδιωτικές κλινικές και τα ιατρεία)</a:t>
            </a:r>
          </a:p>
          <a:p>
            <a:r>
              <a:rPr lang="el-GR" dirty="0" smtClean="0">
                <a:solidFill>
                  <a:srgbClr val="00B050"/>
                </a:solidFill>
              </a:rPr>
              <a:t>Υπηρεσίες εκπαίδευσης </a:t>
            </a:r>
            <a:r>
              <a:rPr lang="el-GR" dirty="0" smtClean="0"/>
              <a:t>(δημόσια και ιδιωτικά σχολεία, τεχνικές σχολές, σχολές ΟΑΕΔ, ΚΕΚ)</a:t>
            </a:r>
          </a:p>
          <a:p>
            <a:r>
              <a:rPr lang="el-GR" dirty="0" smtClean="0">
                <a:solidFill>
                  <a:srgbClr val="00B050"/>
                </a:solidFill>
              </a:rPr>
              <a:t>Υπηρεσίες θεάματος </a:t>
            </a:r>
            <a:r>
              <a:rPr lang="el-GR" dirty="0" smtClean="0"/>
              <a:t> (θέατρα, κινηματογράφους, νυχτερινά κέντρα διασκέδασης)</a:t>
            </a:r>
          </a:p>
          <a:p>
            <a:r>
              <a:rPr lang="el-GR" dirty="0" smtClean="0">
                <a:solidFill>
                  <a:srgbClr val="00B050"/>
                </a:solidFill>
              </a:rPr>
              <a:t>Τον τουρισμό </a:t>
            </a:r>
            <a:r>
              <a:rPr lang="el-GR" dirty="0" smtClean="0"/>
              <a:t>(ξενοδοχειακές μονάδες, γραφεία τουρισμού)</a:t>
            </a:r>
          </a:p>
          <a:p>
            <a:r>
              <a:rPr lang="el-GR" dirty="0" smtClean="0">
                <a:solidFill>
                  <a:srgbClr val="00B050"/>
                </a:solidFill>
              </a:rPr>
              <a:t>Συμβουλευτικές υπηρεσίες </a:t>
            </a:r>
            <a:r>
              <a:rPr lang="el-GR" dirty="0" smtClean="0"/>
              <a:t>(π.χ. σύμβουλοι επιχειρήσεων)</a:t>
            </a:r>
            <a:endParaRPr lang="el-GR" dirty="0">
              <a:solidFill>
                <a:srgbClr val="00B05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rPr>
              <a:t>Β.</a:t>
            </a:r>
            <a:r>
              <a:rPr lang="el-GR" dirty="0" smtClean="0"/>
              <a:t> </a:t>
            </a:r>
            <a:r>
              <a:rPr lang="el-GR" b="1" dirty="0" smtClean="0">
                <a:solidFill>
                  <a:srgbClr val="002060"/>
                </a:solidFill>
              </a:rPr>
              <a:t>Ταξινόμηση ανά </a:t>
            </a:r>
            <a:r>
              <a:rPr lang="el-GR" b="1" dirty="0" smtClean="0">
                <a:solidFill>
                  <a:srgbClr val="C00000"/>
                </a:solidFill>
              </a:rPr>
              <a:t>κλάδο</a:t>
            </a:r>
            <a:r>
              <a:rPr lang="el-GR" b="1" dirty="0" smtClean="0">
                <a:solidFill>
                  <a:srgbClr val="002060"/>
                </a:solidFill>
              </a:rPr>
              <a:t> παραγωγής</a:t>
            </a:r>
            <a:endParaRPr lang="el-GR" b="1" dirty="0">
              <a:solidFill>
                <a:srgbClr val="002060"/>
              </a:solidFill>
            </a:endParaRPr>
          </a:p>
        </p:txBody>
      </p:sp>
      <p:sp>
        <p:nvSpPr>
          <p:cNvPr id="3" name="2 - Θέση περιεχομένου"/>
          <p:cNvSpPr>
            <a:spLocks noGrp="1"/>
          </p:cNvSpPr>
          <p:nvPr>
            <p:ph idx="1"/>
          </p:nvPr>
        </p:nvSpPr>
        <p:spPr/>
        <p:txBody>
          <a:bodyPr anchor="t">
            <a:normAutofit lnSpcReduction="10000"/>
          </a:bodyPr>
          <a:lstStyle/>
          <a:p>
            <a:pPr marL="442913" indent="-442913">
              <a:buNone/>
            </a:pPr>
            <a:r>
              <a:rPr lang="el-GR" dirty="0" smtClean="0"/>
              <a:t>Ο κλάδος παραγωγής καθορίζεται από το ίδιο το προϊόν.</a:t>
            </a:r>
          </a:p>
          <a:p>
            <a:pPr marL="442913" indent="-442913">
              <a:buNone/>
            </a:pPr>
            <a:r>
              <a:rPr lang="el-GR" dirty="0" smtClean="0"/>
              <a:t>Έτσι έχουμε κλάδο</a:t>
            </a:r>
          </a:p>
          <a:p>
            <a:pPr marL="1165225" indent="-442913"/>
            <a:r>
              <a:rPr lang="el-GR" dirty="0" smtClean="0"/>
              <a:t>οινοποιίας</a:t>
            </a:r>
          </a:p>
          <a:p>
            <a:pPr marL="1165225" indent="-442913"/>
            <a:r>
              <a:rPr lang="el-GR" dirty="0" smtClean="0"/>
              <a:t>υποδηματοποιίας</a:t>
            </a:r>
          </a:p>
          <a:p>
            <a:pPr marL="1165225" indent="-442913"/>
            <a:r>
              <a:rPr lang="el-GR" dirty="0" smtClean="0"/>
              <a:t>υαλουργίας</a:t>
            </a:r>
          </a:p>
          <a:p>
            <a:pPr marL="1165225" indent="-442913"/>
            <a:r>
              <a:rPr lang="el-GR" dirty="0" smtClean="0"/>
              <a:t>κλωστοϋφαντουργίας</a:t>
            </a:r>
          </a:p>
          <a:p>
            <a:pPr marL="1165225" indent="-442913"/>
            <a:r>
              <a:rPr lang="el-GR" dirty="0" smtClean="0"/>
              <a:t>τροφίμων και ποτών κ.α.</a:t>
            </a:r>
          </a:p>
          <a:p>
            <a:pPr marL="2506663" indent="-811213"/>
            <a:endParaRPr lang="el-GR"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428596" y="2130426"/>
            <a:ext cx="8215371" cy="1470025"/>
          </a:xfrm>
        </p:spPr>
        <p:txBody>
          <a:bodyPr/>
          <a:lstStyle/>
          <a:p>
            <a:r>
              <a:rPr lang="el-GR" b="1" dirty="0" smtClean="0">
                <a:solidFill>
                  <a:srgbClr val="002060"/>
                </a:solidFill>
              </a:rPr>
              <a:t>1.1.2 </a:t>
            </a:r>
            <a:r>
              <a:rPr lang="el-GR" b="1" dirty="0" smtClean="0">
                <a:solidFill>
                  <a:schemeClr val="accent2">
                    <a:lumMod val="75000"/>
                  </a:schemeClr>
                </a:solidFill>
              </a:rPr>
              <a:t>δ</a:t>
            </a:r>
            <a:br>
              <a:rPr lang="el-GR" b="1" dirty="0" smtClean="0">
                <a:solidFill>
                  <a:schemeClr val="accent2">
                    <a:lumMod val="75000"/>
                  </a:schemeClr>
                </a:solidFill>
              </a:rPr>
            </a:br>
            <a:r>
              <a:rPr lang="el-GR" b="1" dirty="0" smtClean="0">
                <a:solidFill>
                  <a:srgbClr val="002060"/>
                </a:solidFill>
              </a:rPr>
              <a:t> Το μέγεθος των επιχειρήσεων</a:t>
            </a:r>
            <a:endParaRPr lang="el-GR" b="1" dirty="0">
              <a:solidFill>
                <a:srgbClr val="002060"/>
              </a:solidFill>
            </a:endParaRPr>
          </a:p>
        </p:txBody>
      </p:sp>
      <p:sp>
        <p:nvSpPr>
          <p:cNvPr id="15362" name="AutoShape 2"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4" name="AutoShape 4"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6" name="AutoShape 6"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9"/>
            <a:ext cx="8229600" cy="5483245"/>
          </a:xfrm>
        </p:spPr>
        <p:txBody>
          <a:bodyPr>
            <a:normAutofit/>
          </a:bodyPr>
          <a:lstStyle/>
          <a:p>
            <a:pPr>
              <a:buNone/>
            </a:pPr>
            <a:r>
              <a:rPr lang="el-GR" sz="3000" u="sng" dirty="0" smtClean="0">
                <a:solidFill>
                  <a:srgbClr val="C00000"/>
                </a:solidFill>
              </a:rPr>
              <a:t>Πως λειτουργούν;</a:t>
            </a:r>
          </a:p>
          <a:p>
            <a:pPr>
              <a:buNone/>
            </a:pPr>
            <a:r>
              <a:rPr lang="el-GR" dirty="0" smtClean="0"/>
              <a:t>Διαθέτουν τα προϊόντα τους στην αγορά έναντι μιας τιμής</a:t>
            </a:r>
          </a:p>
          <a:p>
            <a:pPr>
              <a:buNone/>
            </a:pPr>
            <a:r>
              <a:rPr lang="el-GR" sz="3000" u="sng" dirty="0" smtClean="0">
                <a:solidFill>
                  <a:srgbClr val="C00000"/>
                </a:solidFill>
              </a:rPr>
              <a:t>Ποιος είναι ο σκοπός τους;</a:t>
            </a:r>
          </a:p>
          <a:p>
            <a:pPr>
              <a:buNone/>
            </a:pPr>
            <a:r>
              <a:rPr lang="el-GR" dirty="0" smtClean="0"/>
              <a:t>Η κάλυψη των εξόδων τους και η επίτευξη </a:t>
            </a:r>
            <a:r>
              <a:rPr lang="el-GR" u="sng" dirty="0" smtClean="0"/>
              <a:t>κέρδους.</a:t>
            </a:r>
          </a:p>
          <a:p>
            <a:pPr>
              <a:buNone/>
            </a:pPr>
            <a:r>
              <a:rPr lang="el-GR" dirty="0" smtClean="0"/>
              <a:t>Το </a:t>
            </a:r>
            <a:r>
              <a:rPr lang="el-GR" u="sng" dirty="0" smtClean="0">
                <a:solidFill>
                  <a:srgbClr val="0070C0"/>
                </a:solidFill>
              </a:rPr>
              <a:t>κέρδος</a:t>
            </a:r>
            <a:r>
              <a:rPr lang="el-GR" dirty="0" smtClean="0"/>
              <a:t> θεωρείται ότι είναι η αμοιβή τους για τον κίνδυνο (ρίσκο) που αναλαμβάνουν, επενδύοντας κεφάλαια σε εγκαταστάσεις και μηχανές</a:t>
            </a: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9"/>
            <a:ext cx="8229600" cy="5483246"/>
          </a:xfrm>
        </p:spPr>
        <p:txBody>
          <a:bodyPr/>
          <a:lstStyle/>
          <a:p>
            <a:pPr>
              <a:buNone/>
            </a:pPr>
            <a:r>
              <a:rPr lang="el-GR" dirty="0" smtClean="0"/>
              <a:t>Για τη διάκριση των επιχειρήσεων </a:t>
            </a:r>
            <a:r>
              <a:rPr lang="el-GR" u="sng" dirty="0" smtClean="0">
                <a:solidFill>
                  <a:srgbClr val="002060"/>
                </a:solidFill>
              </a:rPr>
              <a:t>ως προς το μέγεθος τους </a:t>
            </a:r>
            <a:r>
              <a:rPr lang="el-GR" dirty="0" smtClean="0"/>
              <a:t>έχουν χρησιμοποιηθεί κατά καιρούς διάφορα κριτήρια, όπως:</a:t>
            </a:r>
          </a:p>
          <a:p>
            <a:pPr marL="725488"/>
            <a:r>
              <a:rPr lang="el-GR" dirty="0" smtClean="0"/>
              <a:t>ο αριθμός των εργαζομένων</a:t>
            </a:r>
          </a:p>
          <a:p>
            <a:pPr marL="725488"/>
            <a:r>
              <a:rPr lang="el-GR" dirty="0" smtClean="0"/>
              <a:t>το ύψος του κεφαλαίου της επιχείρησης</a:t>
            </a:r>
          </a:p>
          <a:p>
            <a:pPr marL="725488"/>
            <a:r>
              <a:rPr lang="el-GR" dirty="0" smtClean="0"/>
              <a:t>το ύψος των συνολικών πωλήσεων κ.α.</a:t>
            </a:r>
          </a:p>
          <a:p>
            <a:pPr>
              <a:buNone/>
            </a:pPr>
            <a:endParaRPr lang="el-GR" b="1" dirty="0" smtClean="0">
              <a:solidFill>
                <a:srgbClr val="002060"/>
              </a:solidFill>
            </a:endParaRPr>
          </a:p>
          <a:p>
            <a:pPr>
              <a:buNone/>
            </a:pPr>
            <a:r>
              <a:rPr lang="el-GR" b="1" dirty="0" smtClean="0">
                <a:solidFill>
                  <a:srgbClr val="002060"/>
                </a:solidFill>
              </a:rPr>
              <a:t>Επικρατέστερο κριτήριο:</a:t>
            </a:r>
            <a:r>
              <a:rPr lang="el-GR" dirty="0" smtClean="0"/>
              <a:t> </a:t>
            </a:r>
          </a:p>
          <a:p>
            <a:pPr algn="ctr">
              <a:buNone/>
            </a:pPr>
            <a:r>
              <a:rPr lang="el-GR" dirty="0" smtClean="0"/>
              <a:t>ο αριθμός των εργαζομένων</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l"/>
            <a:r>
              <a:rPr lang="el-GR" b="1" dirty="0" smtClean="0">
                <a:solidFill>
                  <a:srgbClr val="002060"/>
                </a:solidFill>
              </a:rPr>
              <a:t>Κατάταξη που επικρατεί στην Ελλάδα</a:t>
            </a:r>
            <a:endParaRPr lang="el-GR" b="1" dirty="0">
              <a:solidFill>
                <a:srgbClr val="002060"/>
              </a:solidFill>
            </a:endParaRPr>
          </a:p>
        </p:txBody>
      </p:sp>
      <p:sp>
        <p:nvSpPr>
          <p:cNvPr id="3" name="2 - Θέση περιεχομένου"/>
          <p:cNvSpPr>
            <a:spLocks noGrp="1"/>
          </p:cNvSpPr>
          <p:nvPr>
            <p:ph idx="1"/>
          </p:nvPr>
        </p:nvSpPr>
        <p:spPr/>
        <p:txBody>
          <a:bodyPr/>
          <a:lstStyle/>
          <a:p>
            <a:r>
              <a:rPr lang="el-GR" dirty="0" smtClean="0">
                <a:solidFill>
                  <a:srgbClr val="C00000"/>
                </a:solidFill>
              </a:rPr>
              <a:t>Μικρές επιχειρήσεις</a:t>
            </a:r>
            <a:r>
              <a:rPr lang="el-GR" dirty="0" smtClean="0"/>
              <a:t>: έως 20 εργαζόμενοι</a:t>
            </a:r>
          </a:p>
          <a:p>
            <a:r>
              <a:rPr lang="el-GR" dirty="0" smtClean="0">
                <a:solidFill>
                  <a:srgbClr val="C00000"/>
                </a:solidFill>
              </a:rPr>
              <a:t>Μεσαίες επιχειρήσεις</a:t>
            </a:r>
            <a:r>
              <a:rPr lang="el-GR" dirty="0" smtClean="0"/>
              <a:t>: από 20 έως 100 εργαζόμενοι.</a:t>
            </a:r>
          </a:p>
          <a:p>
            <a:r>
              <a:rPr lang="el-GR" dirty="0" smtClean="0">
                <a:solidFill>
                  <a:srgbClr val="C00000"/>
                </a:solidFill>
              </a:rPr>
              <a:t>Μεγάλες επιχειρήσεις: </a:t>
            </a:r>
            <a:r>
              <a:rPr lang="el-GR" dirty="0" smtClean="0"/>
              <a:t>πάνω από 100 εργαζόμενοι.</a:t>
            </a:r>
          </a:p>
          <a:p>
            <a:pPr>
              <a:buNone/>
            </a:pPr>
            <a:r>
              <a:rPr lang="el-GR" dirty="0" smtClean="0"/>
              <a:t>Η κατάταξη αυτή είναι συμβατική και μεταβαλλόμενη</a:t>
            </a:r>
          </a:p>
          <a:p>
            <a:pPr>
              <a:buNone/>
            </a:pPr>
            <a:endParaRPr lang="el-GR" dirty="0" smtClean="0"/>
          </a:p>
          <a:p>
            <a:pPr>
              <a:buNone/>
            </a:pPr>
            <a:endParaRPr lang="el-GR" dirty="0"/>
          </a:p>
        </p:txBody>
      </p:sp>
      <p:cxnSp>
        <p:nvCxnSpPr>
          <p:cNvPr id="6" name="5 - Ευθεία γραμμή σύνδεσης"/>
          <p:cNvCxnSpPr/>
          <p:nvPr/>
        </p:nvCxnSpPr>
        <p:spPr>
          <a:xfrm>
            <a:off x="571472" y="4286256"/>
            <a:ext cx="8072494" cy="0"/>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rgbClr val="C00000"/>
                </a:solidFill>
              </a:rPr>
              <a:t>Μικρομεσαίες επιχειρήσεις: </a:t>
            </a:r>
            <a:r>
              <a:rPr lang="el-GR" dirty="0" smtClean="0"/>
              <a:t>κατά μέσο όρο 50 εργαζόμενοι (Αυτές οι επιχειρήσεις επικρατούν στη χώρα μας).</a:t>
            </a:r>
          </a:p>
          <a:p>
            <a:r>
              <a:rPr lang="el-GR" dirty="0" smtClean="0"/>
              <a:t>Στις χώρες της Ευρωπαϊκής Ένωσης μεσαίες επιχειρήσεις θεωρούνται εκείνες που απασχολούν έως 200 εργαζόμενους.</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428596" y="2130426"/>
            <a:ext cx="8215371" cy="1941516"/>
          </a:xfrm>
        </p:spPr>
        <p:txBody>
          <a:bodyPr>
            <a:normAutofit fontScale="90000"/>
          </a:bodyPr>
          <a:lstStyle/>
          <a:p>
            <a:r>
              <a:rPr lang="el-GR" b="1" dirty="0" smtClean="0">
                <a:solidFill>
                  <a:srgbClr val="002060"/>
                </a:solidFill>
              </a:rPr>
              <a:t>1.1.2 </a:t>
            </a:r>
            <a:r>
              <a:rPr lang="el-GR" b="1" dirty="0" smtClean="0">
                <a:solidFill>
                  <a:schemeClr val="accent2">
                    <a:lumMod val="75000"/>
                  </a:schemeClr>
                </a:solidFill>
              </a:rPr>
              <a:t>ε</a:t>
            </a:r>
            <a:br>
              <a:rPr lang="el-GR" b="1" dirty="0" smtClean="0">
                <a:solidFill>
                  <a:schemeClr val="accent2">
                    <a:lumMod val="75000"/>
                  </a:schemeClr>
                </a:solidFill>
              </a:rPr>
            </a:br>
            <a:r>
              <a:rPr lang="el-GR" b="1" dirty="0" smtClean="0">
                <a:solidFill>
                  <a:srgbClr val="002060"/>
                </a:solidFill>
              </a:rPr>
              <a:t> Η γεωγραφική έκταση των επιχειρήσεων</a:t>
            </a:r>
            <a:endParaRPr lang="el-GR" b="1" dirty="0">
              <a:solidFill>
                <a:srgbClr val="002060"/>
              </a:solidFill>
            </a:endParaRPr>
          </a:p>
        </p:txBody>
      </p:sp>
      <p:sp>
        <p:nvSpPr>
          <p:cNvPr id="15362" name="AutoShape 2"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4" name="AutoShape 4"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6" name="AutoShape 6" descr="Τομείς Δραστηριότητας - TTMI Consulting Lt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Οι επιχειρήσεις ανάλογα με την έκταση των δραστηριοτήτων τους  χαρακτηρίζονται ως:</a:t>
            </a:r>
          </a:p>
          <a:p>
            <a:pPr marL="987425" indent="-354013"/>
            <a:r>
              <a:rPr lang="el-GR" dirty="0" smtClean="0"/>
              <a:t>Εθνικές  ή </a:t>
            </a:r>
          </a:p>
          <a:p>
            <a:pPr marL="987425" indent="-354013"/>
            <a:r>
              <a:rPr lang="el-GR" dirty="0" smtClean="0"/>
              <a:t>Πολυεθνικές</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dirty="0" smtClean="0">
                <a:solidFill>
                  <a:srgbClr val="C00000"/>
                </a:solidFill>
              </a:rPr>
              <a:t>Α. </a:t>
            </a:r>
            <a:r>
              <a:rPr lang="el-GR" dirty="0" smtClean="0">
                <a:solidFill>
                  <a:srgbClr val="002060"/>
                </a:solidFill>
              </a:rPr>
              <a:t>Εθνικές επιχειρήσεις</a:t>
            </a:r>
            <a:endParaRPr lang="el-GR" dirty="0">
              <a:solidFill>
                <a:srgbClr val="002060"/>
              </a:solidFill>
            </a:endParaRPr>
          </a:p>
        </p:txBody>
      </p:sp>
      <p:sp>
        <p:nvSpPr>
          <p:cNvPr id="3" name="2 - Θέση περιεχομένου"/>
          <p:cNvSpPr>
            <a:spLocks noGrp="1"/>
          </p:cNvSpPr>
          <p:nvPr>
            <p:ph idx="1"/>
          </p:nvPr>
        </p:nvSpPr>
        <p:spPr/>
        <p:txBody>
          <a:bodyPr/>
          <a:lstStyle/>
          <a:p>
            <a:pPr>
              <a:buNone/>
            </a:pPr>
            <a:r>
              <a:rPr lang="el-GR" dirty="0" smtClean="0"/>
              <a:t>Θεωρούνται αυτές που αναπτύσσουν  τις δραστηριότητές τους </a:t>
            </a:r>
            <a:r>
              <a:rPr lang="el-GR" dirty="0" smtClean="0">
                <a:solidFill>
                  <a:srgbClr val="C00000"/>
                </a:solidFill>
              </a:rPr>
              <a:t>μόνο σε μία χώρα.</a:t>
            </a:r>
          </a:p>
          <a:p>
            <a:pPr>
              <a:buNone/>
            </a:pPr>
            <a:r>
              <a:rPr lang="el-GR" dirty="0" smtClean="0"/>
              <a:t>Παραδείγματα εθνικών επιχειρήσεων στην Ελλάδα είναι οι αλυσίδες </a:t>
            </a:r>
            <a:r>
              <a:rPr lang="en-US" dirty="0" smtClean="0"/>
              <a:t>super markets </a:t>
            </a:r>
            <a:r>
              <a:rPr lang="el-GR" dirty="0" smtClean="0"/>
              <a:t>«Βασιλόπουλος» , «Σκλαβενίτης» και πολλές άλλες.</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dirty="0" smtClean="0">
                <a:solidFill>
                  <a:srgbClr val="C00000"/>
                </a:solidFill>
              </a:rPr>
              <a:t>Β. </a:t>
            </a:r>
            <a:r>
              <a:rPr lang="el-GR" dirty="0" smtClean="0">
                <a:solidFill>
                  <a:srgbClr val="002060"/>
                </a:solidFill>
              </a:rPr>
              <a:t>Πολυεθνικές επιχειρήσεις</a:t>
            </a:r>
            <a:endParaRPr lang="el-GR" dirty="0">
              <a:solidFill>
                <a:srgbClr val="002060"/>
              </a:solidFill>
            </a:endParaRPr>
          </a:p>
        </p:txBody>
      </p:sp>
      <p:sp>
        <p:nvSpPr>
          <p:cNvPr id="3" name="2 - Θέση περιεχομένου"/>
          <p:cNvSpPr>
            <a:spLocks noGrp="1"/>
          </p:cNvSpPr>
          <p:nvPr>
            <p:ph idx="1"/>
          </p:nvPr>
        </p:nvSpPr>
        <p:spPr/>
        <p:txBody>
          <a:bodyPr/>
          <a:lstStyle/>
          <a:p>
            <a:pPr>
              <a:buNone/>
            </a:pPr>
            <a:r>
              <a:rPr lang="el-GR" dirty="0" smtClean="0"/>
              <a:t>Είναι αυτές που επεκτείνουν τη δραστηριότητά τους  σε πολλές χώρες του κόσμου.</a:t>
            </a:r>
          </a:p>
          <a:p>
            <a:pPr>
              <a:buNone/>
            </a:pPr>
            <a:r>
              <a:rPr lang="el-GR" dirty="0" smtClean="0"/>
              <a:t>Στην Ελλάδα, υπάρχουν πολλές τέτοιες επιχειρήσεις,  όπως: οι  αλυσίδες </a:t>
            </a:r>
            <a:r>
              <a:rPr lang="el-GR" dirty="0" err="1" smtClean="0"/>
              <a:t>ταχυφαγίας</a:t>
            </a:r>
            <a:r>
              <a:rPr lang="el-GR" dirty="0" smtClean="0"/>
              <a:t> (</a:t>
            </a:r>
            <a:r>
              <a:rPr lang="en-US" dirty="0" smtClean="0"/>
              <a:t>fast food</a:t>
            </a:r>
            <a:r>
              <a:rPr lang="el-GR" dirty="0" smtClean="0"/>
              <a:t>)</a:t>
            </a:r>
            <a:r>
              <a:rPr lang="en-US" dirty="0" smtClean="0"/>
              <a:t> </a:t>
            </a:r>
            <a:r>
              <a:rPr lang="el-GR" dirty="0" smtClean="0"/>
              <a:t>«</a:t>
            </a:r>
            <a:r>
              <a:rPr lang="en-US" dirty="0" smtClean="0"/>
              <a:t>Mac Donald’s</a:t>
            </a:r>
            <a:r>
              <a:rPr lang="el-GR" dirty="0" smtClean="0"/>
              <a:t>», τραπεζικά ιδρύματα,  εταιρίες κινητής τηλεφωνίας «</a:t>
            </a:r>
            <a:r>
              <a:rPr lang="en-US" dirty="0" err="1" smtClean="0"/>
              <a:t>vodafone</a:t>
            </a:r>
            <a:r>
              <a:rPr lang="el-GR" dirty="0" smtClean="0"/>
              <a:t>» κ.α.</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dirty="0" smtClean="0">
                <a:solidFill>
                  <a:srgbClr val="C00000"/>
                </a:solidFill>
              </a:rPr>
              <a:t>Β. </a:t>
            </a:r>
            <a:r>
              <a:rPr lang="el-GR" dirty="0" smtClean="0">
                <a:solidFill>
                  <a:srgbClr val="002060"/>
                </a:solidFill>
              </a:rPr>
              <a:t>Πολυεθνικές επιχειρήσεις</a:t>
            </a:r>
            <a:endParaRPr lang="el-GR" dirty="0">
              <a:solidFill>
                <a:srgbClr val="002060"/>
              </a:solidFill>
            </a:endParaRPr>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Οι επιχειρήσεις αυτές </a:t>
            </a:r>
          </a:p>
          <a:p>
            <a:r>
              <a:rPr lang="el-GR" dirty="0" smtClean="0"/>
              <a:t>αξιοποιούν με τον πλέον αποτελεσματικό τρόπο τους συντελεστές παραγωγής</a:t>
            </a:r>
          </a:p>
          <a:p>
            <a:r>
              <a:rPr lang="el-GR" dirty="0" smtClean="0"/>
              <a:t>μεταφέρουν τεχνολογία και τεχνογνωσία και </a:t>
            </a:r>
          </a:p>
          <a:p>
            <a:r>
              <a:rPr lang="el-GR" dirty="0" smtClean="0"/>
              <a:t>προσφέρουν απασχόληση στις χώρες εγκατάστασης</a:t>
            </a:r>
          </a:p>
          <a:p>
            <a:r>
              <a:rPr lang="el-GR" dirty="0" smtClean="0"/>
              <a:t>Διαθέτουν μεγάλα κεφάλαια και υψηλή τεχνολογία με αποτέλεσμα να πετυχαίνουν μεγάλο όγκο παραγωγής με πολύ χαμηλό κόστος (οικονομίες κλίμακας).</a:t>
            </a:r>
          </a:p>
          <a:p>
            <a:r>
              <a:rPr lang="el-GR" dirty="0" smtClean="0">
                <a:solidFill>
                  <a:srgbClr val="002060"/>
                </a:solidFill>
              </a:rPr>
              <a:t>Η Ανώτατη Διοίκηση </a:t>
            </a:r>
            <a:r>
              <a:rPr lang="el-GR" dirty="0" smtClean="0"/>
              <a:t>καθορίζεται συνήθως από τη χώρα προέλευσης της εταιρίας και </a:t>
            </a:r>
            <a:r>
              <a:rPr lang="el-GR" dirty="0" smtClean="0">
                <a:solidFill>
                  <a:srgbClr val="002060"/>
                </a:solidFill>
              </a:rPr>
              <a:t>τα στελέχη </a:t>
            </a:r>
            <a:r>
              <a:rPr lang="el-GR" dirty="0" smtClean="0"/>
              <a:t>που προσλαμβάνονται είναι δυναμικά και με γνώσεις της τοπικής αγοράς.</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dirty="0" smtClean="0">
                <a:solidFill>
                  <a:srgbClr val="C00000"/>
                </a:solidFill>
              </a:rPr>
              <a:t>Β. </a:t>
            </a:r>
            <a:r>
              <a:rPr lang="el-GR" dirty="0" smtClean="0">
                <a:solidFill>
                  <a:srgbClr val="002060"/>
                </a:solidFill>
              </a:rPr>
              <a:t>Πολυεθνικές επιχειρήσεις</a:t>
            </a:r>
            <a:endParaRPr lang="el-GR" dirty="0">
              <a:solidFill>
                <a:srgbClr val="002060"/>
              </a:solidFill>
            </a:endParaRPr>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Εγκαθίστανται κυρίως σε υποανάπτυκτες και αναπτυσσόμενες οικονομικά χώρες, όπου εκμεταλλεύονται τις φτηνές πρώτες ύλες και πληρώνουν χαμηλούς μισθούς στο εργατικό δυναμικό. </a:t>
            </a:r>
          </a:p>
          <a:p>
            <a:pPr>
              <a:buNone/>
            </a:pPr>
            <a:r>
              <a:rPr lang="el-GR" dirty="0" smtClean="0"/>
              <a:t>Στην Ελλάδα τα τελευταία χρόνια αρκετές πολυεθνικές επιχειρήσεις σταμάτησαν τη λειτουργία τους και εγκαταστάθηκαν σε άλλες συμφέρουσες από άποψη κόστους χώρες.</a:t>
            </a:r>
          </a:p>
          <a:p>
            <a:pPr>
              <a:buNone/>
            </a:pPr>
            <a:r>
              <a:rPr lang="el-GR" dirty="0" smtClean="0"/>
              <a:t>Παράδειγμα</a:t>
            </a:r>
          </a:p>
          <a:p>
            <a:pPr>
              <a:buNone/>
            </a:pPr>
            <a:r>
              <a:rPr lang="el-GR" dirty="0" smtClean="0"/>
              <a:t>Η βιομηχανία ελαστικών «</a:t>
            </a:r>
            <a:r>
              <a:rPr lang="en-US" dirty="0" smtClean="0"/>
              <a:t>Good Year</a:t>
            </a:r>
            <a:r>
              <a:rPr lang="el-GR" dirty="0" smtClean="0"/>
              <a:t>», που έκλεισε το εργοστάσιο της στη Βιομηχανική Ζώνη της </a:t>
            </a:r>
            <a:r>
              <a:rPr lang="el-GR" dirty="0" err="1" smtClean="0"/>
              <a:t>Σίνδου</a:t>
            </a:r>
            <a:r>
              <a:rPr lang="el-GR" dirty="0" smtClean="0"/>
              <a:t> Θεσσαλονίκης και εγκαταστάθηκε στην Τουρκία λόγω φθηνότερου εργατικού δυναμικού.</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Σωστού - Λάθους</a:t>
            </a:r>
            <a:endParaRPr lang="el-GR" b="1" dirty="0">
              <a:solidFill>
                <a:srgbClr val="C00000"/>
              </a:solidFill>
            </a:endParaRPr>
          </a:p>
        </p:txBody>
      </p:sp>
      <p:sp>
        <p:nvSpPr>
          <p:cNvPr id="3" name="2 - Θέση περιεχομένου"/>
          <p:cNvSpPr>
            <a:spLocks noGrp="1"/>
          </p:cNvSpPr>
          <p:nvPr>
            <p:ph idx="1"/>
          </p:nvPr>
        </p:nvSpPr>
        <p:spPr/>
        <p:txBody>
          <a:bodyPr>
            <a:normAutofit fontScale="85000" lnSpcReduction="20000"/>
          </a:bodyPr>
          <a:lstStyle/>
          <a:p>
            <a:pPr marL="514350" indent="-514350">
              <a:buFont typeface="+mj-lt"/>
              <a:buAutoNum type="arabicPeriod"/>
            </a:pPr>
            <a:r>
              <a:rPr lang="el-GR" dirty="0" smtClean="0"/>
              <a:t>Στην Ελλάδα μεγάλες επιχειρήσεις θεωρούνται αυτές που απασχολούν πάνω από 200 άτομα.</a:t>
            </a:r>
          </a:p>
          <a:p>
            <a:pPr marL="514350" indent="-514350">
              <a:buFont typeface="+mj-lt"/>
              <a:buAutoNum type="arabicPeriod"/>
            </a:pPr>
            <a:r>
              <a:rPr lang="el-GR" dirty="0" smtClean="0"/>
              <a:t>Οι πολυεθνικές επιχειρήσεις εγκαθίστανται κυρίως σε οικονομικά αναπτυγμένες χώρες, για να έχουν προηγμένη τεχνολογία.</a:t>
            </a:r>
          </a:p>
          <a:p>
            <a:pPr marL="514350" indent="-514350">
              <a:buFont typeface="+mj-lt"/>
              <a:buAutoNum type="arabicPeriod"/>
            </a:pPr>
            <a:r>
              <a:rPr lang="el-GR" dirty="0" smtClean="0"/>
              <a:t>Η ανώτατη διοίκηση της πολυεθνικής επιχείρησης καθορίζεται από τη χώρα εγκατάστασης.</a:t>
            </a:r>
          </a:p>
          <a:p>
            <a:pPr marL="514350" indent="-514350">
              <a:buFont typeface="+mj-lt"/>
              <a:buAutoNum type="arabicPeriod"/>
            </a:pPr>
            <a:r>
              <a:rPr lang="el-GR" dirty="0" smtClean="0"/>
              <a:t>Με βάση τον κλάδο παραγωγής, οι επιχειρήσεις διακρίνονται σε επιχειρήσεις του πρωτογενούς, του δευτερογενούς ή του τριτογενούς τομέα.</a:t>
            </a:r>
          </a:p>
          <a:p>
            <a:pPr marL="514350" indent="-514350">
              <a:buFont typeface="+mj-lt"/>
              <a:buAutoNum type="arabicPeriod"/>
            </a:pPr>
            <a:r>
              <a:rPr lang="el-GR" dirty="0" smtClean="0"/>
              <a:t>Οι επιχειρήσεις ανάλογα με το μέγεθός τους διακρίνονται σε εθνικές και πολυεθνικές.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ΟΡΙΣΜΟΣ</a:t>
            </a:r>
            <a:endParaRPr lang="el-GR" b="1" dirty="0">
              <a:solidFill>
                <a:srgbClr val="C00000"/>
              </a:solidFill>
            </a:endParaRPr>
          </a:p>
        </p:txBody>
      </p:sp>
      <p:sp>
        <p:nvSpPr>
          <p:cNvPr id="3" name="2 - Θέση περιεχομένου"/>
          <p:cNvSpPr>
            <a:spLocks noGrp="1"/>
          </p:cNvSpPr>
          <p:nvPr>
            <p:ph idx="1"/>
          </p:nvPr>
        </p:nvSpPr>
        <p:spPr/>
        <p:txBody>
          <a:bodyPr/>
          <a:lstStyle/>
          <a:p>
            <a:pPr>
              <a:buNone/>
            </a:pPr>
            <a:r>
              <a:rPr lang="el-GR" b="1" u="sng" dirty="0" smtClean="0">
                <a:solidFill>
                  <a:srgbClr val="C00000"/>
                </a:solidFill>
              </a:rPr>
              <a:t>Επιχείρηση</a:t>
            </a:r>
            <a:r>
              <a:rPr lang="el-GR" dirty="0" smtClean="0"/>
              <a:t> θεωρείται κάθε οικονομική μονάδα που παράγει υλικά προϊόντα ή υπηρεσίες συνδυάζοντας κατάλληλα τους συντελεστές της παραγωγής (κεφάλαιο, εργασία, εγκαταστάσεις, επιχειρηματικότητα), προκειμένου να επιτύχει τους στόχους της.</a:t>
            </a: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Σωστού - Λάθους</a:t>
            </a:r>
            <a:endParaRPr lang="el-GR" b="1" dirty="0">
              <a:solidFill>
                <a:srgbClr val="C00000"/>
              </a:solidFill>
            </a:endParaRPr>
          </a:p>
        </p:txBody>
      </p:sp>
      <p:sp>
        <p:nvSpPr>
          <p:cNvPr id="3" name="2 - Θέση περιεχομένου"/>
          <p:cNvSpPr>
            <a:spLocks noGrp="1"/>
          </p:cNvSpPr>
          <p:nvPr>
            <p:ph idx="1"/>
          </p:nvPr>
        </p:nvSpPr>
        <p:spPr/>
        <p:txBody>
          <a:bodyPr>
            <a:normAutofit fontScale="77500" lnSpcReduction="20000"/>
          </a:bodyPr>
          <a:lstStyle/>
          <a:p>
            <a:pPr marL="514350" indent="-514350">
              <a:buFont typeface="+mj-lt"/>
              <a:buAutoNum type="arabicPeriod" startAt="6"/>
            </a:pPr>
            <a:r>
              <a:rPr lang="el-GR" dirty="0" smtClean="0"/>
              <a:t>Στις ιδιωτικές επιχειρήσεις ιδιοκτήτης είναι το κοινωνικό σύνολο.</a:t>
            </a:r>
          </a:p>
          <a:p>
            <a:pPr marL="514350" indent="-514350">
              <a:buFont typeface="+mj-lt"/>
              <a:buAutoNum type="arabicPeriod" startAt="6"/>
            </a:pPr>
            <a:r>
              <a:rPr lang="el-GR" dirty="0" smtClean="0"/>
              <a:t>Οι δημόσιοι οργανισμοί αποκαλούνται και δημόσιες επιχειρήσεις.</a:t>
            </a:r>
          </a:p>
          <a:p>
            <a:pPr marL="514350" indent="-514350">
              <a:buFont typeface="+mj-lt"/>
              <a:buAutoNum type="arabicPeriod" startAt="6"/>
            </a:pPr>
            <a:r>
              <a:rPr lang="el-GR" dirty="0" smtClean="0"/>
              <a:t>Οι μεικτές επιχειρήσεις μπορούν να προέλθουν και από κοινωνικοποίηση.</a:t>
            </a:r>
          </a:p>
          <a:p>
            <a:pPr marL="514350" indent="-514350">
              <a:buFont typeface="+mj-lt"/>
              <a:buAutoNum type="arabicPeriod" startAt="6"/>
            </a:pPr>
            <a:r>
              <a:rPr lang="el-GR" dirty="0" smtClean="0"/>
              <a:t>Όλοι οι ιδιωτικοί φορείς είναι </a:t>
            </a:r>
            <a:r>
              <a:rPr lang="el-GR" dirty="0" err="1" smtClean="0"/>
              <a:t>κεδροσκοπικοί</a:t>
            </a:r>
            <a:r>
              <a:rPr lang="el-GR" dirty="0" smtClean="0"/>
              <a:t>.</a:t>
            </a:r>
          </a:p>
          <a:p>
            <a:pPr marL="514350" indent="-514350">
              <a:buFont typeface="+mj-lt"/>
              <a:buAutoNum type="arabicPeriod" startAt="6"/>
            </a:pPr>
            <a:r>
              <a:rPr lang="el-GR" dirty="0" smtClean="0"/>
              <a:t>Οι δημοτικές επιχειρήσεις είναι Ν.Π.Δ.Δ.</a:t>
            </a:r>
          </a:p>
          <a:p>
            <a:pPr marL="514350" indent="-514350">
              <a:buFont typeface="+mj-lt"/>
              <a:buAutoNum type="arabicPeriod" startAt="6"/>
            </a:pPr>
            <a:r>
              <a:rPr lang="el-GR" dirty="0" smtClean="0"/>
              <a:t>Η κοινωνικοποίηση διαφέρει από την ιδιωτικοποίηση ως προς το σκοπό εξαγοράς.</a:t>
            </a:r>
          </a:p>
          <a:p>
            <a:pPr marL="514350" indent="-514350">
              <a:buFont typeface="+mj-lt"/>
              <a:buAutoNum type="arabicPeriod" startAt="6"/>
            </a:pPr>
            <a:r>
              <a:rPr lang="el-GR" dirty="0" smtClean="0"/>
              <a:t>Συνήθως στις μεικτές επιχειρήσεις το κράτος παραχωρεί  τη διαχείριση στους ιδιώτες.</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Σωστού - Λάθους</a:t>
            </a:r>
            <a:endParaRPr lang="el-GR" b="1" dirty="0">
              <a:solidFill>
                <a:srgbClr val="C00000"/>
              </a:solidFill>
            </a:endParaRPr>
          </a:p>
        </p:txBody>
      </p:sp>
      <p:sp>
        <p:nvSpPr>
          <p:cNvPr id="3" name="2 - Θέση περιεχομένου"/>
          <p:cNvSpPr>
            <a:spLocks noGrp="1"/>
          </p:cNvSpPr>
          <p:nvPr>
            <p:ph idx="1"/>
          </p:nvPr>
        </p:nvSpPr>
        <p:spPr/>
        <p:txBody>
          <a:bodyPr>
            <a:normAutofit fontScale="77500" lnSpcReduction="20000"/>
          </a:bodyPr>
          <a:lstStyle/>
          <a:p>
            <a:pPr marL="514350" indent="-514350">
              <a:buFont typeface="+mj-lt"/>
              <a:buAutoNum type="arabicPeriod" startAt="13"/>
            </a:pPr>
            <a:r>
              <a:rPr lang="el-GR" dirty="0" smtClean="0"/>
              <a:t>Η κοινωνικοποίηση διαφέρει από την κρατικοποίηση ως προς το σκοπό της εξαγοράς.</a:t>
            </a:r>
          </a:p>
          <a:p>
            <a:pPr marL="514350" indent="-514350">
              <a:buFont typeface="+mj-lt"/>
              <a:buAutoNum type="arabicPeriod" startAt="13"/>
            </a:pPr>
            <a:r>
              <a:rPr lang="el-GR" dirty="0" smtClean="0"/>
              <a:t>Το επικρατέστερο κριτήριο για τη διάκριση των επιχειρήσεων ως προς το μέγεθός  είναι ο αριθμός των εργαζομένων.</a:t>
            </a:r>
          </a:p>
          <a:p>
            <a:pPr marL="514350" indent="-514350">
              <a:buFont typeface="+mj-lt"/>
              <a:buAutoNum type="arabicPeriod" startAt="13"/>
            </a:pPr>
            <a:r>
              <a:rPr lang="el-GR" dirty="0" smtClean="0"/>
              <a:t>Οι επικρατέστερες επιχειρήσεις στην Ευρωπαϊκή Ένωση είναι οι μικρομεσαίες.</a:t>
            </a:r>
          </a:p>
          <a:p>
            <a:pPr marL="514350" indent="-514350">
              <a:buFont typeface="+mj-lt"/>
              <a:buAutoNum type="arabicPeriod" startAt="13"/>
            </a:pPr>
            <a:r>
              <a:rPr lang="el-GR" dirty="0" smtClean="0"/>
              <a:t>Οι μεσαίες επιχειρήσεις στην Ελλάδα απασχολούν από 20 έως 100 άτομα.</a:t>
            </a:r>
          </a:p>
          <a:p>
            <a:pPr marL="514350" indent="-514350">
              <a:buFont typeface="+mj-lt"/>
              <a:buAutoNum type="arabicPeriod" startAt="13"/>
            </a:pPr>
            <a:r>
              <a:rPr lang="el-GR" dirty="0" smtClean="0"/>
              <a:t>Εθνικές είναι οι επιχειρήσεις που αναπτύσσουν τη δραστηριότητα  τους στη χώρα μας.</a:t>
            </a:r>
          </a:p>
          <a:p>
            <a:pPr marL="514350" indent="-514350">
              <a:buFont typeface="+mj-lt"/>
              <a:buAutoNum type="arabicPeriod" startAt="13"/>
            </a:pPr>
            <a:r>
              <a:rPr lang="el-GR" dirty="0" smtClean="0"/>
              <a:t>Οι πολυεθνικές επιχειρήσεις έχουν μεγάλα κεφάλαια και γι’ αυτό πληρώνουν υψηλούς μισθούς.</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Σωστού - Λάθους</a:t>
            </a:r>
            <a:endParaRPr lang="el-GR" b="1" dirty="0">
              <a:solidFill>
                <a:srgbClr val="C00000"/>
              </a:solidFill>
            </a:endParaRPr>
          </a:p>
        </p:txBody>
      </p:sp>
      <p:sp>
        <p:nvSpPr>
          <p:cNvPr id="3" name="2 - Θέση περιεχομένου"/>
          <p:cNvSpPr>
            <a:spLocks noGrp="1"/>
          </p:cNvSpPr>
          <p:nvPr>
            <p:ph idx="1"/>
          </p:nvPr>
        </p:nvSpPr>
        <p:spPr/>
        <p:txBody>
          <a:bodyPr>
            <a:normAutofit/>
          </a:bodyPr>
          <a:lstStyle/>
          <a:p>
            <a:pPr marL="514350" indent="-514350">
              <a:buFont typeface="+mj-lt"/>
              <a:buAutoNum type="arabicPeriod" startAt="19"/>
            </a:pPr>
            <a:r>
              <a:rPr lang="el-GR" dirty="0" smtClean="0"/>
              <a:t>Οι πολυεθνικές επιχειρήσεις εκμεταλλεύονται την τεχνογνωσία της χώρας προέλευσης.</a:t>
            </a:r>
          </a:p>
          <a:p>
            <a:pPr marL="514350" indent="-514350">
              <a:buFont typeface="+mj-lt"/>
              <a:buAutoNum type="arabicPeriod" startAt="19"/>
            </a:pPr>
            <a:r>
              <a:rPr lang="el-GR" dirty="0" smtClean="0"/>
              <a:t>Οι πολυεθνικές επιχειρήσεις εκμεταλλεύονται την τεχνογνωσία της χώρας εγκατάστασης.</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πολλαπλής επιλογής</a:t>
            </a:r>
            <a:endParaRPr lang="el-GR" b="1" dirty="0">
              <a:solidFill>
                <a:srgbClr val="C00000"/>
              </a:solidFill>
            </a:endParaRPr>
          </a:p>
        </p:txBody>
      </p:sp>
      <p:sp>
        <p:nvSpPr>
          <p:cNvPr id="3" name="2 - Θέση περιεχομένου"/>
          <p:cNvSpPr>
            <a:spLocks noGrp="1"/>
          </p:cNvSpPr>
          <p:nvPr>
            <p:ph idx="1"/>
          </p:nvPr>
        </p:nvSpPr>
        <p:spPr>
          <a:xfrm>
            <a:off x="457200" y="1285861"/>
            <a:ext cx="8401080" cy="4840304"/>
          </a:xfrm>
        </p:spPr>
        <p:txBody>
          <a:bodyPr anchor="ctr">
            <a:normAutofit fontScale="77500" lnSpcReduction="20000"/>
          </a:bodyPr>
          <a:lstStyle/>
          <a:p>
            <a:pPr>
              <a:buNone/>
            </a:pPr>
            <a:r>
              <a:rPr lang="el-GR" dirty="0" smtClean="0">
                <a:solidFill>
                  <a:srgbClr val="002060"/>
                </a:solidFill>
              </a:rPr>
              <a:t>Δεν ανήκουν στον πρωτογενή τομέα παραγωγής:</a:t>
            </a:r>
          </a:p>
          <a:p>
            <a:pPr marL="1254125" indent="-811213">
              <a:buFont typeface="+mj-lt"/>
              <a:buAutoNum type="arabicPeriod"/>
            </a:pPr>
            <a:r>
              <a:rPr lang="el-GR" dirty="0" smtClean="0"/>
              <a:t>Οι κτηνοτροφικές επιχειρήσεις</a:t>
            </a:r>
          </a:p>
          <a:p>
            <a:pPr marL="1254125" indent="-811213">
              <a:buFont typeface="+mj-lt"/>
              <a:buAutoNum type="arabicPeriod"/>
            </a:pPr>
            <a:r>
              <a:rPr lang="el-GR" dirty="0" smtClean="0"/>
              <a:t>Οι μεταλλευτικές επιχειρήσεις</a:t>
            </a:r>
          </a:p>
          <a:p>
            <a:pPr marL="1254125" indent="-811213">
              <a:buFont typeface="+mj-lt"/>
              <a:buAutoNum type="arabicPeriod"/>
            </a:pPr>
            <a:r>
              <a:rPr lang="el-GR" dirty="0" smtClean="0"/>
              <a:t>Οι βιομηχανικές επιχειρήσεις</a:t>
            </a:r>
          </a:p>
          <a:p>
            <a:pPr marL="1254125" indent="-811213">
              <a:buFont typeface="+mj-lt"/>
              <a:buAutoNum type="arabicPeriod"/>
            </a:pPr>
            <a:r>
              <a:rPr lang="el-GR" dirty="0" smtClean="0"/>
              <a:t>Οι δασοκομικές επιχειρήσεις</a:t>
            </a:r>
          </a:p>
          <a:p>
            <a:pPr marL="1254125" indent="-811213">
              <a:buFont typeface="+mj-lt"/>
              <a:buAutoNum type="arabicPeriod"/>
            </a:pPr>
            <a:endParaRPr lang="el-GR" dirty="0" smtClean="0"/>
          </a:p>
          <a:p>
            <a:pPr marL="1254125" indent="-1254125">
              <a:buNone/>
            </a:pPr>
            <a:r>
              <a:rPr lang="el-GR" dirty="0" smtClean="0">
                <a:solidFill>
                  <a:srgbClr val="002060"/>
                </a:solidFill>
              </a:rPr>
              <a:t>Δεν ισχύει για τις πολυεθνικές επιχειρήσεις:</a:t>
            </a:r>
          </a:p>
          <a:p>
            <a:pPr marL="1254125" indent="-811213">
              <a:buFont typeface="+mj-lt"/>
              <a:buAutoNum type="arabicPeriod"/>
            </a:pPr>
            <a:r>
              <a:rPr lang="el-GR" dirty="0" smtClean="0"/>
              <a:t>Διαθέτουν μεγάλα κεφάλαια</a:t>
            </a:r>
          </a:p>
          <a:p>
            <a:pPr marL="1254125" indent="-811213">
              <a:buFont typeface="+mj-lt"/>
              <a:buAutoNum type="arabicPeriod"/>
            </a:pPr>
            <a:r>
              <a:rPr lang="el-GR" dirty="0" smtClean="0"/>
              <a:t>Προσφέρουν απασχόληση στις χώρες προέλευσης</a:t>
            </a:r>
          </a:p>
          <a:p>
            <a:pPr marL="1254125" indent="-811213">
              <a:buFont typeface="+mj-lt"/>
              <a:buAutoNum type="arabicPeriod"/>
            </a:pPr>
            <a:r>
              <a:rPr lang="el-GR" dirty="0" smtClean="0"/>
              <a:t>Τα στελέχη έχουν γνώση της τοπικής αγοράς</a:t>
            </a:r>
          </a:p>
          <a:p>
            <a:pPr marL="1254125" indent="-811213">
              <a:buFont typeface="+mj-lt"/>
              <a:buAutoNum type="arabicPeriod"/>
            </a:pPr>
            <a:r>
              <a:rPr lang="el-GR" dirty="0" smtClean="0"/>
              <a:t>Πετυχαίνουν μεγάλο όγκο παραγωγής.</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πολλαπλής επιλογής</a:t>
            </a:r>
            <a:endParaRPr lang="el-GR" b="1" dirty="0">
              <a:solidFill>
                <a:srgbClr val="C00000"/>
              </a:solidFill>
            </a:endParaRPr>
          </a:p>
        </p:txBody>
      </p:sp>
      <p:sp>
        <p:nvSpPr>
          <p:cNvPr id="3" name="2 - Θέση περιεχομένου"/>
          <p:cNvSpPr>
            <a:spLocks noGrp="1"/>
          </p:cNvSpPr>
          <p:nvPr>
            <p:ph idx="1"/>
          </p:nvPr>
        </p:nvSpPr>
        <p:spPr>
          <a:xfrm>
            <a:off x="457200" y="1285861"/>
            <a:ext cx="8401080" cy="4840304"/>
          </a:xfrm>
        </p:spPr>
        <p:txBody>
          <a:bodyPr anchor="ctr">
            <a:normAutofit fontScale="85000" lnSpcReduction="20000"/>
          </a:bodyPr>
          <a:lstStyle/>
          <a:p>
            <a:pPr>
              <a:buNone/>
            </a:pPr>
            <a:r>
              <a:rPr lang="el-GR" dirty="0" smtClean="0">
                <a:solidFill>
                  <a:srgbClr val="002060"/>
                </a:solidFill>
              </a:rPr>
              <a:t>Οι μεσαίες επιχειρήσεις στις χώρες της Ευρωπαϊκής Ένωσης:</a:t>
            </a:r>
          </a:p>
          <a:p>
            <a:pPr marL="1254125" indent="-811213">
              <a:buFont typeface="+mj-lt"/>
              <a:buAutoNum type="arabicPeriod"/>
            </a:pPr>
            <a:r>
              <a:rPr lang="el-GR" dirty="0" smtClean="0"/>
              <a:t>Απασχολούν έως 200 εργαζόμενους</a:t>
            </a:r>
          </a:p>
          <a:p>
            <a:pPr marL="1254125" indent="-811213">
              <a:buFont typeface="+mj-lt"/>
              <a:buAutoNum type="arabicPeriod"/>
            </a:pPr>
            <a:r>
              <a:rPr lang="el-GR" dirty="0" smtClean="0"/>
              <a:t>Απασχολούν έως 100 εργαζόμενου</a:t>
            </a:r>
          </a:p>
          <a:p>
            <a:pPr marL="1254125" indent="-811213">
              <a:buFont typeface="+mj-lt"/>
              <a:buAutoNum type="arabicPeriod"/>
            </a:pPr>
            <a:r>
              <a:rPr lang="el-GR" dirty="0" smtClean="0"/>
              <a:t>Απασχολούν από 20 έως 100 εργαζόμενους</a:t>
            </a:r>
          </a:p>
          <a:p>
            <a:pPr marL="1254125" indent="-811213">
              <a:buFont typeface="+mj-lt"/>
              <a:buAutoNum type="arabicPeriod"/>
            </a:pPr>
            <a:r>
              <a:rPr lang="el-GR" dirty="0" smtClean="0"/>
              <a:t>Απασχολούν κατά μέσο όρο, 50 εργαζόμενους.</a:t>
            </a:r>
          </a:p>
          <a:p>
            <a:pPr marL="1254125" indent="-811213">
              <a:buFont typeface="+mj-lt"/>
              <a:buAutoNum type="arabicPeriod"/>
            </a:pPr>
            <a:endParaRPr lang="el-GR" dirty="0" smtClean="0"/>
          </a:p>
          <a:p>
            <a:pPr marL="1254125" indent="-1254125">
              <a:buNone/>
            </a:pPr>
            <a:r>
              <a:rPr lang="el-GR" dirty="0" smtClean="0">
                <a:solidFill>
                  <a:srgbClr val="002060"/>
                </a:solidFill>
              </a:rPr>
              <a:t>Οι δημοτικές επιχειρήσεις είναι:</a:t>
            </a:r>
          </a:p>
          <a:p>
            <a:pPr marL="1254125" indent="-811213">
              <a:buFont typeface="+mj-lt"/>
              <a:buAutoNum type="arabicPeriod"/>
            </a:pPr>
            <a:r>
              <a:rPr lang="el-GR" dirty="0" smtClean="0"/>
              <a:t>Δημόσιες επιχειρήσεις</a:t>
            </a:r>
          </a:p>
          <a:p>
            <a:pPr marL="1254125" indent="-811213">
              <a:buFont typeface="+mj-lt"/>
              <a:buAutoNum type="arabicPeriod"/>
            </a:pPr>
            <a:r>
              <a:rPr lang="el-GR" dirty="0" smtClean="0"/>
              <a:t>Δημόσιοι οργανισμοί</a:t>
            </a:r>
          </a:p>
          <a:p>
            <a:pPr marL="1254125" indent="-811213">
              <a:buFont typeface="+mj-lt"/>
              <a:buAutoNum type="arabicPeriod"/>
            </a:pPr>
            <a:r>
              <a:rPr lang="el-GR" dirty="0" smtClean="0"/>
              <a:t>Ν.Π.Δ.Δ</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πολλαπλής επιλογής</a:t>
            </a:r>
            <a:endParaRPr lang="el-GR" b="1" dirty="0">
              <a:solidFill>
                <a:srgbClr val="C00000"/>
              </a:solidFill>
            </a:endParaRPr>
          </a:p>
        </p:txBody>
      </p:sp>
      <p:sp>
        <p:nvSpPr>
          <p:cNvPr id="3" name="2 - Θέση περιεχομένου"/>
          <p:cNvSpPr>
            <a:spLocks noGrp="1"/>
          </p:cNvSpPr>
          <p:nvPr>
            <p:ph idx="1"/>
          </p:nvPr>
        </p:nvSpPr>
        <p:spPr>
          <a:xfrm>
            <a:off x="457200" y="1285861"/>
            <a:ext cx="8401080" cy="4840304"/>
          </a:xfrm>
        </p:spPr>
        <p:txBody>
          <a:bodyPr anchor="ctr">
            <a:normAutofit fontScale="77500" lnSpcReduction="20000"/>
          </a:bodyPr>
          <a:lstStyle/>
          <a:p>
            <a:pPr>
              <a:buNone/>
            </a:pPr>
            <a:r>
              <a:rPr lang="el-GR" dirty="0" smtClean="0">
                <a:solidFill>
                  <a:srgbClr val="002060"/>
                </a:solidFill>
              </a:rPr>
              <a:t>Αντικειμενικός σκοπός όλων των ιδιωτικών επιχειρήσεων είναι:</a:t>
            </a:r>
          </a:p>
          <a:p>
            <a:pPr marL="1254125" indent="-811213">
              <a:buFont typeface="+mj-lt"/>
              <a:buAutoNum type="arabicPeriod"/>
            </a:pPr>
            <a:r>
              <a:rPr lang="el-GR" dirty="0" smtClean="0"/>
              <a:t>Η πραγματοποίηση κέρδους.</a:t>
            </a:r>
          </a:p>
          <a:p>
            <a:pPr marL="1254125" indent="-811213">
              <a:buFont typeface="+mj-lt"/>
              <a:buAutoNum type="arabicPeriod"/>
            </a:pPr>
            <a:r>
              <a:rPr lang="el-GR" dirty="0" smtClean="0"/>
              <a:t>Η πραγματοποίηση ελάχιστου κέρδους.</a:t>
            </a:r>
          </a:p>
          <a:p>
            <a:pPr marL="1254125" indent="-811213">
              <a:buFont typeface="+mj-lt"/>
              <a:buAutoNum type="arabicPeriod"/>
            </a:pPr>
            <a:r>
              <a:rPr lang="el-GR" dirty="0" smtClean="0"/>
              <a:t>Η πραγματοποίηση του μέγιστου κέρδους.</a:t>
            </a:r>
          </a:p>
          <a:p>
            <a:pPr marL="1254125" indent="-811213">
              <a:buFont typeface="+mj-lt"/>
              <a:buAutoNum type="arabicPeriod"/>
            </a:pPr>
            <a:r>
              <a:rPr lang="el-GR" dirty="0" smtClean="0"/>
              <a:t>Η προσφορά υπηρεσιών προς το κοινωνικό σύνολο χωρίς την επίτευξη οικονομικού οφέλους.</a:t>
            </a:r>
          </a:p>
          <a:p>
            <a:pPr marL="1254125" indent="-811213">
              <a:buFont typeface="+mj-lt"/>
              <a:buAutoNum type="arabicPeriod"/>
            </a:pPr>
            <a:endParaRPr lang="el-GR" dirty="0" smtClean="0"/>
          </a:p>
          <a:p>
            <a:pPr marL="1254125" indent="-1254125">
              <a:buNone/>
            </a:pPr>
            <a:r>
              <a:rPr lang="el-GR" dirty="0" smtClean="0">
                <a:solidFill>
                  <a:srgbClr val="002060"/>
                </a:solidFill>
              </a:rPr>
              <a:t>Τα στελέχη των πολυεθνικών επιχειρήσεων:</a:t>
            </a:r>
          </a:p>
          <a:p>
            <a:pPr marL="1254125" indent="-811213">
              <a:buFont typeface="+mj-lt"/>
              <a:buAutoNum type="arabicPeriod"/>
            </a:pPr>
            <a:r>
              <a:rPr lang="el-GR" dirty="0" smtClean="0"/>
              <a:t>Είναι από τη χώρα προέλευσης</a:t>
            </a:r>
          </a:p>
          <a:p>
            <a:pPr marL="1254125" indent="-811213">
              <a:buFont typeface="+mj-lt"/>
              <a:buAutoNum type="arabicPeriod"/>
            </a:pPr>
            <a:r>
              <a:rPr lang="el-GR" dirty="0" smtClean="0"/>
              <a:t>Πληρώνονται χαμηλούς μισθούς.</a:t>
            </a:r>
          </a:p>
          <a:p>
            <a:pPr marL="1254125" indent="-811213">
              <a:buFont typeface="+mj-lt"/>
              <a:buAutoNum type="arabicPeriod"/>
            </a:pPr>
            <a:r>
              <a:rPr lang="el-GR" dirty="0" smtClean="0"/>
              <a:t>Διαθέτουν τεχνογνωσία</a:t>
            </a:r>
          </a:p>
          <a:p>
            <a:pPr marL="1254125" indent="-811213">
              <a:buFont typeface="+mj-lt"/>
              <a:buAutoNum type="arabicPeriod"/>
            </a:pPr>
            <a:r>
              <a:rPr lang="el-GR" dirty="0" smtClean="0"/>
              <a:t>Γνωρίζουν την τοπική αγορά.</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αντιστοίχισης</a:t>
            </a:r>
            <a:endParaRPr lang="el-GR" b="1" dirty="0">
              <a:solidFill>
                <a:srgbClr val="C00000"/>
              </a:solidFill>
            </a:endParaRPr>
          </a:p>
        </p:txBody>
      </p:sp>
      <p:sp>
        <p:nvSpPr>
          <p:cNvPr id="4" name="3 - Θέση κειμένου"/>
          <p:cNvSpPr>
            <a:spLocks noGrp="1"/>
          </p:cNvSpPr>
          <p:nvPr>
            <p:ph type="body" idx="1"/>
          </p:nvPr>
        </p:nvSpPr>
        <p:spPr/>
        <p:txBody>
          <a:bodyPr anchor="ctr"/>
          <a:lstStyle/>
          <a:p>
            <a:pPr algn="ctr"/>
            <a:r>
              <a:rPr lang="el-GR" dirty="0" smtClean="0">
                <a:solidFill>
                  <a:srgbClr val="00B050"/>
                </a:solidFill>
              </a:rPr>
              <a:t>ΣΤΗΛΗ Α</a:t>
            </a:r>
            <a:endParaRPr lang="el-GR" dirty="0">
              <a:solidFill>
                <a:srgbClr val="00B050"/>
              </a:solidFill>
            </a:endParaRPr>
          </a:p>
        </p:txBody>
      </p:sp>
      <p:sp>
        <p:nvSpPr>
          <p:cNvPr id="5" name="4 - Θέση περιεχομένου"/>
          <p:cNvSpPr>
            <a:spLocks noGrp="1"/>
          </p:cNvSpPr>
          <p:nvPr>
            <p:ph sz="half" idx="2"/>
          </p:nvPr>
        </p:nvSpPr>
        <p:spPr/>
        <p:txBody>
          <a:bodyPr anchor="ctr"/>
          <a:lstStyle/>
          <a:p>
            <a:pPr marL="457200" indent="-457200">
              <a:buFont typeface="+mj-lt"/>
              <a:buAutoNum type="arabicPeriod"/>
            </a:pPr>
            <a:r>
              <a:rPr lang="el-GR" dirty="0" smtClean="0"/>
              <a:t>Πρωτογενής τομέας παραγωγής</a:t>
            </a:r>
          </a:p>
          <a:p>
            <a:pPr marL="457200" indent="-457200">
              <a:buFont typeface="+mj-lt"/>
              <a:buAutoNum type="arabicPeriod"/>
            </a:pPr>
            <a:r>
              <a:rPr lang="el-GR" dirty="0" smtClean="0"/>
              <a:t>Δευτερογενής τομέας παραγωγής</a:t>
            </a:r>
          </a:p>
          <a:p>
            <a:pPr marL="457200" indent="-457200">
              <a:buFont typeface="+mj-lt"/>
              <a:buAutoNum type="arabicPeriod"/>
            </a:pPr>
            <a:r>
              <a:rPr lang="el-GR" dirty="0" smtClean="0"/>
              <a:t>Τριτογενής τομέας παραγωγής</a:t>
            </a:r>
          </a:p>
        </p:txBody>
      </p:sp>
      <p:sp>
        <p:nvSpPr>
          <p:cNvPr id="6" name="5 - Θέση κειμένου"/>
          <p:cNvSpPr>
            <a:spLocks noGrp="1"/>
          </p:cNvSpPr>
          <p:nvPr>
            <p:ph type="body" sz="quarter" idx="3"/>
          </p:nvPr>
        </p:nvSpPr>
        <p:spPr/>
        <p:txBody>
          <a:bodyPr anchor="ctr"/>
          <a:lstStyle/>
          <a:p>
            <a:pPr algn="ctr"/>
            <a:r>
              <a:rPr lang="el-GR" dirty="0" smtClean="0">
                <a:solidFill>
                  <a:srgbClr val="00B050"/>
                </a:solidFill>
              </a:rPr>
              <a:t>ΣΤΗΛΗ  Β</a:t>
            </a:r>
            <a:endParaRPr lang="el-GR" dirty="0">
              <a:solidFill>
                <a:srgbClr val="00B050"/>
              </a:solidFill>
            </a:endParaRPr>
          </a:p>
        </p:txBody>
      </p:sp>
      <p:sp>
        <p:nvSpPr>
          <p:cNvPr id="7" name="6 - Θέση περιεχομένου"/>
          <p:cNvSpPr>
            <a:spLocks noGrp="1"/>
          </p:cNvSpPr>
          <p:nvPr>
            <p:ph sz="quarter" idx="4"/>
          </p:nvPr>
        </p:nvSpPr>
        <p:spPr/>
        <p:txBody>
          <a:bodyPr anchor="ctr"/>
          <a:lstStyle/>
          <a:p>
            <a:pPr marL="457200" indent="-457200">
              <a:buFont typeface="+mj-lt"/>
              <a:buAutoNum type="alphaLcPeriod"/>
            </a:pPr>
            <a:r>
              <a:rPr lang="el-GR" dirty="0" smtClean="0"/>
              <a:t>Ασφαλιστικές επιχειρήσεις</a:t>
            </a:r>
          </a:p>
          <a:p>
            <a:pPr marL="457200" indent="-457200">
              <a:buFont typeface="+mj-lt"/>
              <a:buAutoNum type="alphaLcPeriod"/>
            </a:pPr>
            <a:r>
              <a:rPr lang="el-GR" dirty="0" smtClean="0"/>
              <a:t>Αλιευτικές επιχειρήσεις</a:t>
            </a:r>
          </a:p>
          <a:p>
            <a:pPr marL="457200" indent="-457200">
              <a:buFont typeface="+mj-lt"/>
              <a:buAutoNum type="alphaLcPeriod"/>
            </a:pPr>
            <a:r>
              <a:rPr lang="el-GR" dirty="0" smtClean="0"/>
              <a:t>Βιοτεχνικές επιχειρήσεις</a:t>
            </a:r>
          </a:p>
          <a:p>
            <a:pPr marL="457200" indent="-457200">
              <a:buFont typeface="+mj-lt"/>
              <a:buAutoNum type="alphaLcPeriod"/>
            </a:pPr>
            <a:r>
              <a:rPr lang="el-GR" dirty="0" smtClean="0"/>
              <a:t>Γεωργικές επιχειρήσεις</a:t>
            </a:r>
          </a:p>
          <a:p>
            <a:pPr marL="457200" indent="-457200">
              <a:buFont typeface="+mj-lt"/>
              <a:buAutoNum type="alphaLcPeriod"/>
            </a:pPr>
            <a:r>
              <a:rPr lang="el-GR" dirty="0" smtClean="0"/>
              <a:t>Ξενοδοχειακές επιχειρήσεις</a:t>
            </a:r>
          </a:p>
          <a:p>
            <a:pPr marL="457200" indent="-457200">
              <a:buFont typeface="+mj-lt"/>
              <a:buAutoNum type="alphaLcPeriod"/>
            </a:pPr>
            <a:r>
              <a:rPr lang="el-GR" dirty="0" smtClean="0"/>
              <a:t>Μεταφορικές επιχειρήσεις</a:t>
            </a:r>
          </a:p>
          <a:p>
            <a:pPr marL="457200" indent="-457200">
              <a:buFont typeface="+mj-lt"/>
              <a:buAutoNum type="alphaLcPeriod"/>
            </a:pPr>
            <a:r>
              <a:rPr lang="el-GR" dirty="0" smtClean="0"/>
              <a:t>Τραπεζικές επιχειρήσεις</a:t>
            </a:r>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00B050"/>
                </a:solidFill>
              </a:rPr>
              <a:t>Απαντήσεις –( Σ-Λ)</a:t>
            </a:r>
            <a:endParaRPr lang="el-GR" b="1" dirty="0">
              <a:solidFill>
                <a:srgbClr val="00B050"/>
              </a:solidFill>
            </a:endParaRPr>
          </a:p>
        </p:txBody>
      </p:sp>
      <p:sp>
        <p:nvSpPr>
          <p:cNvPr id="4" name="3 - Θέση περιεχομένου"/>
          <p:cNvSpPr>
            <a:spLocks noGrp="1"/>
          </p:cNvSpPr>
          <p:nvPr>
            <p:ph sz="half" idx="1"/>
          </p:nvPr>
        </p:nvSpPr>
        <p:spPr>
          <a:xfrm>
            <a:off x="457200" y="1285861"/>
            <a:ext cx="4038600" cy="4840304"/>
          </a:xfrm>
        </p:spPr>
        <p:txBody>
          <a:bodyPr>
            <a:normAutofit fontScale="77500" lnSpcReduction="20000"/>
          </a:bodyPr>
          <a:lstStyle/>
          <a:p>
            <a:pPr>
              <a:buNone/>
            </a:pPr>
            <a:r>
              <a:rPr lang="el-GR" dirty="0" smtClean="0"/>
              <a:t>1-Λ (πάνω από 100)</a:t>
            </a:r>
          </a:p>
          <a:p>
            <a:pPr>
              <a:buNone/>
            </a:pPr>
            <a:r>
              <a:rPr lang="el-GR" dirty="0" smtClean="0"/>
              <a:t>2-Λ (σε οικονομικά υποανάπτυκτες και αναπτυσσόμενες )</a:t>
            </a:r>
          </a:p>
          <a:p>
            <a:pPr>
              <a:buNone/>
            </a:pPr>
            <a:r>
              <a:rPr lang="el-GR" dirty="0" smtClean="0"/>
              <a:t>3-Λ (από τη χώρα προέλευσης)</a:t>
            </a:r>
          </a:p>
          <a:p>
            <a:pPr>
              <a:buNone/>
            </a:pPr>
            <a:r>
              <a:rPr lang="el-GR" dirty="0" smtClean="0"/>
              <a:t>4-Λ (διακρίνονται με βάση το προϊόν </a:t>
            </a:r>
            <a:r>
              <a:rPr lang="el-GR" dirty="0" err="1" smtClean="0"/>
              <a:t>π.χ.οινοποιίας</a:t>
            </a:r>
            <a:r>
              <a:rPr lang="el-GR" dirty="0" smtClean="0"/>
              <a:t>)</a:t>
            </a:r>
          </a:p>
          <a:p>
            <a:pPr>
              <a:buNone/>
            </a:pPr>
            <a:r>
              <a:rPr lang="el-GR" dirty="0" smtClean="0"/>
              <a:t>5-Λ (μικρές, μεσαίες, μεγάλες)</a:t>
            </a:r>
          </a:p>
          <a:p>
            <a:pPr>
              <a:buNone/>
            </a:pPr>
            <a:r>
              <a:rPr lang="el-GR" dirty="0" smtClean="0"/>
              <a:t>6-Λ (ιδιώτες)</a:t>
            </a:r>
          </a:p>
          <a:p>
            <a:pPr>
              <a:buNone/>
            </a:pPr>
            <a:r>
              <a:rPr lang="el-GR" dirty="0" smtClean="0"/>
              <a:t>7-Λ (είναι διαφορετικές κατηγορίες)</a:t>
            </a:r>
          </a:p>
          <a:p>
            <a:pPr>
              <a:buNone/>
            </a:pPr>
            <a:r>
              <a:rPr lang="el-GR" dirty="0" smtClean="0"/>
              <a:t>8-Σ</a:t>
            </a:r>
          </a:p>
          <a:p>
            <a:pPr>
              <a:buNone/>
            </a:pPr>
            <a:r>
              <a:rPr lang="el-GR" dirty="0" smtClean="0"/>
              <a:t>9-Λ ( υπάρχουν και μη </a:t>
            </a:r>
            <a:r>
              <a:rPr lang="el-GR" dirty="0" err="1" smtClean="0"/>
              <a:t>κερδοδκοπικοί</a:t>
            </a:r>
            <a:r>
              <a:rPr lang="el-GR" dirty="0" smtClean="0"/>
              <a:t>)</a:t>
            </a:r>
          </a:p>
          <a:p>
            <a:pPr>
              <a:buNone/>
            </a:pPr>
            <a:r>
              <a:rPr lang="el-GR" dirty="0" smtClean="0"/>
              <a:t>10- Λ (Ν.Π.Ι.Δ)</a:t>
            </a:r>
            <a:endParaRPr lang="el-GR" dirty="0"/>
          </a:p>
        </p:txBody>
      </p:sp>
      <p:sp>
        <p:nvSpPr>
          <p:cNvPr id="5" name="4 - Θέση περιεχομένου"/>
          <p:cNvSpPr>
            <a:spLocks noGrp="1"/>
          </p:cNvSpPr>
          <p:nvPr>
            <p:ph sz="half" idx="2"/>
          </p:nvPr>
        </p:nvSpPr>
        <p:spPr>
          <a:xfrm>
            <a:off x="4648200" y="1285861"/>
            <a:ext cx="4038600" cy="4840304"/>
          </a:xfrm>
        </p:spPr>
        <p:txBody>
          <a:bodyPr>
            <a:normAutofit fontScale="77500" lnSpcReduction="20000"/>
          </a:bodyPr>
          <a:lstStyle/>
          <a:p>
            <a:pPr>
              <a:buNone/>
            </a:pPr>
            <a:r>
              <a:rPr lang="el-GR" dirty="0" smtClean="0"/>
              <a:t>11-Λ (όχι η ιδιωτικοποίηση, η κρατικοποίηση)</a:t>
            </a:r>
          </a:p>
          <a:p>
            <a:pPr>
              <a:buNone/>
            </a:pPr>
            <a:r>
              <a:rPr lang="el-GR" dirty="0" smtClean="0"/>
              <a:t>12-Λ (την αναλαμβάνει το ίδιο)</a:t>
            </a:r>
          </a:p>
          <a:p>
            <a:pPr>
              <a:buNone/>
            </a:pPr>
            <a:r>
              <a:rPr lang="el-GR" dirty="0" smtClean="0"/>
              <a:t>13-Σ</a:t>
            </a:r>
          </a:p>
          <a:p>
            <a:pPr>
              <a:buNone/>
            </a:pPr>
            <a:r>
              <a:rPr lang="el-GR" dirty="0" smtClean="0"/>
              <a:t>14-Σ</a:t>
            </a:r>
          </a:p>
          <a:p>
            <a:pPr>
              <a:buNone/>
            </a:pPr>
            <a:r>
              <a:rPr lang="el-GR" dirty="0" smtClean="0"/>
              <a:t>15-Λ (στην Ελλάδα)</a:t>
            </a:r>
          </a:p>
          <a:p>
            <a:pPr>
              <a:buNone/>
            </a:pPr>
            <a:r>
              <a:rPr lang="el-GR" dirty="0" smtClean="0"/>
              <a:t>16-Σ</a:t>
            </a:r>
          </a:p>
          <a:p>
            <a:pPr>
              <a:buNone/>
            </a:pPr>
            <a:r>
              <a:rPr lang="el-GR" dirty="0" smtClean="0"/>
              <a:t>17-Λ (σε μια μόνο χώρα γενικώς)</a:t>
            </a:r>
          </a:p>
          <a:p>
            <a:pPr>
              <a:buNone/>
            </a:pPr>
            <a:r>
              <a:rPr lang="el-GR" dirty="0" smtClean="0"/>
              <a:t>18-Λ (πληρώνουν χαμηλούς μισθούς)</a:t>
            </a:r>
          </a:p>
          <a:p>
            <a:pPr>
              <a:buNone/>
            </a:pPr>
            <a:r>
              <a:rPr lang="el-GR" dirty="0" smtClean="0"/>
              <a:t>19-Σ</a:t>
            </a:r>
          </a:p>
          <a:p>
            <a:pPr>
              <a:buNone/>
            </a:pPr>
            <a:r>
              <a:rPr lang="el-GR" dirty="0" smtClean="0"/>
              <a:t>20 – Λ (της χώρας προέλευσης)</a:t>
            </a:r>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smtClean="0">
                <a:solidFill>
                  <a:srgbClr val="00B050"/>
                </a:solidFill>
              </a:rPr>
              <a:t>Απαντήσεις</a:t>
            </a:r>
            <a:endParaRPr lang="el-GR" b="1" dirty="0">
              <a:solidFill>
                <a:srgbClr val="00B050"/>
              </a:solidFill>
            </a:endParaRPr>
          </a:p>
        </p:txBody>
      </p:sp>
      <p:sp>
        <p:nvSpPr>
          <p:cNvPr id="5" name="4 - Θέση κειμένου"/>
          <p:cNvSpPr>
            <a:spLocks noGrp="1"/>
          </p:cNvSpPr>
          <p:nvPr>
            <p:ph type="body" idx="1"/>
          </p:nvPr>
        </p:nvSpPr>
        <p:spPr/>
        <p:txBody>
          <a:bodyPr anchor="ctr"/>
          <a:lstStyle/>
          <a:p>
            <a:pPr algn="ctr"/>
            <a:r>
              <a:rPr lang="el-GR" dirty="0" smtClean="0">
                <a:solidFill>
                  <a:srgbClr val="00B050"/>
                </a:solidFill>
              </a:rPr>
              <a:t>Πολλαπλής</a:t>
            </a:r>
            <a:endParaRPr lang="el-GR" dirty="0"/>
          </a:p>
        </p:txBody>
      </p:sp>
      <p:sp>
        <p:nvSpPr>
          <p:cNvPr id="6" name="5 - Θέση περιεχομένου"/>
          <p:cNvSpPr>
            <a:spLocks noGrp="1"/>
          </p:cNvSpPr>
          <p:nvPr>
            <p:ph sz="half" idx="2"/>
          </p:nvPr>
        </p:nvSpPr>
        <p:spPr/>
        <p:txBody>
          <a:bodyPr/>
          <a:lstStyle/>
          <a:p>
            <a:pPr marL="457200" indent="-457200">
              <a:buFont typeface="+mj-lt"/>
              <a:buAutoNum type="arabicPeriod"/>
            </a:pPr>
            <a:r>
              <a:rPr lang="el-GR" dirty="0" smtClean="0"/>
              <a:t>Γ</a:t>
            </a:r>
          </a:p>
          <a:p>
            <a:pPr marL="457200" indent="-457200">
              <a:buFont typeface="+mj-lt"/>
              <a:buAutoNum type="arabicPeriod"/>
            </a:pPr>
            <a:r>
              <a:rPr lang="el-GR" dirty="0" smtClean="0"/>
              <a:t>Β</a:t>
            </a:r>
          </a:p>
          <a:p>
            <a:pPr marL="457200" indent="-457200">
              <a:buFont typeface="+mj-lt"/>
              <a:buAutoNum type="arabicPeriod"/>
            </a:pPr>
            <a:r>
              <a:rPr lang="el-GR" dirty="0" smtClean="0"/>
              <a:t>Α</a:t>
            </a:r>
          </a:p>
          <a:p>
            <a:pPr marL="457200" indent="-457200">
              <a:buFont typeface="+mj-lt"/>
              <a:buAutoNum type="arabicPeriod"/>
            </a:pPr>
            <a:r>
              <a:rPr lang="el-GR" dirty="0" smtClean="0"/>
              <a:t>Β</a:t>
            </a:r>
          </a:p>
          <a:p>
            <a:pPr marL="457200" indent="-457200">
              <a:buFont typeface="+mj-lt"/>
              <a:buAutoNum type="arabicPeriod"/>
            </a:pPr>
            <a:r>
              <a:rPr lang="el-GR" dirty="0" smtClean="0"/>
              <a:t>Γ</a:t>
            </a:r>
          </a:p>
          <a:p>
            <a:pPr marL="457200" indent="-457200">
              <a:buFont typeface="+mj-lt"/>
              <a:buAutoNum type="arabicPeriod"/>
            </a:pPr>
            <a:r>
              <a:rPr lang="el-GR" dirty="0" smtClean="0"/>
              <a:t>Δ</a:t>
            </a:r>
          </a:p>
          <a:p>
            <a:pPr marL="457200" indent="-457200">
              <a:buFont typeface="+mj-lt"/>
              <a:buAutoNum type="arabicPeriod"/>
            </a:pPr>
            <a:endParaRPr lang="el-GR" dirty="0"/>
          </a:p>
        </p:txBody>
      </p:sp>
      <p:sp>
        <p:nvSpPr>
          <p:cNvPr id="7" name="6 - Θέση κειμένου"/>
          <p:cNvSpPr>
            <a:spLocks noGrp="1"/>
          </p:cNvSpPr>
          <p:nvPr>
            <p:ph type="body" sz="quarter" idx="3"/>
          </p:nvPr>
        </p:nvSpPr>
        <p:spPr/>
        <p:txBody>
          <a:bodyPr anchor="ctr">
            <a:normAutofit/>
          </a:bodyPr>
          <a:lstStyle/>
          <a:p>
            <a:pPr algn="ctr"/>
            <a:r>
              <a:rPr lang="el-GR" dirty="0" smtClean="0">
                <a:solidFill>
                  <a:srgbClr val="00B050"/>
                </a:solidFill>
              </a:rPr>
              <a:t>ΑΝΤΙΣΟΙΧΙΣΗΣ</a:t>
            </a:r>
          </a:p>
        </p:txBody>
      </p:sp>
      <p:sp>
        <p:nvSpPr>
          <p:cNvPr id="8" name="7 - Θέση περιεχομένου"/>
          <p:cNvSpPr>
            <a:spLocks noGrp="1"/>
          </p:cNvSpPr>
          <p:nvPr>
            <p:ph sz="quarter" idx="4"/>
          </p:nvPr>
        </p:nvSpPr>
        <p:spPr/>
        <p:txBody>
          <a:bodyPr/>
          <a:lstStyle/>
          <a:p>
            <a:pPr marL="457200" indent="-457200">
              <a:buFont typeface="+mj-lt"/>
              <a:buAutoNum type="arabicPeriod"/>
            </a:pPr>
            <a:r>
              <a:rPr lang="el-GR" dirty="0" smtClean="0"/>
              <a:t>β, δ</a:t>
            </a:r>
          </a:p>
          <a:p>
            <a:pPr marL="457200" indent="-457200">
              <a:buFont typeface="+mj-lt"/>
              <a:buAutoNum type="arabicPeriod"/>
            </a:pPr>
            <a:r>
              <a:rPr lang="el-GR" dirty="0" smtClean="0"/>
              <a:t>γ</a:t>
            </a:r>
          </a:p>
          <a:p>
            <a:pPr marL="457200" indent="-457200">
              <a:buFont typeface="+mj-lt"/>
              <a:buAutoNum type="arabicPeriod"/>
            </a:pPr>
            <a:r>
              <a:rPr lang="el-GR" dirty="0" smtClean="0"/>
              <a:t>α, ε, στ, ζ</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Σωστού - Λάθους</a:t>
            </a:r>
            <a:endParaRPr lang="el-GR" b="1" dirty="0">
              <a:solidFill>
                <a:srgbClr val="C00000"/>
              </a:solidFill>
            </a:endParaRPr>
          </a:p>
        </p:txBody>
      </p:sp>
      <p:sp>
        <p:nvSpPr>
          <p:cNvPr id="3" name="2 - Θέση περιεχομένου"/>
          <p:cNvSpPr>
            <a:spLocks noGrp="1"/>
          </p:cNvSpPr>
          <p:nvPr>
            <p:ph idx="1"/>
          </p:nvPr>
        </p:nvSpPr>
        <p:spPr/>
        <p:txBody>
          <a:bodyPr>
            <a:normAutofit fontScale="92500"/>
          </a:bodyPr>
          <a:lstStyle/>
          <a:p>
            <a:pPr marL="514350" indent="-514350">
              <a:buFont typeface="+mj-lt"/>
              <a:buAutoNum type="arabicPeriod"/>
            </a:pPr>
            <a:r>
              <a:rPr lang="el-GR" dirty="0" smtClean="0"/>
              <a:t>Οι επιχειρήσεις προσφέρουν έσοδα στον κρατικό προϋπολογισμό.</a:t>
            </a:r>
          </a:p>
          <a:p>
            <a:pPr marL="514350" indent="-514350">
              <a:buFont typeface="+mj-lt"/>
              <a:buAutoNum type="arabicPeriod"/>
            </a:pPr>
            <a:r>
              <a:rPr lang="el-GR" dirty="0" smtClean="0"/>
              <a:t>Οι επιχειρήσεις παράγουν και προσφέρουν τα προϊόντα και τις υπηρεσίες που καταναλώνουν.</a:t>
            </a:r>
          </a:p>
          <a:p>
            <a:pPr marL="514350" indent="-514350">
              <a:buFont typeface="+mj-lt"/>
              <a:buAutoNum type="arabicPeriod"/>
            </a:pPr>
            <a:r>
              <a:rPr lang="el-GR" dirty="0" smtClean="0"/>
              <a:t>Μία επιχείρηση με κάποιες από τις λειτουργίες της συμβάλλει στην ανάπτυξη και την εξέλιξη κάθε χώρας.</a:t>
            </a:r>
          </a:p>
          <a:p>
            <a:pPr marL="514350" indent="-514350">
              <a:buFont typeface="+mj-lt"/>
              <a:buAutoNum type="arabicPeriod"/>
            </a:pPr>
            <a:r>
              <a:rPr lang="el-GR" dirty="0" smtClean="0"/>
              <a:t>Η επιχείρηση συμβάλλει στην ανάπτυξη αλλά όχι στην εξέλιξη της χώρας.</a:t>
            </a:r>
          </a:p>
          <a:p>
            <a:pPr marL="514350" indent="-514350">
              <a:buFont typeface="+mj-lt"/>
              <a:buAutoNum type="arabicPeriod"/>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Σωστού - Λάθους</a:t>
            </a:r>
            <a:endParaRPr lang="el-GR" b="1" dirty="0">
              <a:solidFill>
                <a:srgbClr val="C00000"/>
              </a:solidFill>
            </a:endParaRPr>
          </a:p>
        </p:txBody>
      </p:sp>
      <p:sp>
        <p:nvSpPr>
          <p:cNvPr id="3" name="2 - Θέση περιεχομένου"/>
          <p:cNvSpPr>
            <a:spLocks noGrp="1"/>
          </p:cNvSpPr>
          <p:nvPr>
            <p:ph idx="1"/>
          </p:nvPr>
        </p:nvSpPr>
        <p:spPr/>
        <p:txBody>
          <a:bodyPr>
            <a:normAutofit lnSpcReduction="10000"/>
          </a:bodyPr>
          <a:lstStyle/>
          <a:p>
            <a:pPr marL="514350" indent="-514350">
              <a:buFont typeface="+mj-lt"/>
              <a:buAutoNum type="arabicPeriod" startAt="5"/>
            </a:pPr>
            <a:r>
              <a:rPr lang="el-GR" dirty="0" smtClean="0"/>
              <a:t>Οι επιχειρήσεις διαθέτουν τα προϊόντα τους στην αγορά έναντι μίας τιμής.</a:t>
            </a:r>
          </a:p>
          <a:p>
            <a:pPr marL="514350" indent="-514350">
              <a:buFont typeface="+mj-lt"/>
              <a:buAutoNum type="arabicPeriod" startAt="5"/>
            </a:pPr>
            <a:r>
              <a:rPr lang="el-GR" dirty="0" smtClean="0"/>
              <a:t>Οι επιχειρήσεις έχουν μοναδικό σκοπό να καλύψουν τα έξοδά τους.</a:t>
            </a:r>
          </a:p>
          <a:p>
            <a:pPr marL="514350" indent="-514350">
              <a:buFont typeface="+mj-lt"/>
              <a:buAutoNum type="arabicPeriod" startAt="5"/>
            </a:pPr>
            <a:r>
              <a:rPr lang="el-GR" dirty="0" smtClean="0"/>
              <a:t>Επιχείρηση θεωρείται κάθε οικονομική μονάδα που παράγει υλικά προϊόντα ή υπηρεσίες, συνδυάζοντας κατάλληλα τους παραγωγικούς συντελεστές προκειμένου να επιτευχθούν οι στόχοι της πολιτείας.</a:t>
            </a:r>
          </a:p>
          <a:p>
            <a:pPr marL="514350" indent="-514350">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Ερωτήσεις πολλαπλής επιλογής</a:t>
            </a:r>
            <a:endParaRPr lang="el-GR" b="1" dirty="0">
              <a:solidFill>
                <a:srgbClr val="C00000"/>
              </a:solidFill>
            </a:endParaRPr>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Ποια  από τις παρακάτω ενέργειες δεν χαρακτηρίζει τις επιχειρήσεις ως οικονομικές μονάδες</a:t>
            </a:r>
          </a:p>
          <a:p>
            <a:pPr marL="811213" indent="-457200">
              <a:buClr>
                <a:srgbClr val="C00000"/>
              </a:buClr>
              <a:buFont typeface="+mj-lt"/>
              <a:buAutoNum type="arabicPeriod"/>
            </a:pPr>
            <a:r>
              <a:rPr lang="el-GR" dirty="0" smtClean="0"/>
              <a:t>Προσφέρουν τα προϊόντα και τις υπηρεσίες που καταναλώνουμε</a:t>
            </a:r>
          </a:p>
          <a:p>
            <a:pPr marL="811213" indent="-457200">
              <a:buClr>
                <a:srgbClr val="C00000"/>
              </a:buClr>
              <a:buFont typeface="+mj-lt"/>
              <a:buAutoNum type="arabicPeriod"/>
            </a:pPr>
            <a:r>
              <a:rPr lang="el-GR" dirty="0" smtClean="0"/>
              <a:t>Προσφέρουν απασχόληση στον ενεργό πληθυσμό</a:t>
            </a:r>
          </a:p>
          <a:p>
            <a:pPr marL="811213" indent="-457200">
              <a:buClr>
                <a:srgbClr val="C00000"/>
              </a:buClr>
              <a:buFont typeface="+mj-lt"/>
              <a:buAutoNum type="arabicPeriod"/>
            </a:pPr>
            <a:r>
              <a:rPr lang="el-GR" dirty="0" smtClean="0"/>
              <a:t>Προσφέρουν επιδόματα στον ενεργό πληθυσμό</a:t>
            </a:r>
          </a:p>
          <a:p>
            <a:pPr marL="811213" indent="-457200">
              <a:buClr>
                <a:srgbClr val="C00000"/>
              </a:buClr>
              <a:buFont typeface="+mj-lt"/>
              <a:buAutoNum type="arabicPeriod"/>
            </a:pPr>
            <a:r>
              <a:rPr lang="el-GR" dirty="0" smtClean="0"/>
              <a:t>Προσφέρουν έσοδα στον κρατικό προϋπολογισμό</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rPr>
              <a:t>Απαντήσεις</a:t>
            </a:r>
            <a:endParaRPr lang="el-GR" b="1" dirty="0">
              <a:solidFill>
                <a:srgbClr val="C00000"/>
              </a:solidFill>
            </a:endParaRPr>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1- Σ,  </a:t>
            </a:r>
          </a:p>
          <a:p>
            <a:pPr>
              <a:buNone/>
            </a:pPr>
            <a:r>
              <a:rPr lang="el-GR" dirty="0" smtClean="0"/>
              <a:t>2-Λ (εμείς καταναλώνουμε όχι οι επιχειρήσεις)</a:t>
            </a:r>
          </a:p>
          <a:p>
            <a:pPr>
              <a:buNone/>
            </a:pPr>
            <a:r>
              <a:rPr lang="el-GR" dirty="0" smtClean="0"/>
              <a:t>3-Λ (με όλες τις λειτουργίες συμβάλλει)</a:t>
            </a:r>
          </a:p>
          <a:p>
            <a:pPr>
              <a:buNone/>
            </a:pPr>
            <a:r>
              <a:rPr lang="el-GR" dirty="0" smtClean="0"/>
              <a:t>4-Λ (συμβάλλει και στα δύο)</a:t>
            </a:r>
          </a:p>
          <a:p>
            <a:pPr>
              <a:buNone/>
            </a:pPr>
            <a:r>
              <a:rPr lang="el-GR" dirty="0" smtClean="0"/>
              <a:t>5-Σ</a:t>
            </a:r>
          </a:p>
          <a:p>
            <a:pPr>
              <a:buNone/>
            </a:pPr>
            <a:r>
              <a:rPr lang="el-GR" dirty="0" smtClean="0"/>
              <a:t>6-Λ (έχουν σκοπό την επίτευξη κέρδους)</a:t>
            </a:r>
          </a:p>
          <a:p>
            <a:pPr>
              <a:buNone/>
            </a:pPr>
            <a:r>
              <a:rPr lang="el-GR" dirty="0" smtClean="0"/>
              <a:t>7-Λ (δικοί της στόχοι όχι της  πολιτείας)</a:t>
            </a:r>
          </a:p>
          <a:p>
            <a:pPr>
              <a:buNone/>
            </a:pPr>
            <a:endParaRPr lang="el-GR" dirty="0" smtClean="0"/>
          </a:p>
          <a:p>
            <a:pPr>
              <a:buNone/>
            </a:pPr>
            <a:r>
              <a:rPr lang="el-GR" dirty="0" smtClean="0"/>
              <a:t>Προσφέρουν εισόδημα – αμοιβή- όχι επιδόματα</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2403</Words>
  <Application>Microsoft Office PowerPoint</Application>
  <PresentationFormat>Προβολή στην οθόνη (4:3)</PresentationFormat>
  <Paragraphs>319</Paragraphs>
  <Slides>58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58</vt:i4>
      </vt:variant>
    </vt:vector>
  </HeadingPairs>
  <TitlesOfParts>
    <vt:vector size="59" baseType="lpstr">
      <vt:lpstr>Θέμα του Office</vt:lpstr>
      <vt:lpstr>1.1 Η Έννοια της Επιχείρησης</vt:lpstr>
      <vt:lpstr>1.1.1 Εισαγωγή</vt:lpstr>
      <vt:lpstr>Διαφάνεια 3</vt:lpstr>
      <vt:lpstr>Διαφάνεια 4</vt:lpstr>
      <vt:lpstr>ΟΡΙΣΜΟΣ</vt:lpstr>
      <vt:lpstr>Ερωτήσεις Σωστού - Λάθους</vt:lpstr>
      <vt:lpstr>Ερωτήσεις Σωστού - Λάθους</vt:lpstr>
      <vt:lpstr>Ερωτήσεις πολλαπλής επιλογής</vt:lpstr>
      <vt:lpstr>Απαντήσεις</vt:lpstr>
      <vt:lpstr>1.1.2 Μορφές επιχειρήσεων</vt:lpstr>
      <vt:lpstr>Διαφάνεια 11</vt:lpstr>
      <vt:lpstr>1.1.2 α Ιδιοκτησιακό καθεστώς</vt:lpstr>
      <vt:lpstr>Διαφάνεια 13</vt:lpstr>
      <vt:lpstr>Δημόσιες Επιχειρήσεις</vt:lpstr>
      <vt:lpstr>Διαφάνεια 15</vt:lpstr>
      <vt:lpstr>Ν.Π.Δ.Δ  (αποτελούν την Κεντρική Διοίκηση)</vt:lpstr>
      <vt:lpstr>Ν.Π.Ι.Δ  </vt:lpstr>
      <vt:lpstr>Ν.Π.Ι.Δ  </vt:lpstr>
      <vt:lpstr>Διαφάνεια 19</vt:lpstr>
      <vt:lpstr>Ιδιωτικές Επιχειρήσεις</vt:lpstr>
      <vt:lpstr>Διαφάνεια 21</vt:lpstr>
      <vt:lpstr>Μεικτές επιχειρήσεις</vt:lpstr>
      <vt:lpstr>Διαφάνεια 23</vt:lpstr>
      <vt:lpstr>Διαφάνεια 24</vt:lpstr>
      <vt:lpstr>Διαφάνεια 25</vt:lpstr>
      <vt:lpstr>Διαφάνεια 26</vt:lpstr>
      <vt:lpstr>Κοινωνικοποίηση ≠ Κρατικοποιήση</vt:lpstr>
      <vt:lpstr>Διαφάνεια 28</vt:lpstr>
      <vt:lpstr>Διαφάνεια 29</vt:lpstr>
      <vt:lpstr>Κερδοσκοπικές (ιδιωτικές ή μεικτές)</vt:lpstr>
      <vt:lpstr>Μη κερδοσκοπικοί οργανισμοί (ιδιωτικοί)</vt:lpstr>
      <vt:lpstr>1.1.2 γ Ο τομέας δραστηριότητας</vt:lpstr>
      <vt:lpstr>Διαφάνεια 33</vt:lpstr>
      <vt:lpstr>Α. Ταξινόμηση ανά τομέα παραγωγής</vt:lpstr>
      <vt:lpstr>Διαφάνεια 35</vt:lpstr>
      <vt:lpstr>Διαφάνεια 36</vt:lpstr>
      <vt:lpstr>Διαφάνεια 37</vt:lpstr>
      <vt:lpstr>Β. Ταξινόμηση ανά κλάδο παραγωγής</vt:lpstr>
      <vt:lpstr>1.1.2 δ  Το μέγεθος των επιχειρήσεων</vt:lpstr>
      <vt:lpstr>Διαφάνεια 40</vt:lpstr>
      <vt:lpstr>Κατάταξη που επικρατεί στην Ελλάδα</vt:lpstr>
      <vt:lpstr>Διαφάνεια 42</vt:lpstr>
      <vt:lpstr>1.1.2 ε  Η γεωγραφική έκταση των επιχειρήσεων</vt:lpstr>
      <vt:lpstr>Διαφάνεια 44</vt:lpstr>
      <vt:lpstr>Α. Εθνικές επιχειρήσεις</vt:lpstr>
      <vt:lpstr>Β. Πολυεθνικές επιχειρήσεις</vt:lpstr>
      <vt:lpstr>Β. Πολυεθνικές επιχειρήσεις</vt:lpstr>
      <vt:lpstr>Β. Πολυεθνικές επιχειρήσεις</vt:lpstr>
      <vt:lpstr>Ερωτήσεις Σωστού - Λάθους</vt:lpstr>
      <vt:lpstr>Ερωτήσεις Σωστού - Λάθους</vt:lpstr>
      <vt:lpstr>Ερωτήσεις Σωστού - Λάθους</vt:lpstr>
      <vt:lpstr>Ερωτήσεις Σωστού - Λάθους</vt:lpstr>
      <vt:lpstr>Ερωτήσεις πολλαπλής επιλογής</vt:lpstr>
      <vt:lpstr>Ερωτήσεις πολλαπλής επιλογής</vt:lpstr>
      <vt:lpstr>Ερωτήσεις πολλαπλής επιλογής</vt:lpstr>
      <vt:lpstr>Ερωτήσεις αντιστοίχισης</vt:lpstr>
      <vt:lpstr>Απαντήσεις –( Σ-Λ)</vt:lpstr>
      <vt:lpstr>Απαντήσεις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Η Έννοια της Επιχείρησης</dc:title>
  <dc:creator>Kat</dc:creator>
  <cp:lastModifiedBy>Kat</cp:lastModifiedBy>
  <cp:revision>37</cp:revision>
  <dcterms:created xsi:type="dcterms:W3CDTF">2023-09-17T16:24:12Z</dcterms:created>
  <dcterms:modified xsi:type="dcterms:W3CDTF">2023-09-24T21:11:37Z</dcterms:modified>
</cp:coreProperties>
</file>