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9" r:id="rId4"/>
    <p:sldId id="257" r:id="rId5"/>
    <p:sldId id="261" r:id="rId6"/>
    <p:sldId id="264" r:id="rId7"/>
    <p:sldId id="258" r:id="rId8"/>
    <p:sldId id="260" r:id="rId9"/>
    <p:sldId id="262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14D5C-C445-43E1-B185-6BB070451ED5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541A2-B31F-4953-BEAB-B901E69493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913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541A2-B31F-4953-BEAB-B901E69493C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500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E928E3-08C3-2B1D-D2C2-E1252F7AC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856C971-9005-65B1-C2D5-F2F063C1A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DDA697-4261-6D48-81CE-DE69ACF1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287EFA-227A-8A32-0D1E-DCD01A13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695AFF-0EF1-E943-35C7-28C0E8DDD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79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B1BD9C-FC1A-96E2-08C3-61EAE6FB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9F2CE17-37CB-07C1-9E45-2C531E0CE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1089C-F7BA-154D-BD84-B50D4E74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A70819-A0AE-6BC2-998E-BE2B6FF8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E745D9-F67C-3AE6-B92E-16AB2F8C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945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436BFBF-DBB0-0CDB-C395-2CD195A18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AA7B88E-515E-F041-6070-577E2333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CED794-EAA6-515A-961F-B05B9EF3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FF5691-8834-3D22-44DF-9A61E5B6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FEBE2E-4F0B-108E-401C-19A12C6F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090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DCB5DC-A536-968A-D671-7F860C14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FDF9D0-76A4-53FF-6E6C-A4F1213EF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20D623-8D75-A1A6-FB78-14808C53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C08457-9C21-F4CD-B48C-771C7FAD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AAAD9C-50A6-BB9B-9456-91932BA3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990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18F1A1-8425-5263-6018-E46CECFF7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A4A804C-1C97-9243-2301-CC21B079C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846159F-7336-5961-C968-BDD3F545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582ADE-7D10-4098-4EE7-552E75BB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70B269-F59E-864A-B9DA-38C4464B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44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28AA98-5313-A105-66FC-850EB385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47D4B-5B8A-FA57-9838-4035E3679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FC85799-FED5-EACA-48F1-D2BC92F9A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E4D32C-A58D-7047-0D9C-E22A74039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13A5EC-B541-FB17-B4AC-1BBFEDC1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889F767-DA8E-66C0-1A0B-3F6105EF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7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8A6B22-5109-AE33-A6AD-6B10431F6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4BB852-DC73-1B65-C64E-75BA58D4A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AB978DF-66CD-E260-D4EA-A755443A1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3ED5A36-3E93-A099-08E0-6F462D32B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42C38CE-BED5-6867-4474-99D77ED1D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CFE1FCC-3A3C-6EF4-E1BD-F3753EE2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29A81B0-DE1B-35DB-0DD2-EC323C6B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01ADE6C-4341-DC5F-ADFC-FFC77E8E0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21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6F7BF6-35D5-106B-A245-2D7533FB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5AC5999-884F-FFA5-6039-A91D9AB5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F8CCF50-6E6C-AA32-ED7A-600F467C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B6E2EB0-40EC-C514-4E56-BF51071E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7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1B42EE7-71B4-F877-57A7-D6D5A5AE9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8BAAD1D-F63C-7E38-625C-6A9037D8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CF23B31-5629-FA05-2960-4387413A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56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171831-78F9-C3CD-5D3D-96792692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F861F9-7E54-3475-B5F0-BFEA2ACD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75D2DC-5508-B7BC-2534-3C673F600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26E0143-432B-D7E0-4664-D3F135826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D91BD5F-5B8E-0422-067C-5DCCC367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C6E6DFA-48CA-8600-513B-3B051042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33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B7A572-9D8C-92B5-E68C-32555D5D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BCF7043-48B8-CA3B-49A3-1D74F9682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F1C0296-4EE7-B27D-9FE0-DDC2D3BBF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57FF77-BB4A-4668-3F3F-658817195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804AF0F-6AF0-C509-D948-FA69BF71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67AB97-BA7B-EB7D-85B7-15B2B416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314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DF9DFC0-4E28-270D-97F9-590F2B53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9DDBDF0-50EE-C2A1-D60E-EF4EE2202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D4F370-5DF3-A97B-CEAA-29B031D3E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DBEB-CA66-42C2-A6D7-9C3C8C3295F1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BAD9B6-69DD-A171-862E-11F7F436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15DA44-DB8E-EB16-7C31-E7D2F9C1D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D4C1-D9C6-45E7-8287-BF976AF8D1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09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88842/226/362" TargetMode="External"/><Relationship Id="rId2" Type="http://schemas.openxmlformats.org/officeDocument/2006/relationships/hyperlink" Target="https://learningapps.org/view1660766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hotodentro.edu.gr/v/item/ugc/8525/7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l.wikipedia.org/wiki/%CE%95%CE%B3%CE%BA%CE%AD%CF%86%CE%B1%CE%BB%CE%BF%CF%8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4C9EB4-BFB1-09E7-06B3-4CBD31213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latin typeface="Comic Sans MS" panose="030F0702030302020204" pitchFamily="66" charset="0"/>
              </a:rPr>
              <a:t>ΝΕΥΡΙΚΟ ΣΥΣΤΗΜΑ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181AAB4-BBF9-7DB2-7BE0-D8FF5D3D7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1300" y="6314828"/>
            <a:ext cx="7591689" cy="1087367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pic>
        <p:nvPicPr>
          <p:cNvPr id="1028" name="Picture 4" descr="εικόνα">
            <a:extLst>
              <a:ext uri="{FF2B5EF4-FFF2-40B4-BE49-F238E27FC236}">
                <a16:creationId xmlns:a16="http://schemas.microsoft.com/office/drawing/2014/main" id="{94A4D739-E6E9-CCEB-6709-259541B79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3632107"/>
            <a:ext cx="2554287" cy="210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54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7DDD48-AB0A-2084-6202-9051EE7A2011}"/>
              </a:ext>
            </a:extLst>
          </p:cNvPr>
          <p:cNvSpPr txBox="1"/>
          <p:nvPr/>
        </p:nvSpPr>
        <p:spPr>
          <a:xfrm>
            <a:off x="381000" y="685800"/>
            <a:ext cx="64643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latin typeface="Comic Sans MS" panose="030F0702030302020204" pitchFamily="66" charset="0"/>
              </a:rPr>
              <a:t>ΑΣΚΗΣΕΙΣ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>
                <a:hlinkClick r:id="rId2"/>
              </a:rPr>
              <a:t>https://learningapps.org/view16607663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>
                <a:hlinkClick r:id="rId3"/>
              </a:rPr>
              <a:t>https://wordwall.net/play/88842/226/362</a:t>
            </a:r>
            <a:endParaRPr lang="el-GR" dirty="0"/>
          </a:p>
          <a:p>
            <a:endParaRPr lang="el-GR" dirty="0"/>
          </a:p>
          <a:p>
            <a:r>
              <a:rPr lang="en-US" dirty="0">
                <a:hlinkClick r:id="rId4"/>
              </a:rPr>
              <a:t>https://photodentro.edu.gr/v/item/ugc/8525/778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491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B6141-7C0E-C193-AE64-3B0C20CF5772}"/>
              </a:ext>
            </a:extLst>
          </p:cNvPr>
          <p:cNvSpPr txBox="1"/>
          <p:nvPr/>
        </p:nvSpPr>
        <p:spPr>
          <a:xfrm>
            <a:off x="673100" y="723900"/>
            <a:ext cx="11328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u="sng" dirty="0">
                <a:latin typeface="Comic Sans MS" panose="030F0702030302020204" pitchFamily="66" charset="0"/>
              </a:rPr>
              <a:t>Ρόλος του νευρικού συστήματος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 Συνεργασία νευρικού συστήματος με το σύστημα των ενδοκρινών αδένων: για τη διατήρηση σταθερού του εσωτερικού περιβάλλοντος του οργανισμού (ομοιόσταση), παρά τις μεταβολές στο εξωτερικό περιβάλλον.</a:t>
            </a:r>
          </a:p>
        </p:txBody>
      </p:sp>
    </p:spTree>
    <p:extLst>
      <p:ext uri="{BB962C8B-B14F-4D97-AF65-F5344CB8AC3E}">
        <p14:creationId xmlns:p14="http://schemas.microsoft.com/office/powerpoint/2010/main" val="374333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DCB7B7-611F-5DFF-B051-B077935BC832}"/>
              </a:ext>
            </a:extLst>
          </p:cNvPr>
          <p:cNvSpPr txBox="1"/>
          <p:nvPr/>
        </p:nvSpPr>
        <p:spPr>
          <a:xfrm>
            <a:off x="647700" y="685800"/>
            <a:ext cx="108966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Το πιο πολύπλοκο τμήμα του νευρικού συστήματος είναι ο </a:t>
            </a:r>
            <a:r>
              <a:rPr lang="el-GR" sz="2800" b="0" i="0" u="none" strike="noStrike" dirty="0">
                <a:solidFill>
                  <a:srgbClr val="4685C3"/>
                </a:solidFill>
                <a:effectLst/>
                <a:latin typeface="Comic Sans MS" panose="030F0702030302020204" pitchFamily="66" charset="0"/>
                <a:hlinkClick r:id="rId2" tooltip="Εγκέφαλος"/>
              </a:rPr>
              <a:t>εγκέφαλος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 </a:t>
            </a:r>
          </a:p>
          <a:p>
            <a:pPr algn="just">
              <a:buNone/>
            </a:pPr>
            <a:endParaRPr lang="el-GR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>
              <a:buNone/>
            </a:pPr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Αποτελείται από πολλούς νευρώνες, οι οποίοι δέχονται, επεξεργάζονται και μεταβιβάζουν μηνύματα. </a:t>
            </a:r>
          </a:p>
          <a:p>
            <a:pPr algn="just">
              <a:buNone/>
            </a:pPr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Στον εγκέφαλο διακρίνουμε διάφορες εξειδικευμένες περιοχές, που είναι υπεύθυνες για τις διάφορες αισθήσεις, τον έλεγχο και τον συντονισμό των κινήσεων και τις πνευματικές λειτουργίες. </a:t>
            </a:r>
          </a:p>
          <a:p>
            <a:pPr algn="just">
              <a:buNone/>
            </a:pPr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Οι περιοχές αυτές χαρακτηρίζονται ως κέντρα του εγκεφάλου (π.χ. αναπνευστικό κέντρο, κινητικό κέντρο κτλ.).</a:t>
            </a:r>
          </a:p>
          <a:p>
            <a:pPr>
              <a:buNone/>
            </a:pPr>
            <a:br>
              <a:rPr lang="el-GR" sz="2800" dirty="0">
                <a:latin typeface="Comic Sans MS" panose="030F0702030302020204" pitchFamily="66" charset="0"/>
              </a:rPr>
            </a:b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3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9255BE-9095-16F5-EF18-50ED9245F18F}"/>
              </a:ext>
            </a:extLst>
          </p:cNvPr>
          <p:cNvSpPr txBox="1"/>
          <p:nvPr/>
        </p:nvSpPr>
        <p:spPr>
          <a:xfrm>
            <a:off x="1155700" y="673100"/>
            <a:ext cx="106045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Στον άνθρωπο, όπως και στα υπόλοιπα θηλαστικά, διακρίνουμε το Κεντρικό Νευρικό Σύστημα (ΚΝΣ) και το Περιφερειακό Νευρικό Σύστημα (ΠΝΣ).</a:t>
            </a:r>
          </a:p>
          <a:p>
            <a:endParaRPr lang="el-GR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Τα νεύρα που μεταβιβάζουν μηνύματα από τα αισθητήρια όργανα στο ΚΝΣ ονομάζονται αισθητικά. </a:t>
            </a:r>
          </a:p>
          <a:p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endParaRPr lang="el-GR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800" b="0" i="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r>
              <a:rPr lang="el-GR" sz="28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Τα κινητικά νεύρα μεταβιβάζουν τις εντολές του ΚΝΣ προς τα εκτελεστικά όργανα (π.χ. τους μυς).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9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3E47F7-AA87-01CC-939F-E5BAFCEEE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670" y="3012093"/>
            <a:ext cx="12573340" cy="13849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   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C05C213-0C6C-C4B9-A363-0FE73B4BEB5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38399" y="2996304"/>
            <a:ext cx="875885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-14283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εικόνα">
            <a:extLst>
              <a:ext uri="{FF2B5EF4-FFF2-40B4-BE49-F238E27FC236}">
                <a16:creationId xmlns:a16="http://schemas.microsoft.com/office/drawing/2014/main" id="{7FA2EB5A-1B6E-C7AB-673E-09C803911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47625" y="-1120458"/>
            <a:ext cx="202882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7EAAC1-DAD2-D554-982B-5951618D40D2}"/>
              </a:ext>
            </a:extLst>
          </p:cNvPr>
          <p:cNvSpPr txBox="1"/>
          <p:nvPr/>
        </p:nvSpPr>
        <p:spPr>
          <a:xfrm>
            <a:off x="292100" y="275826"/>
            <a:ext cx="113538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Εξωτερικά ερεθίσματα                     Υποδοχείς 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Κεντρικό  Νευρικό  Σύστημα               Εντολή  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ΝΕΥΡΙΚΟ ΣΥΣΤΗΜΑ (διάκριση και όργανα) 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ΚΕΝΤΡΙΚΟ ΝΕΥΡΙΚΟ ΣΥΣΤΗΜΑ 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▪Εγκέφαλος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▪Νωτιαίος μυελός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 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ΠΕΡΙΦΕΡΙΚΟ ΝΕΥΡΙΚΟ ΣΥΣΤΗΜΑ 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 ▪Νεύρα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C4A517B6-EB4A-7C99-EAD5-DFB7633B9C82}"/>
              </a:ext>
            </a:extLst>
          </p:cNvPr>
          <p:cNvCxnSpPr>
            <a:cxnSpLocks/>
          </p:cNvCxnSpPr>
          <p:nvPr/>
        </p:nvCxnSpPr>
        <p:spPr>
          <a:xfrm>
            <a:off x="4851400" y="508000"/>
            <a:ext cx="1041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A462831C-A0E6-FCE9-055D-555D5302BE64}"/>
              </a:ext>
            </a:extLst>
          </p:cNvPr>
          <p:cNvCxnSpPr/>
          <p:nvPr/>
        </p:nvCxnSpPr>
        <p:spPr>
          <a:xfrm>
            <a:off x="8051800" y="552825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>
            <a:extLst>
              <a:ext uri="{FF2B5EF4-FFF2-40B4-BE49-F238E27FC236}">
                <a16:creationId xmlns:a16="http://schemas.microsoft.com/office/drawing/2014/main" id="{A914472A-4D4F-7CDE-AD1F-38AAF2A89DDD}"/>
              </a:ext>
            </a:extLst>
          </p:cNvPr>
          <p:cNvCxnSpPr/>
          <p:nvPr/>
        </p:nvCxnSpPr>
        <p:spPr>
          <a:xfrm>
            <a:off x="5016500" y="965200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id="{F95083E1-E5FE-DBF4-F742-48384C1A8815}"/>
              </a:ext>
            </a:extLst>
          </p:cNvPr>
          <p:cNvCxnSpPr/>
          <p:nvPr/>
        </p:nvCxnSpPr>
        <p:spPr>
          <a:xfrm flipH="1">
            <a:off x="5016500" y="1181100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1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DEBDF-987B-84B0-58A7-486025905C57}"/>
              </a:ext>
            </a:extLst>
          </p:cNvPr>
          <p:cNvSpPr txBox="1"/>
          <p:nvPr/>
        </p:nvSpPr>
        <p:spPr>
          <a:xfrm>
            <a:off x="431800" y="292100"/>
            <a:ext cx="113284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Τρόπος λειτουργίας του νευρικού συστήματος :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 ▪Συλλογή πληροφοριών για μεταβολές στο εξωτερικό περιβάλλον από αισθητήριους υποδοχείς και μεταβίβασή τους στο Κεντρικό Νευρικό Σύστημα. 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▪Επεξεργασία πληροφοριών και αποστολή εντολών από το Κεντρικό Νευρικό Σύστημα στους μύες και τους αδένες (εκτελεστικά όργανα).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 ▪Δραστηριοποίηση μυών και αδένων: αναπροσαρμογή λειτουργιών οργανισμού και ανταπόκρισή τους στις μεταβολές του περιβάλλοντος.</a:t>
            </a:r>
          </a:p>
        </p:txBody>
      </p:sp>
    </p:spTree>
    <p:extLst>
      <p:ext uri="{BB962C8B-B14F-4D97-AF65-F5344CB8AC3E}">
        <p14:creationId xmlns:p14="http://schemas.microsoft.com/office/powerpoint/2010/main" val="313281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εικόνα">
            <a:extLst>
              <a:ext uri="{FF2B5EF4-FFF2-40B4-BE49-F238E27FC236}">
                <a16:creationId xmlns:a16="http://schemas.microsoft.com/office/drawing/2014/main" id="{B47C03C4-5B16-3D87-1F12-C5811CE73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749301"/>
            <a:ext cx="10617200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00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εικόνα">
            <a:extLst>
              <a:ext uri="{FF2B5EF4-FFF2-40B4-BE49-F238E27FC236}">
                <a16:creationId xmlns:a16="http://schemas.microsoft.com/office/drawing/2014/main" id="{AA872401-D1D0-6F8B-44C8-4E449AB4F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68210"/>
            <a:ext cx="4787900" cy="519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E1F7D6-4518-3558-C7CF-C532A5C99E47}"/>
              </a:ext>
            </a:extLst>
          </p:cNvPr>
          <p:cNvSpPr txBox="1"/>
          <p:nvPr/>
        </p:nvSpPr>
        <p:spPr>
          <a:xfrm>
            <a:off x="546100" y="736601"/>
            <a:ext cx="85979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Στα εγκεφαλικά ημισφαίρια γίνεται</a:t>
            </a:r>
            <a:b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</a:b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η επεξεργασία των πληροφοριών που</a:t>
            </a:r>
            <a:b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</a:b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μεταβιβάζονται εκεί από τα αισθητήρια</a:t>
            </a:r>
            <a:b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</a:b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όργανα.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2400" i="1" dirty="0">
              <a:solidFill>
                <a:srgbClr val="000000"/>
              </a:solidFill>
              <a:latin typeface="Comic Sans MS" panose="030F0702030302020204" pitchFamily="66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4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Στα ημισφαίρια βρίσκονται τα κέντρα</a:t>
            </a:r>
            <a:b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</a:br>
            <a:r>
              <a:rPr kumimoji="0" lang="el-GR" altLang="el-GR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ahoma" panose="020B0604030504040204" pitchFamily="34" charset="0"/>
              </a:rPr>
              <a:t>όρασης, ακοής, σκέψης, το κινητικό κέντρο κ.ά.</a:t>
            </a:r>
            <a:endParaRPr kumimoji="0" lang="el-GR" alt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endParaRPr kumimoji="0" lang="el-GR" alt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7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FB4F09-1F47-99E3-2D31-8D54E620F3B2}"/>
              </a:ext>
            </a:extLst>
          </p:cNvPr>
          <p:cNvSpPr txBox="1"/>
          <p:nvPr/>
        </p:nvSpPr>
        <p:spPr>
          <a:xfrm>
            <a:off x="635000" y="558800"/>
            <a:ext cx="104775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latin typeface="Comic Sans MS" panose="030F0702030302020204" pitchFamily="66" charset="0"/>
              </a:rPr>
              <a:t>ΑΠΩΛΕΙΑ ΜΝΗΜΗΣ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 </a:t>
            </a:r>
          </a:p>
          <a:p>
            <a:r>
              <a:rPr lang="el-GR" sz="2800" dirty="0">
                <a:latin typeface="Comic Sans MS" panose="030F0702030302020204" pitchFamily="66" charset="0"/>
              </a:rPr>
              <a:t>Σε περίπτωση τραυματισμού ή λόγω διαφόρων ασθενειών μπορεί να παρατηρηθεί απώλεια μνήμης, αμνησία. </a:t>
            </a: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endParaRPr lang="el-GR" sz="2800" dirty="0">
              <a:latin typeface="Comic Sans MS" panose="030F0702030302020204" pitchFamily="66" charset="0"/>
            </a:endParaRPr>
          </a:p>
          <a:p>
            <a:r>
              <a:rPr lang="el-GR" sz="2800" dirty="0">
                <a:latin typeface="Comic Sans MS" panose="030F0702030302020204" pitchFamily="66" charset="0"/>
              </a:rPr>
              <a:t>Η απώλεια συγκεκριμένου τύπου μνήμης εξαρτάται από την περιοχή του εγκεφάλου που θα εμφανίσει την βλάβη.  Π.χ. βλάβη περιοχών του κροταφικού λοβού παρατηρείται απώλεια στη μνήμη ήχων </a:t>
            </a:r>
          </a:p>
        </p:txBody>
      </p:sp>
    </p:spTree>
    <p:extLst>
      <p:ext uri="{BB962C8B-B14F-4D97-AF65-F5344CB8AC3E}">
        <p14:creationId xmlns:p14="http://schemas.microsoft.com/office/powerpoint/2010/main" val="13325686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385</Words>
  <Application>Microsoft Office PowerPoint</Application>
  <PresentationFormat>Ευρεία οθόνη</PresentationFormat>
  <Paragraphs>69</Paragraphs>
  <Slides>10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Θέμα του Office</vt:lpstr>
      <vt:lpstr>ΝΕΥΡΙΚΟ ΣΥΣΤΗΜΑ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19</cp:revision>
  <dcterms:created xsi:type="dcterms:W3CDTF">2025-03-18T11:54:54Z</dcterms:created>
  <dcterms:modified xsi:type="dcterms:W3CDTF">2025-03-19T08:36:48Z</dcterms:modified>
</cp:coreProperties>
</file>