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3E6FE-5937-4C1E-B03B-D5DA72D52D8E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92085-CB28-479D-AA70-02D1E824DB8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92085-CB28-479D-AA70-02D1E824DB8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B08EC0-3606-4B49-9516-46FFE24B8591}" type="datetimeFigureOut">
              <a:rPr lang="el-GR" smtClean="0"/>
              <a:pPr/>
              <a:t>30/10/2018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B7CDE9-5A08-4979-9A4B-B2A6B3D8F74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3714752"/>
            <a:ext cx="7286628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Πληροφορική Β</a:t>
            </a:r>
            <a:r>
              <a:rPr lang="el-GR" dirty="0" smtClean="0"/>
              <a:t>’ Γυμνασίου</a:t>
            </a:r>
            <a:br>
              <a:rPr lang="el-GR" dirty="0" smtClean="0"/>
            </a:br>
            <a:r>
              <a:rPr lang="el-GR" dirty="0" smtClean="0"/>
              <a:t>Κεφάλαιο 2. Το εσωτερικό του υπολογιστή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14538" y="5072074"/>
            <a:ext cx="6400800" cy="64294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l-GR" dirty="0"/>
              <a:t>Εν. Ε. Ε. </a:t>
            </a:r>
            <a:r>
              <a:rPr lang="el-GR" dirty="0" err="1"/>
              <a:t>Γυ</a:t>
            </a:r>
            <a:r>
              <a:rPr lang="el-GR" dirty="0"/>
              <a:t>. Λ. Κοζάνης</a:t>
            </a:r>
          </a:p>
          <a:p>
            <a:pPr algn="r"/>
            <a:r>
              <a:rPr lang="el-GR" dirty="0" err="1"/>
              <a:t>Αγκιμπάλοβα</a:t>
            </a:r>
            <a:r>
              <a:rPr lang="el-GR" dirty="0"/>
              <a:t> Ελένη</a:t>
            </a:r>
          </a:p>
          <a:p>
            <a:pPr algn="r"/>
            <a:endParaRPr lang="el-GR" dirty="0"/>
          </a:p>
        </p:txBody>
      </p:sp>
      <p:pic>
        <p:nvPicPr>
          <p:cNvPr id="9218" name="Picture 2" descr="ÎÏÎ¿ÏÎ­Î»ÎµÏÎ¼Î± ÎµÎ¹ÎºÏÎ½Î±Ï Î³Î¹Î± Î¤Î¿ ÎµÏÏÏÎµÏÎ¹ÎºÏ ÏÎ¿Ï ÏÏÎ¿Î»Î¿Î³Î¹ÏÏÎ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143800" cy="319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4071966" cy="4643470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el-GR" sz="2000" dirty="0" smtClean="0"/>
              <a:t>Σε αυτή τη μνήμη αποθηκεύονται τα προγράμματα </a:t>
            </a:r>
            <a:r>
              <a:rPr lang="el-GR" sz="2000" dirty="0" smtClean="0"/>
              <a:t>την ώρα </a:t>
            </a:r>
            <a:r>
              <a:rPr lang="el-GR" sz="2000" dirty="0" smtClean="0"/>
              <a:t>που τα χρησιμοποιούν </a:t>
            </a:r>
            <a:r>
              <a:rPr lang="el-GR" sz="2000" dirty="0" smtClean="0"/>
              <a:t>οι  χρήστες. Η μνήμη αυτή είναι σε μορφή κάρτας η οποία κουμπώνει σε ειδικές υποδοχές και μπορούμε να την αλλάξουμε αν χαλάσει. </a:t>
            </a:r>
          </a:p>
          <a:p>
            <a:pPr marL="3175" indent="-3175">
              <a:buNone/>
            </a:pPr>
            <a:endParaRPr lang="el-GR" sz="2000" dirty="0" smtClean="0"/>
          </a:p>
          <a:p>
            <a:pPr marL="3175" indent="-3175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Μνήμη Τυχαίας Προσπέλασης – </a:t>
            </a:r>
          </a:p>
          <a:p>
            <a:pPr marL="3175" indent="-3175">
              <a:buNone/>
            </a:pPr>
            <a:r>
              <a:rPr lang="el-GR" sz="2000" dirty="0" err="1" smtClean="0">
                <a:solidFill>
                  <a:srgbClr val="FF0000"/>
                </a:solidFill>
              </a:rPr>
              <a:t>RAM</a:t>
            </a:r>
            <a:r>
              <a:rPr lang="el-GR" sz="2000" dirty="0" smtClean="0">
                <a:solidFill>
                  <a:srgbClr val="FF0000"/>
                </a:solidFill>
              </a:rPr>
              <a:t> (</a:t>
            </a:r>
            <a:r>
              <a:rPr lang="el-GR" sz="2000" dirty="0" err="1" smtClean="0">
                <a:solidFill>
                  <a:srgbClr val="FF0000"/>
                </a:solidFill>
              </a:rPr>
              <a:t>Random</a:t>
            </a:r>
            <a:r>
              <a:rPr lang="el-GR" sz="2000" dirty="0" smtClean="0">
                <a:solidFill>
                  <a:srgbClr val="FF0000"/>
                </a:solidFill>
              </a:rPr>
              <a:t> Access </a:t>
            </a:r>
            <a:r>
              <a:rPr lang="el-GR" sz="2000" dirty="0" err="1" smtClean="0">
                <a:solidFill>
                  <a:srgbClr val="FF0000"/>
                </a:solidFill>
              </a:rPr>
              <a:t>Memory</a:t>
            </a:r>
            <a:r>
              <a:rPr lang="el-GR" sz="2000" dirty="0" smtClean="0">
                <a:solidFill>
                  <a:srgbClr val="FF0000"/>
                </a:solidFill>
              </a:rPr>
              <a:t>).</a:t>
            </a:r>
          </a:p>
          <a:p>
            <a:pPr marL="3175" indent="-3175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 </a:t>
            </a:r>
          </a:p>
          <a:p>
            <a:pPr marL="3175" indent="-3175">
              <a:buNone/>
            </a:pPr>
            <a:r>
              <a:rPr lang="el-GR" sz="2000" dirty="0" smtClean="0"/>
              <a:t>Με την παύση λειτουργίας του υπολογιστή «σβήσουν», χάνονται τα περιεχόμενά της. </a:t>
            </a:r>
          </a:p>
          <a:p>
            <a:pPr marL="3175" indent="-3175">
              <a:buNone/>
            </a:pPr>
            <a:endParaRPr lang="el-GR" sz="28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714348" y="533400"/>
            <a:ext cx="7796236" cy="53814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Η Μνήμη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RAM</a:t>
            </a:r>
            <a:endParaRPr lang="el-GR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5946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ÎÏÎ¿ÏÎ­Î»ÎµÏÎ¼Î± ÎµÎ¹ÎºÏÎ½Î±Ï Î³Î¹Î± ÏÎ±Î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329" y="4071942"/>
            <a:ext cx="3020873" cy="2152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b="1" dirty="0" smtClean="0"/>
              <a:t>2.1 Τι βρίσκεται μέσα στην Κεντρική Μονάδα του υπολογιστή (σελ. 109-112)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4357694"/>
            <a:ext cx="7643866" cy="1995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	Οι υπολογιστές αποτελούνται από πολλά ηλεκτρονικά εξαρτήματα. Κάθε εξάρτημα έχει ειδικό ρόλο στη λειτουργία του υπολογιστή.</a:t>
            </a:r>
          </a:p>
          <a:p>
            <a:pPr>
              <a:buNone/>
            </a:pPr>
            <a:r>
              <a:rPr lang="el-GR" sz="2000" dirty="0" smtClean="0"/>
              <a:t>	Όλα όμως έχουν σχεδιαστεί για να συνεργάζονται μεταξύ τους  έτσι, ώστε ο υπολογιστής να λειτουργεί ως ενιαίο σύνολο (υπολογιστικό σύστημα).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59703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357298"/>
            <a:ext cx="3687269" cy="266220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Τροφοδοτικό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00364" y="1219200"/>
            <a:ext cx="5686436" cy="4937760"/>
          </a:xfrm>
        </p:spPr>
        <p:txBody>
          <a:bodyPr>
            <a:normAutofit/>
          </a:bodyPr>
          <a:lstStyle/>
          <a:p>
            <a:pPr marL="273050" indent="-3175" fontAlgn="t">
              <a:buNone/>
            </a:pPr>
            <a:r>
              <a:rPr lang="el-GR" sz="2000" dirty="0" smtClean="0"/>
              <a:t>Το τροφοδοτικό συνδέεται με τη πρίζα του ρεύματος, μετατρέπει την τάση του δικτύου από  220 </a:t>
            </a:r>
            <a:r>
              <a:rPr lang="el-GR" sz="2000" dirty="0" err="1" smtClean="0"/>
              <a:t>Volt</a:t>
            </a:r>
            <a:r>
              <a:rPr lang="el-GR" sz="2000" dirty="0" smtClean="0"/>
              <a:t> σε πιο χαμηλή (5 και 12 </a:t>
            </a:r>
            <a:r>
              <a:rPr lang="el-GR" sz="2000" dirty="0" err="1" smtClean="0"/>
              <a:t>Volt</a:t>
            </a:r>
            <a:r>
              <a:rPr lang="el-GR" sz="2000" dirty="0" smtClean="0"/>
              <a:t>) που χρειάζονται όλα τα εξαρτήματα του υπολογιστή.  </a:t>
            </a:r>
          </a:p>
          <a:p>
            <a:pPr fontAlgn="t"/>
            <a:r>
              <a:rPr lang="el-GR" sz="2000" dirty="0" smtClean="0"/>
              <a:t>Όλες οι συσκευές στο εσωτερικό του υπολογιστή συνδέονται με καλώδια στο τροφοδοτικό.</a:t>
            </a:r>
          </a:p>
          <a:p>
            <a:endParaRPr lang="el-GR" sz="2000" dirty="0"/>
          </a:p>
        </p:txBody>
      </p:sp>
      <p:pic>
        <p:nvPicPr>
          <p:cNvPr id="8" name="Picture 8" descr="Σχετική 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91" y="3286124"/>
            <a:ext cx="5334038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Μητρική πλακέτα (</a:t>
            </a:r>
            <a:r>
              <a:rPr lang="el-GR" b="1" dirty="0" err="1" smtClean="0"/>
              <a:t>motherboard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14810" y="1219200"/>
            <a:ext cx="4572032" cy="4937760"/>
          </a:xfrm>
        </p:spPr>
        <p:txBody>
          <a:bodyPr>
            <a:noAutofit/>
          </a:bodyPr>
          <a:lstStyle/>
          <a:p>
            <a:pPr marL="3175" indent="-3175">
              <a:buNone/>
            </a:pPr>
            <a:r>
              <a:rPr lang="el-GR" sz="2000" dirty="0" smtClean="0"/>
              <a:t>Είναι το πιο μεγάλο εξάρτημα (πλακέτα) στο εσωτερικό του υπολογιστή. </a:t>
            </a:r>
          </a:p>
          <a:p>
            <a:pPr marL="3175" indent="-3175">
              <a:buNone/>
            </a:pPr>
            <a:r>
              <a:rPr lang="el-GR" sz="2000" dirty="0" smtClean="0"/>
              <a:t>Ονομάζεται μητρική πλακέτα επειδή πάνω της συνδέονται όλα τα εξαρτήματα του υπολογιστή. </a:t>
            </a:r>
          </a:p>
          <a:p>
            <a:pPr marL="3175" indent="-3175">
              <a:buNone/>
            </a:pPr>
            <a:r>
              <a:rPr lang="el-GR" sz="2000" dirty="0" smtClean="0"/>
              <a:t>Υπάρχουν ειδικές υποδοχές για τον επεξεργαστή, τη μνήμης, τη κάρτα μνήμης, κάρτα γραφικών και άλλα.  </a:t>
            </a:r>
          </a:p>
          <a:p>
            <a:pPr marL="3175" indent="-3175">
              <a:buNone/>
            </a:pPr>
            <a:r>
              <a:rPr lang="el-GR" sz="2000" dirty="0" smtClean="0"/>
              <a:t>Επιπλέον πάνω της υπάρχουν ειδικές θύρες (πόρτες) όπου συνδέονται εξωτερικές- περιφερειακές συσκευές όπως πληκτρολόγιο, ποντίκι, εκτυπωτής κλπ. </a:t>
            </a:r>
            <a:endParaRPr lang="el-GR" sz="1200" dirty="0"/>
          </a:p>
        </p:txBody>
      </p:sp>
      <p:pic>
        <p:nvPicPr>
          <p:cNvPr id="6146" name="Picture 2" descr="ÎÏÎ¿ÏÎ­Î»ÎµÏÎ¼Î± ÎµÎ¹ÎºÏÎ½Î±Ï Î³Î¹Î± ÎÎ·ÏÏÎ¹ÎºÎ® ÏÎ»Î±ÎºÎ­ÏÎ± (motherboard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28625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b="1" dirty="0" smtClean="0"/>
              <a:t>Ο Επεξεργαστής ή αλλιώς </a:t>
            </a:r>
            <a:br>
              <a:rPr lang="el-GR" b="1" dirty="0" smtClean="0"/>
            </a:br>
            <a:r>
              <a:rPr lang="el-GR" b="1" dirty="0" smtClean="0"/>
              <a:t>Κεντρική Μονάδα Επεξεργασία – ΚΜΕ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4643470" cy="4937760"/>
          </a:xfrm>
        </p:spPr>
        <p:txBody>
          <a:bodyPr>
            <a:noAutofit/>
          </a:bodyPr>
          <a:lstStyle/>
          <a:p>
            <a:pPr marL="3175" indent="-3175">
              <a:buNone/>
            </a:pPr>
            <a:r>
              <a:rPr lang="el-GR" sz="2000" dirty="0" smtClean="0"/>
              <a:t>Είναι το πιο σημαντικό εξάρτημα του υπολογιστή, θεωρείται </a:t>
            </a:r>
            <a:r>
              <a:rPr lang="el-GR" sz="2000" b="1" dirty="0" smtClean="0"/>
              <a:t>το μυαλό και η καρδιά</a:t>
            </a:r>
            <a:r>
              <a:rPr lang="el-GR" sz="2000" dirty="0" smtClean="0"/>
              <a:t>  του υπολογιστή και είναι υπεύθυνο για όλες τις εργασίες που γίνονται στον υπολογιστή. </a:t>
            </a:r>
          </a:p>
          <a:p>
            <a:pPr marL="3175" indent="-3175">
              <a:buNone/>
            </a:pPr>
            <a:endParaRPr lang="el-GR" sz="2000" dirty="0" smtClean="0"/>
          </a:p>
          <a:p>
            <a:pPr marL="3175" indent="-3175">
              <a:buNone/>
            </a:pPr>
            <a:r>
              <a:rPr lang="el-GR" sz="2000" dirty="0" smtClean="0"/>
              <a:t>Οι δύο μεγάλοι κατασκευαστές επεξεργαστών είναι η </a:t>
            </a:r>
            <a:r>
              <a:rPr lang="en-US" sz="2000" b="1" dirty="0" smtClean="0"/>
              <a:t>Intel</a:t>
            </a:r>
            <a:r>
              <a:rPr lang="en-US" sz="2000" dirty="0" smtClean="0"/>
              <a:t> </a:t>
            </a:r>
            <a:r>
              <a:rPr lang="el-GR" sz="2000" dirty="0" smtClean="0"/>
              <a:t>και η </a:t>
            </a:r>
            <a:r>
              <a:rPr lang="en-US" sz="2000" b="1" dirty="0" smtClean="0"/>
              <a:t>AMD</a:t>
            </a:r>
            <a:r>
              <a:rPr lang="en-US" sz="2000" dirty="0" smtClean="0"/>
              <a:t>.</a:t>
            </a:r>
          </a:p>
        </p:txBody>
      </p:sp>
      <p:pic>
        <p:nvPicPr>
          <p:cNvPr id="5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048021" cy="2286016"/>
          </a:xfrm>
          <a:prstGeom prst="rect">
            <a:avLst/>
          </a:prstGeom>
          <a:noFill/>
        </p:spPr>
      </p:pic>
      <p:pic>
        <p:nvPicPr>
          <p:cNvPr id="6" name="Picture 4" descr="Σχετική 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809875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00174"/>
            <a:ext cx="3214710" cy="3541590"/>
          </a:xfrm>
        </p:spPr>
        <p:txBody>
          <a:bodyPr>
            <a:noAutofit/>
          </a:bodyPr>
          <a:lstStyle/>
          <a:p>
            <a:pPr marL="3175" indent="7938">
              <a:buNone/>
            </a:pPr>
            <a:r>
              <a:rPr lang="el-GR" sz="2000" dirty="0" smtClean="0"/>
              <a:t>Ο επεξεργαστής ‘κουμπώνει’ επάνω στην μητρική πλακέτα στην ειδική θέση-  </a:t>
            </a:r>
          </a:p>
          <a:p>
            <a:pPr marL="3175" indent="7938">
              <a:buNone/>
            </a:pPr>
            <a:r>
              <a:rPr lang="el-GR" sz="2000" b="1" i="1" dirty="0" smtClean="0"/>
              <a:t>βάση επεξεργαστή(</a:t>
            </a:r>
            <a:r>
              <a:rPr lang="el-GR" sz="2000" b="1" i="1" dirty="0" err="1" smtClean="0"/>
              <a:t>socket</a:t>
            </a:r>
            <a:r>
              <a:rPr lang="el-GR" sz="2000" b="1" i="1" dirty="0" smtClean="0"/>
              <a:t>).</a:t>
            </a:r>
            <a:endParaRPr lang="el-GR" sz="20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64294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Η</a:t>
            </a:r>
            <a:r>
              <a:rPr lang="el-GR" b="1" i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Βάση</a:t>
            </a:r>
            <a:r>
              <a:rPr lang="el-GR" b="1" i="1" dirty="0" smtClean="0">
                <a:solidFill>
                  <a:schemeClr val="tx1"/>
                </a:solidFill>
              </a:rPr>
              <a:t>  του </a:t>
            </a:r>
            <a:r>
              <a:rPr lang="el-GR" b="1" dirty="0" smtClean="0">
                <a:solidFill>
                  <a:schemeClr val="tx1"/>
                </a:solidFill>
              </a:rPr>
              <a:t>επεξεργαστή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8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4800592" cy="342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ÎÏÎ¿ÏÎ­Î»ÎµÏÎ¼Î± ÎµÎ¹ÎºÏÎ½Î±Ï Î³Î¹Î± ÏÏÎºÏÏ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759894" cy="271464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874412"/>
          </a:xfrm>
        </p:spPr>
        <p:txBody>
          <a:bodyPr/>
          <a:lstStyle/>
          <a:p>
            <a:r>
              <a:rPr lang="el-GR" b="1" dirty="0" err="1" smtClean="0"/>
              <a:t>Ψύκτρα</a:t>
            </a:r>
            <a:r>
              <a:rPr lang="el-GR" b="1" dirty="0" smtClean="0"/>
              <a:t> του επεξεργαστή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29058" y="1219200"/>
            <a:ext cx="4757742" cy="3638560"/>
          </a:xfrm>
        </p:spPr>
        <p:txBody>
          <a:bodyPr>
            <a:normAutofit/>
          </a:bodyPr>
          <a:lstStyle/>
          <a:p>
            <a:pPr marL="7938" indent="-7938">
              <a:buNone/>
            </a:pPr>
            <a:r>
              <a:rPr lang="el-GR" sz="2000" dirty="0" smtClean="0"/>
              <a:t>Ο επεξεργαστής όταν δουλεύει- ζεσταίνεται. Γι’ αυτό, για να αποφύγουμε μια βλάβη του επεξεργαστή, χρειάζεται να τοποθετήσουμε από πάνω του έναν ανεμιστήρα, για να τον δροσίζει. </a:t>
            </a:r>
          </a:p>
          <a:p>
            <a:pPr marL="7938" indent="-7938">
              <a:buNone/>
            </a:pPr>
            <a:r>
              <a:rPr lang="el-GR" sz="2000" dirty="0" smtClean="0"/>
              <a:t>Ο ανεμιστήρας αυτός λέγεται </a:t>
            </a:r>
            <a:r>
              <a:rPr lang="el-GR" sz="2000" dirty="0" err="1" smtClean="0"/>
              <a:t>ψύκτρα</a:t>
            </a:r>
            <a:r>
              <a:rPr lang="el-GR" sz="2000" dirty="0" smtClean="0"/>
              <a:t> και βρίσκεται ακριβώς πάνω από τον επεξεργαστή. </a:t>
            </a:r>
          </a:p>
          <a:p>
            <a:pPr marL="7938" indent="-7938"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874412"/>
          </a:xfrm>
        </p:spPr>
        <p:txBody>
          <a:bodyPr/>
          <a:lstStyle/>
          <a:p>
            <a:r>
              <a:rPr lang="el-GR" b="1" dirty="0" smtClean="0"/>
              <a:t>Κύρια μνήμη του υπολογιστή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9200"/>
            <a:ext cx="8186766" cy="3638560"/>
          </a:xfrm>
        </p:spPr>
        <p:txBody>
          <a:bodyPr>
            <a:normAutofit/>
          </a:bodyPr>
          <a:lstStyle/>
          <a:p>
            <a:pPr marL="273050" indent="-3175">
              <a:buNone/>
            </a:pPr>
            <a:r>
              <a:rPr lang="el-GR" sz="2000" dirty="0" smtClean="0"/>
              <a:t>Είναι η μνήμη που βρίσκεται κοντά στον επεξεργαστή και στην οποία βρίσκονται τα δεδομένα και τα προγράμματα που εκτελούνται εκείνη τη στιγμή στον επεξεργαστή.</a:t>
            </a:r>
          </a:p>
          <a:p>
            <a:pPr marL="273050" indent="-3175">
              <a:buNone/>
            </a:pPr>
            <a:r>
              <a:rPr lang="el-GR" sz="2000" dirty="0" smtClean="0"/>
              <a:t>Είναι απαραίτητη για κάθε υπολογιστή.</a:t>
            </a:r>
          </a:p>
          <a:p>
            <a:pPr marL="273050" indent="-3175">
              <a:buNone/>
            </a:pPr>
            <a:r>
              <a:rPr lang="el-GR" sz="2000" dirty="0" smtClean="0"/>
              <a:t> Μπορεί να διακριθεί σε RAM και ROM.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1142976" y="4212559"/>
            <a:ext cx="264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Μνήμη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RAM</a:t>
            </a:r>
            <a:endParaRPr lang="el-G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786314" y="4141121"/>
            <a:ext cx="264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Μνήμη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ROM</a:t>
            </a:r>
            <a:endParaRPr lang="el-GR" sz="2200" b="1" dirty="0" smtClean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5125644" y="3158848"/>
            <a:ext cx="1000132" cy="9644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endCxn id="5" idx="0"/>
          </p:cNvCxnSpPr>
          <p:nvPr/>
        </p:nvCxnSpPr>
        <p:spPr>
          <a:xfrm rot="10800000" flipV="1">
            <a:off x="2464580" y="3140989"/>
            <a:ext cx="2678925" cy="10715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7158" y="1214422"/>
            <a:ext cx="5000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μνήμη η οποία είναι μόνιμα εγκατεστημένη επάνω</a:t>
            </a:r>
            <a:r>
              <a:rPr lang="en-US" sz="2000" dirty="0" smtClean="0"/>
              <a:t> </a:t>
            </a:r>
            <a:r>
              <a:rPr lang="el-GR" sz="2000" dirty="0" smtClean="0"/>
              <a:t>στη μητρική πλακέτα ονομάζεται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Μνήμη Μόνο Ανάγνωσης</a:t>
            </a:r>
            <a:r>
              <a:rPr lang="el-GR" sz="2000" dirty="0" smtClean="0"/>
              <a:t> – </a:t>
            </a:r>
            <a:r>
              <a:rPr lang="el-GR" sz="2000" dirty="0" err="1" smtClean="0">
                <a:solidFill>
                  <a:srgbClr val="FF0000"/>
                </a:solidFill>
              </a:rPr>
              <a:t>ROM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err="1" smtClean="0">
                <a:solidFill>
                  <a:srgbClr val="FF0000"/>
                </a:solidFill>
              </a:rPr>
              <a:t>Read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err="1" smtClean="0">
                <a:solidFill>
                  <a:srgbClr val="FF0000"/>
                </a:solidFill>
              </a:rPr>
              <a:t>Only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err="1" smtClean="0">
                <a:solidFill>
                  <a:srgbClr val="FF0000"/>
                </a:solidFill>
              </a:rPr>
              <a:t>Memory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και περιέχει όλες τις οδηγίες</a:t>
            </a:r>
            <a:r>
              <a:rPr lang="en-US" sz="2000" dirty="0" smtClean="0"/>
              <a:t> </a:t>
            </a:r>
            <a:r>
              <a:rPr lang="el-GR" sz="2000" dirty="0" smtClean="0"/>
              <a:t>που χρειάζεται o</a:t>
            </a:r>
            <a:r>
              <a:rPr lang="en-US" sz="2000" dirty="0" smtClean="0"/>
              <a:t> </a:t>
            </a:r>
            <a:r>
              <a:rPr lang="el-GR" sz="2000" dirty="0" smtClean="0"/>
              <a:t>υπολογιστής για να ξεκινήσει.</a:t>
            </a:r>
          </a:p>
          <a:p>
            <a:endParaRPr lang="en-US" sz="2000" dirty="0" smtClean="0"/>
          </a:p>
          <a:p>
            <a:r>
              <a:rPr lang="el-GR" sz="2000" dirty="0" smtClean="0"/>
              <a:t>Τα περιεχόμενα της μνήμης αυτής</a:t>
            </a:r>
            <a:r>
              <a:rPr lang="en-US" sz="2000" dirty="0" smtClean="0"/>
              <a:t> </a:t>
            </a:r>
            <a:r>
              <a:rPr lang="el-GR" sz="2000" dirty="0" smtClean="0"/>
              <a:t>δεν «χάνονται» ποτέ.</a:t>
            </a:r>
            <a:endParaRPr lang="el-GR" sz="20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714348" y="533400"/>
            <a:ext cx="3214710" cy="538146"/>
          </a:xfrm>
        </p:spPr>
        <p:txBody>
          <a:bodyPr/>
          <a:lstStyle/>
          <a:p>
            <a:r>
              <a:rPr lang="el-GR" sz="3200" dirty="0" smtClean="0">
                <a:latin typeface="+mj-lt"/>
                <a:ea typeface="+mj-ea"/>
                <a:cs typeface="+mj-cs"/>
              </a:rPr>
              <a:t>Η Μνήμη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ROM</a:t>
            </a:r>
            <a:endParaRPr lang="el-GR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Αποτέλεσμα εικόνας για 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0713">
            <a:off x="6647741" y="621723"/>
            <a:ext cx="1836012" cy="1214446"/>
          </a:xfrm>
          <a:prstGeom prst="rect">
            <a:avLst/>
          </a:prstGeom>
          <a:noFill/>
        </p:spPr>
      </p:pic>
      <p:pic>
        <p:nvPicPr>
          <p:cNvPr id="2054" name="Picture 6" descr="Αποτέλεσμα εικόνας για μνημη 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1884">
            <a:off x="6037579" y="4595012"/>
            <a:ext cx="2041086" cy="1428760"/>
          </a:xfrm>
          <a:prstGeom prst="rect">
            <a:avLst/>
          </a:prstGeom>
          <a:noFill/>
        </p:spPr>
      </p:pic>
      <p:pic>
        <p:nvPicPr>
          <p:cNvPr id="2056" name="Picture 8" descr="Αποτέλεσμα εικόνας για μνημη r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71678"/>
            <a:ext cx="2000264" cy="1440190"/>
          </a:xfrm>
          <a:prstGeom prst="rect">
            <a:avLst/>
          </a:prstGeom>
          <a:noFill/>
        </p:spPr>
      </p:pic>
      <p:pic>
        <p:nvPicPr>
          <p:cNvPr id="2050" name="Picture 2" descr="Αποτέλεσμα εικόνας για r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0448">
            <a:off x="7262064" y="3529200"/>
            <a:ext cx="1530296" cy="1147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476</TotalTime>
  <Words>424</Words>
  <Application>Microsoft Office PowerPoint</Application>
  <PresentationFormat>Προβολή στην οθόνη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Ρίζες</vt:lpstr>
      <vt:lpstr>Πληροφορική Β’ Γυμνασίου Κεφάλαιο 2. Το εσωτερικό του υπολογιστή </vt:lpstr>
      <vt:lpstr>2.1 Τι βρίσκεται μέσα στην Κεντρική Μονάδα του υπολογιστή (σελ. 109-112)</vt:lpstr>
      <vt:lpstr>Τροφοδοτικό</vt:lpstr>
      <vt:lpstr>Μητρική πλακέτα (motherboard)</vt:lpstr>
      <vt:lpstr>Ο Επεξεργαστής ή αλλιώς  Κεντρική Μονάδα Επεξεργασία – ΚΜΕ</vt:lpstr>
      <vt:lpstr>Η Βάση  του επεξεργαστή</vt:lpstr>
      <vt:lpstr>Ψύκτρα του επεξεργαστή</vt:lpstr>
      <vt:lpstr>Κύρια μνήμη του υπολογιστή</vt:lpstr>
      <vt:lpstr>Η Μνήμη ROM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Lena</cp:lastModifiedBy>
  <cp:revision>50</cp:revision>
  <dcterms:created xsi:type="dcterms:W3CDTF">2018-09-19T16:36:09Z</dcterms:created>
  <dcterms:modified xsi:type="dcterms:W3CDTF">2018-10-30T21:35:11Z</dcterms:modified>
</cp:coreProperties>
</file>