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1" r:id="rId3"/>
    <p:sldId id="262" r:id="rId4"/>
    <p:sldId id="263" r:id="rId5"/>
    <p:sldId id="264" r:id="rId6"/>
    <p:sldId id="265" r:id="rId7"/>
    <p:sldId id="268" r:id="rId8"/>
    <p:sldId id="266" r:id="rId9"/>
    <p:sldId id="269" r:id="rId10"/>
    <p:sldId id="271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7A947-98F8-4F83-B562-A177AA59A7FD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929354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5</a:t>
            </a:r>
            <a:r>
              <a:rPr lang="el-GR" sz="4000" baseline="30000" dirty="0" smtClean="0"/>
              <a:t>ο</a:t>
            </a:r>
            <a:r>
              <a:rPr lang="el-GR" sz="4000" dirty="0" smtClean="0"/>
              <a:t> ΓΥΜΝΑΣΙΟ ΠΤΟΛΕΜΑΪΔΑΣ</a:t>
            </a:r>
            <a:br>
              <a:rPr lang="el-GR" sz="4000" dirty="0" smtClean="0"/>
            </a:b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dirty="0" smtClean="0"/>
              <a:t>ΣΧΟΛΙΚΟ ΕΤΟΣ </a:t>
            </a:r>
            <a:r>
              <a:rPr lang="el-GR" sz="4000" smtClean="0"/>
              <a:t>: </a:t>
            </a:r>
            <a:r>
              <a:rPr lang="el-GR" sz="4000" smtClean="0"/>
              <a:t>2022-2023</a:t>
            </a: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dirty="0" smtClean="0"/>
              <a:t>ΜΑΘΗΜΑ: ΤΕΧΝΟΛΟΓΙΑ </a:t>
            </a:r>
            <a:br>
              <a:rPr lang="el-GR" sz="4000" dirty="0" smtClean="0"/>
            </a:br>
            <a:r>
              <a:rPr lang="el-GR" sz="4000" dirty="0" smtClean="0"/>
              <a:t>(ΕΡΕΥΝΑ ΚΑΙ ΠΕΙΡΑΜΑΤΙΣΜΟΣ)</a:t>
            </a:r>
            <a:br>
              <a:rPr lang="el-GR" sz="4000" dirty="0" smtClean="0"/>
            </a:b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dirty="0" smtClean="0"/>
              <a:t>ΔΙΔΑΚΤΙΚΗ ΕΝΟΤΗΤΑ(09):</a:t>
            </a:r>
            <a:br>
              <a:rPr lang="el-GR" sz="4000" dirty="0" smtClean="0"/>
            </a:br>
            <a:r>
              <a:rPr lang="el-GR" sz="4000" dirty="0" smtClean="0"/>
              <a:t>ΣΤΑΘΕΡΕΣ ΚΑΙ ΜΕΤΑΒΛΗΤΕΣ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5000660"/>
          </a:xfrm>
        </p:spPr>
        <p:txBody>
          <a:bodyPr>
            <a:normAutofit/>
          </a:bodyPr>
          <a:lstStyle/>
          <a:p>
            <a:r>
              <a:rPr lang="el-GR" sz="6000" dirty="0" smtClean="0">
                <a:solidFill>
                  <a:srgbClr val="FF0000"/>
                </a:solidFill>
              </a:rPr>
              <a:t>Ευχαριστώ </a:t>
            </a:r>
            <a:br>
              <a:rPr lang="el-GR" sz="6000" dirty="0" smtClean="0">
                <a:solidFill>
                  <a:srgbClr val="FF0000"/>
                </a:solidFill>
              </a:rPr>
            </a:br>
            <a:r>
              <a:rPr lang="el-GR" sz="6000" dirty="0" smtClean="0">
                <a:solidFill>
                  <a:srgbClr val="FF0000"/>
                </a:solidFill>
              </a:rPr>
              <a:t>για την </a:t>
            </a:r>
            <a:br>
              <a:rPr lang="el-GR" sz="6000" dirty="0" smtClean="0">
                <a:solidFill>
                  <a:srgbClr val="FF0000"/>
                </a:solidFill>
              </a:rPr>
            </a:br>
            <a:r>
              <a:rPr lang="el-GR" sz="6000" dirty="0" smtClean="0">
                <a:solidFill>
                  <a:srgbClr val="FF0000"/>
                </a:solidFill>
              </a:rPr>
              <a:t>προσοχή σας</a:t>
            </a:r>
            <a:endParaRPr lang="el-GR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700" b="1" u="sng" dirty="0" smtClean="0"/>
              <a:t>Σταθερές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l-GR" sz="3600" b="1" dirty="0" smtClean="0"/>
              <a:t>Ως </a:t>
            </a:r>
            <a:r>
              <a:rPr lang="el-GR" sz="3600" b="1" dirty="0"/>
              <a:t>σταθερές </a:t>
            </a:r>
            <a:r>
              <a:rPr lang="el-GR" sz="3600" b="1" dirty="0" smtClean="0"/>
              <a:t>ορίζουμε </a:t>
            </a:r>
            <a:r>
              <a:rPr lang="el-GR" sz="3600" b="1" dirty="0"/>
              <a:t>τα </a:t>
            </a:r>
            <a:r>
              <a:rPr lang="el-GR" sz="3600" b="1" dirty="0" smtClean="0"/>
              <a:t>στοιχεία ενός  συνόλου  που </a:t>
            </a:r>
            <a:r>
              <a:rPr lang="el-GR" sz="3600" b="1" dirty="0"/>
              <a:t>έχουν </a:t>
            </a:r>
            <a:r>
              <a:rPr lang="el-GR" sz="3600" b="1" dirty="0" smtClean="0"/>
              <a:t>τις ίδιες τιμές.</a:t>
            </a:r>
            <a:endParaRPr lang="el-GR" sz="3600" dirty="0"/>
          </a:p>
          <a:p>
            <a:pPr>
              <a:buNone/>
            </a:pPr>
            <a:r>
              <a:rPr lang="el-GR" sz="3600" b="1" dirty="0" smtClean="0"/>
              <a:t>	Παράδειγμα</a:t>
            </a:r>
            <a:endParaRPr lang="en-US" sz="3600" b="1" dirty="0" smtClean="0"/>
          </a:p>
          <a:p>
            <a:pPr>
              <a:buNone/>
            </a:pPr>
            <a:r>
              <a:rPr lang="el-GR" sz="3600" b="1" dirty="0" smtClean="0"/>
              <a:t>	Σύνολο</a:t>
            </a:r>
            <a:r>
              <a:rPr lang="el-GR" sz="3600" b="1" dirty="0"/>
              <a:t>: </a:t>
            </a:r>
            <a:r>
              <a:rPr lang="el-GR" sz="3600" b="1" dirty="0" smtClean="0"/>
              <a:t>Πολίτες </a:t>
            </a:r>
            <a:r>
              <a:rPr lang="el-GR" sz="3600" b="1" dirty="0"/>
              <a:t>της Ελλάδας</a:t>
            </a:r>
            <a:endParaRPr lang="el-GR" sz="3600" dirty="0"/>
          </a:p>
          <a:p>
            <a:pPr>
              <a:buNone/>
            </a:pPr>
            <a:r>
              <a:rPr lang="el-GR" sz="3600" b="1" dirty="0" smtClean="0"/>
              <a:t>	Σταθερά</a:t>
            </a:r>
            <a:r>
              <a:rPr lang="el-GR" sz="3600" b="1" dirty="0"/>
              <a:t>: Ελληνική υπηκοότητα</a:t>
            </a:r>
            <a:endParaRPr lang="el-GR" sz="36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700" b="1" u="sng" dirty="0"/>
              <a:t>Μεταβλητές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3600" b="1" dirty="0" smtClean="0"/>
              <a:t>    </a:t>
            </a:r>
            <a:r>
              <a:rPr lang="el-GR" b="1" dirty="0" smtClean="0"/>
              <a:t>Ως μεταβλητή ονομάζουμε  σε ένα σύνολο στοιχείων (π.χ. αντικείμενα </a:t>
            </a:r>
            <a:r>
              <a:rPr lang="el-GR" b="1" smtClean="0"/>
              <a:t>…….) τις </a:t>
            </a:r>
            <a:r>
              <a:rPr lang="el-GR" b="1" dirty="0" smtClean="0"/>
              <a:t>διαφορετικές τιμές που έχει το κάθε στοιχείο του συνόλου.</a:t>
            </a:r>
            <a:endParaRPr lang="en-US" b="1" dirty="0" smtClean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   Σύνολο : αυτοκίνητα</a:t>
            </a:r>
          </a:p>
          <a:p>
            <a:pPr>
              <a:buNone/>
            </a:pPr>
            <a:r>
              <a:rPr lang="el-GR" b="1" dirty="0" smtClean="0"/>
              <a:t>   Μεταβλητή : μάρκα αυτοκινήτου</a:t>
            </a:r>
          </a:p>
          <a:p>
            <a:pPr>
              <a:buNone/>
            </a:pPr>
            <a:r>
              <a:rPr lang="el-GR" sz="3600" b="1" dirty="0" smtClean="0"/>
              <a:t>   </a:t>
            </a:r>
          </a:p>
          <a:p>
            <a:pPr>
              <a:buNone/>
            </a:pPr>
            <a:endParaRPr lang="el-GR" sz="3600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u="sng" dirty="0"/>
              <a:t>Υπάρχουν δυο κατηγορίες μεταβλητών.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b="1" u="sng" dirty="0" smtClean="0"/>
              <a:t>Α</a:t>
            </a:r>
            <a:r>
              <a:rPr lang="el-GR" b="1" u="sng" dirty="0"/>
              <a:t>. Φυσικές μεταβλητές</a:t>
            </a:r>
            <a:endParaRPr lang="el-GR" dirty="0"/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b="1" dirty="0"/>
              <a:t>Έχουν φυσική υπόσταση και μπορούν να </a:t>
            </a:r>
            <a:r>
              <a:rPr lang="el-GR" b="1" dirty="0" smtClean="0"/>
              <a:t>μετρηθούν </a:t>
            </a:r>
            <a:r>
              <a:rPr lang="el-GR" b="1" dirty="0"/>
              <a:t>εύκολα </a:t>
            </a:r>
            <a:r>
              <a:rPr lang="el-GR" b="1" dirty="0" smtClean="0"/>
              <a:t>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l-GR" b="1" dirty="0" smtClean="0"/>
              <a:t>  </a:t>
            </a:r>
            <a:r>
              <a:rPr lang="el-GR" b="1" dirty="0"/>
              <a:t>π.χ. ύψος </a:t>
            </a:r>
            <a:r>
              <a:rPr lang="el-GR" b="1" dirty="0" smtClean="0"/>
              <a:t>,……</a:t>
            </a:r>
          </a:p>
          <a:p>
            <a:pPr>
              <a:buNone/>
            </a:pPr>
            <a:r>
              <a:rPr lang="el-GR" b="1" u="sng" dirty="0"/>
              <a:t>Β. Κατασκευασμένες μεταβλητές</a:t>
            </a:r>
            <a:endParaRPr lang="el-GR" dirty="0"/>
          </a:p>
          <a:p>
            <a:pPr>
              <a:buNone/>
            </a:pPr>
            <a:r>
              <a:rPr lang="el-GR" b="1" dirty="0" smtClean="0"/>
              <a:t>    Δεν </a:t>
            </a:r>
            <a:r>
              <a:rPr lang="el-GR" b="1" dirty="0"/>
              <a:t>έχουν φυσική υπόσταση και δεν μπορούν εύκολα να </a:t>
            </a:r>
            <a:r>
              <a:rPr lang="el-GR" b="1" dirty="0" smtClean="0"/>
              <a:t>μετρηθούν</a:t>
            </a:r>
            <a:r>
              <a:rPr lang="en-US" b="1" dirty="0" smtClean="0"/>
              <a:t>.</a:t>
            </a:r>
            <a:endParaRPr lang="el-GR" b="1" dirty="0" smtClean="0"/>
          </a:p>
          <a:p>
            <a:pPr>
              <a:buNone/>
            </a:pPr>
            <a:r>
              <a:rPr lang="el-GR" b="1" dirty="0" smtClean="0"/>
              <a:t> </a:t>
            </a:r>
            <a:r>
              <a:rPr lang="en-US" b="1" dirty="0" smtClean="0"/>
              <a:t>	</a:t>
            </a:r>
            <a:r>
              <a:rPr lang="el-GR" b="1" dirty="0" smtClean="0"/>
              <a:t>π.χ</a:t>
            </a:r>
            <a:r>
              <a:rPr lang="el-GR" b="1" dirty="0"/>
              <a:t>. </a:t>
            </a:r>
            <a:r>
              <a:rPr lang="el-GR" b="1" dirty="0" smtClean="0"/>
              <a:t>άγχος ……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Επίπεδα μεταβλητής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l-GR" b="1" dirty="0" smtClean="0"/>
              <a:t>Μια </a:t>
            </a:r>
            <a:r>
              <a:rPr lang="el-GR" b="1" dirty="0"/>
              <a:t>μεταβλητή αποτελείται από έναν </a:t>
            </a:r>
            <a:r>
              <a:rPr lang="el-GR" b="1" dirty="0" smtClean="0"/>
              <a:t>αριθμό επιπέδων.</a:t>
            </a:r>
            <a:endParaRPr lang="en-US" b="1" dirty="0" smtClean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 </a:t>
            </a:r>
            <a:r>
              <a:rPr lang="el-GR" b="1" dirty="0"/>
              <a:t>π.χ. </a:t>
            </a:r>
            <a:r>
              <a:rPr lang="en-US" b="1" dirty="0" smtClean="0"/>
              <a:t>  </a:t>
            </a:r>
            <a:r>
              <a:rPr lang="el-GR" b="1" dirty="0" smtClean="0"/>
              <a:t>Σύνολο : καρέκλες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</a:t>
            </a:r>
            <a:r>
              <a:rPr lang="el-GR" b="1" dirty="0" smtClean="0"/>
              <a:t> </a:t>
            </a:r>
            <a:r>
              <a:rPr lang="el-GR" b="1" dirty="0"/>
              <a:t>Μεταβλητή : χρώμα  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 </a:t>
            </a:r>
            <a:r>
              <a:rPr lang="el-GR" b="1" dirty="0" smtClean="0"/>
              <a:t>Επίπεδα</a:t>
            </a:r>
            <a:r>
              <a:rPr lang="el-GR" b="1" dirty="0"/>
              <a:t>: κόκκινο , μπλε , πράσινο</a:t>
            </a:r>
            <a:endParaRPr lang="el-GR" dirty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Πως διακρίνονται οι μεταβλητές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u="sng" dirty="0" smtClean="0"/>
              <a:t>Α</a:t>
            </a:r>
            <a:r>
              <a:rPr lang="el-GR" b="1" u="sng" dirty="0"/>
              <a:t>. Ανεξάρτητη μεταβλητή</a:t>
            </a:r>
            <a:endParaRPr lang="el-GR" dirty="0"/>
          </a:p>
          <a:p>
            <a:pPr>
              <a:buNone/>
            </a:pPr>
            <a:r>
              <a:rPr lang="el-GR" b="1" dirty="0" smtClean="0"/>
              <a:t>	Στην </a:t>
            </a:r>
            <a:r>
              <a:rPr lang="el-GR" b="1" dirty="0"/>
              <a:t>πειραματική έρευνα ο ερευνητής μπορεί να την αλλάξει 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b="1" u="sng" dirty="0"/>
              <a:t>Β. Εξαρτημένη </a:t>
            </a:r>
            <a:r>
              <a:rPr lang="el-GR" b="1" u="sng" dirty="0" smtClean="0"/>
              <a:t>μεταβλητή</a:t>
            </a:r>
            <a:endParaRPr lang="el-GR" b="1" dirty="0" smtClean="0"/>
          </a:p>
          <a:p>
            <a:pPr>
              <a:buNone/>
            </a:pPr>
            <a:r>
              <a:rPr lang="el-GR" b="1" dirty="0" smtClean="0"/>
              <a:t> 	Η </a:t>
            </a:r>
            <a:r>
              <a:rPr lang="el-GR" b="1" dirty="0"/>
              <a:t>εξαρτημένη μεταβλητή δεν επηρεάζεται άμεσα από τον ερευνητή.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Πως επηρεάζει η ποσότητα του νερού στην ανάπτυξη της φασολιάς ;</a:t>
            </a:r>
            <a:endParaRPr lang="el-GR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428596" y="4429132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Εξαρτημένη μεταβλητή:</a:t>
            </a:r>
          </a:p>
          <a:p>
            <a:r>
              <a:rPr lang="el-GR" sz="4000" b="1" dirty="0" smtClean="0"/>
              <a:t>Η ανάπτυξη της φασολιάς.</a:t>
            </a:r>
            <a:endParaRPr lang="el-GR" sz="4000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500034" y="2500306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Ανεξάρτητη μεταβλητή : </a:t>
            </a:r>
          </a:p>
          <a:p>
            <a:r>
              <a:rPr lang="el-GR" sz="4000" b="1" dirty="0" smtClean="0"/>
              <a:t>Η ποσότητα του νερού.</a:t>
            </a:r>
            <a:endParaRPr lang="el-G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	Ψ</a:t>
            </a:r>
            <a:r>
              <a:rPr lang="el-GR" b="1" dirty="0"/>
              <a:t>= σ(Χ)    </a:t>
            </a:r>
            <a:endParaRPr lang="el-GR" b="1" dirty="0" smtClean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	Χ</a:t>
            </a:r>
            <a:r>
              <a:rPr lang="el-GR" b="1" dirty="0"/>
              <a:t>= ανεξάρτητη </a:t>
            </a:r>
            <a:r>
              <a:rPr lang="el-GR" b="1" dirty="0" smtClean="0"/>
              <a:t>μεταβλητή </a:t>
            </a:r>
          </a:p>
          <a:p>
            <a:pPr>
              <a:buNone/>
            </a:pPr>
            <a:r>
              <a:rPr lang="el-GR" b="1" dirty="0" smtClean="0"/>
              <a:t>	Ψ= εξαρτημένη μεταβλητή </a:t>
            </a:r>
          </a:p>
          <a:p>
            <a:pPr>
              <a:buNone/>
            </a:pPr>
            <a:endParaRPr lang="el-GR" dirty="0"/>
          </a:p>
          <a:p>
            <a:pPr algn="ctr">
              <a:buNone/>
            </a:pPr>
            <a:r>
              <a:rPr lang="el-GR" b="1" u="sng" dirty="0" smtClean="0"/>
              <a:t>Ελεγχόμενες μεταβλητές </a:t>
            </a:r>
          </a:p>
          <a:p>
            <a:pPr algn="ctr">
              <a:buNone/>
            </a:pPr>
            <a:endParaRPr lang="el-GR" b="1" u="sng" dirty="0" smtClean="0"/>
          </a:p>
          <a:p>
            <a:pPr>
              <a:buNone/>
            </a:pPr>
            <a:r>
              <a:rPr lang="el-GR" b="1" dirty="0" smtClean="0"/>
              <a:t>	Είναι εκείνες που ο ερευνητής αποφασίζει να διατηρήσει σταθερές σε όλη τη διάρκεια της έρευνας</a:t>
            </a:r>
            <a:r>
              <a:rPr lang="el-GR" dirty="0" smtClean="0"/>
              <a:t> 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pPr lvl="0" algn="l"/>
            <a:r>
              <a:rPr lang="el-GR" sz="3600" dirty="0" smtClean="0"/>
              <a:t>Πώς η περιεκτικότητα σε αλάτι επηρεάζει τον χρόνο βρασμού του νερού.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/>
          <a:lstStyle/>
          <a:p>
            <a:r>
              <a:rPr lang="el-GR" b="1" dirty="0" smtClean="0"/>
              <a:t>Ανεξάρτητη μεταβλητή</a:t>
            </a:r>
            <a:r>
              <a:rPr lang="el-GR" dirty="0" smtClean="0"/>
              <a:t>: η ποσότητα σε αλάτι</a:t>
            </a:r>
          </a:p>
          <a:p>
            <a:endParaRPr lang="el-GR" dirty="0" smtClean="0"/>
          </a:p>
          <a:p>
            <a:r>
              <a:rPr lang="el-GR" b="1" dirty="0" smtClean="0"/>
              <a:t>Εξαρτημένη μεταβλητή</a:t>
            </a:r>
            <a:r>
              <a:rPr lang="el-GR" dirty="0" smtClean="0"/>
              <a:t>: ο χρόνος βρασμού</a:t>
            </a:r>
          </a:p>
          <a:p>
            <a:endParaRPr lang="el-GR" dirty="0" smtClean="0"/>
          </a:p>
          <a:p>
            <a:r>
              <a:rPr lang="el-GR" b="1" dirty="0" smtClean="0"/>
              <a:t>Σταθερά</a:t>
            </a:r>
            <a:r>
              <a:rPr lang="el-GR" dirty="0" smtClean="0"/>
              <a:t> : ίδια ποσότητα νερού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141</Words>
  <Application>Microsoft Office PowerPoint</Application>
  <PresentationFormat>Προβολή στην οθόνη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5ο ΓΥΜΝΑΣΙΟ ΠΤΟΛΕΜΑΪΔΑΣ  ΣΧΟΛΙΚΟ ΕΤΟΣ : 2022-2023  ΜΑΘΗΜΑ: ΤΕΧΝΟΛΟΓΙΑ  (ΕΡΕΥΝΑ ΚΑΙ ΠΕΙΡΑΜΑΤΙΣΜΟΣ)  ΔΙΔΑΚΤΙΚΗ ΕΝΟΤΗΤΑ(09): ΣΤΑΘΕΡΕΣ ΚΑΙ ΜΕΤΑΒΛΗΤΕΣ </vt:lpstr>
      <vt:lpstr>Σταθερές </vt:lpstr>
      <vt:lpstr>Μεταβλητές </vt:lpstr>
      <vt:lpstr>Υπάρχουν δυο κατηγορίες μεταβλητών. </vt:lpstr>
      <vt:lpstr>Επίπεδα μεταβλητής  </vt:lpstr>
      <vt:lpstr>Πως διακρίνονται οι μεταβλητές </vt:lpstr>
      <vt:lpstr>Πως επηρεάζει η ποσότητα του νερού στην ανάπτυξη της φασολιάς ;</vt:lpstr>
      <vt:lpstr>Διαφάνεια 8</vt:lpstr>
      <vt:lpstr>Πώς η περιεκτικότητα σε αλάτι επηρεάζει τον χρόνο βρασμού του νερού.</vt:lpstr>
      <vt:lpstr>Ευχαριστώ  για την  προσοχή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Κατηγορίες έρευνας</dc:title>
  <dc:creator>home</dc:creator>
  <cp:lastModifiedBy>user</cp:lastModifiedBy>
  <cp:revision>34</cp:revision>
  <dcterms:created xsi:type="dcterms:W3CDTF">2019-11-21T16:36:27Z</dcterms:created>
  <dcterms:modified xsi:type="dcterms:W3CDTF">2022-11-13T08:48:05Z</dcterms:modified>
</cp:coreProperties>
</file>