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8" r:id="rId5"/>
    <p:sldId id="259" r:id="rId6"/>
    <p:sldId id="26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6B5A2-3C3A-4445-A531-746BD5AA556C}" type="datetimeFigureOut">
              <a:rPr lang="el-GR" smtClean="0"/>
              <a:pPr/>
              <a:t>9/11/2023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742-D3AF-4F71-A114-B6C813284AC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6B5A2-3C3A-4445-A531-746BD5AA556C}" type="datetimeFigureOut">
              <a:rPr lang="el-GR" smtClean="0"/>
              <a:pPr/>
              <a:t>9/11/2023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742-D3AF-4F71-A114-B6C813284AC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6B5A2-3C3A-4445-A531-746BD5AA556C}" type="datetimeFigureOut">
              <a:rPr lang="el-GR" smtClean="0"/>
              <a:pPr/>
              <a:t>9/11/2023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742-D3AF-4F71-A114-B6C813284AC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6B5A2-3C3A-4445-A531-746BD5AA556C}" type="datetimeFigureOut">
              <a:rPr lang="el-GR" smtClean="0"/>
              <a:pPr/>
              <a:t>9/11/2023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742-D3AF-4F71-A114-B6C813284AC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6B5A2-3C3A-4445-A531-746BD5AA556C}" type="datetimeFigureOut">
              <a:rPr lang="el-GR" smtClean="0"/>
              <a:pPr/>
              <a:t>9/11/2023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742-D3AF-4F71-A114-B6C813284AC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6B5A2-3C3A-4445-A531-746BD5AA556C}" type="datetimeFigureOut">
              <a:rPr lang="el-GR" smtClean="0"/>
              <a:pPr/>
              <a:t>9/11/2023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742-D3AF-4F71-A114-B6C813284AC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6B5A2-3C3A-4445-A531-746BD5AA556C}" type="datetimeFigureOut">
              <a:rPr lang="el-GR" smtClean="0"/>
              <a:pPr/>
              <a:t>9/11/2023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742-D3AF-4F71-A114-B6C813284AC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6B5A2-3C3A-4445-A531-746BD5AA556C}" type="datetimeFigureOut">
              <a:rPr lang="el-GR" smtClean="0"/>
              <a:pPr/>
              <a:t>9/11/2023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742-D3AF-4F71-A114-B6C813284AC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6B5A2-3C3A-4445-A531-746BD5AA556C}" type="datetimeFigureOut">
              <a:rPr lang="el-GR" smtClean="0"/>
              <a:pPr/>
              <a:t>9/11/2023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742-D3AF-4F71-A114-B6C813284AC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6B5A2-3C3A-4445-A531-746BD5AA556C}" type="datetimeFigureOut">
              <a:rPr lang="el-GR" smtClean="0"/>
              <a:pPr/>
              <a:t>9/11/2023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742-D3AF-4F71-A114-B6C813284AC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6B5A2-3C3A-4445-A531-746BD5AA556C}" type="datetimeFigureOut">
              <a:rPr lang="el-GR" smtClean="0"/>
              <a:pPr/>
              <a:t>9/11/2023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742-D3AF-4F71-A114-B6C813284AC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6B5A2-3C3A-4445-A531-746BD5AA556C}" type="datetimeFigureOut">
              <a:rPr lang="el-GR" smtClean="0"/>
              <a:pPr/>
              <a:t>9/11/2023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C6742-D3AF-4F71-A114-B6C813284AC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00034" y="637707"/>
            <a:ext cx="821537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8750" algn="l"/>
              </a:tabLst>
            </a:pPr>
            <a:r>
              <a:rPr kumimoji="0" lang="el-G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5</a:t>
            </a:r>
            <a:r>
              <a:rPr kumimoji="0" lang="el-GR" sz="36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ο</a:t>
            </a:r>
            <a:r>
              <a:rPr kumimoji="0" lang="el-G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ΓΥΜΝΑΣΙΟ ΠΤΟΛΕΜΑΪΔΑΣ                      ΣΧΟΛΙΚΟ ΕΤΟΣ :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2020-2021</a:t>
            </a:r>
            <a:endParaRPr kumimoji="0" lang="el-G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8750" algn="l"/>
              </a:tabLst>
            </a:pPr>
            <a:r>
              <a:rPr kumimoji="0" lang="el-G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ΤΑΞΗ: Γ΄ ΓΥΜΝΑΣΙΟΥ</a:t>
            </a:r>
            <a:endParaRPr kumimoji="0" lang="el-G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8750" algn="l"/>
              </a:tabLst>
            </a:pPr>
            <a:r>
              <a:rPr kumimoji="0" lang="el-G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ΜΑΘΗΜΑ: ΤΕΧΝΟΛΟΓΙΑ  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8750" algn="l"/>
              </a:tabLst>
            </a:pPr>
            <a:r>
              <a:rPr kumimoji="0" lang="el-G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el-G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Έρευνα και Πειραματισμός</a:t>
            </a:r>
            <a:r>
              <a:rPr lang="en-US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el-G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86509" y="4129006"/>
            <a:ext cx="897098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Διδακτική ενότητα (07):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Ορισμός έρευνας και τα χαρακτηριστικά της</a:t>
            </a:r>
            <a:endParaRPr kumimoji="0" lang="el-G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  <p:bldP spid="102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500034" y="562727"/>
            <a:ext cx="828680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l-GR" sz="3600" b="1" dirty="0" smtClean="0">
                <a:ea typeface="Calibri" pitchFamily="34" charset="0"/>
                <a:cs typeface="Times New Roman" pitchFamily="18" charset="0"/>
              </a:rPr>
              <a:t>Κατα</a:t>
            </a:r>
            <a:r>
              <a:rPr kumimoji="0" lang="el-G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λήγει σε μια γραπτή μελέτη </a:t>
            </a:r>
            <a:r>
              <a:rPr kumimoji="0" lang="el-G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, η οποία είναι στη διάθεση κάθε ενδιαφερόμενου .</a:t>
            </a:r>
            <a:endParaRPr kumimoji="0" lang="el-G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285720" y="2714620"/>
            <a:ext cx="857256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Δίνει έμφαση  στη διατύπωση θεωριών.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l-G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Για να ολοκληρωθεί απαιτείται υπομονή</a:t>
            </a:r>
            <a:r>
              <a:rPr kumimoji="0" lang="el-G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l-G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επιμονή .</a:t>
            </a:r>
            <a:endParaRPr kumimoji="0" lang="el-GR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0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0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3000364" y="214290"/>
            <a:ext cx="27146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Είδη έρευνας</a:t>
            </a:r>
            <a:endParaRPr kumimoji="0" lang="el-G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357158" y="1285860"/>
            <a:ext cx="8429684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0575" algn="l"/>
              </a:tabLst>
            </a:pPr>
            <a:r>
              <a:rPr kumimoji="0" lang="el-G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Βασική έρευνα</a:t>
            </a:r>
            <a:r>
              <a:rPr kumimoji="0" lang="el-GR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lang="el-GR" sz="3600" b="1" dirty="0" smtClean="0">
                <a:cs typeface="Arial" pitchFamily="34" charset="0"/>
              </a:rPr>
              <a:t>ε</a:t>
            </a:r>
            <a:r>
              <a:rPr kumimoji="0" lang="el-G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ίναι εκείνη που στοχεύει στην αύξηση των επιστημονικών γνώσεων   </a:t>
            </a:r>
            <a:r>
              <a:rPr kumimoji="0" lang="el-G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(κατανόηση και ερμηνεία του κόσμου).</a:t>
            </a:r>
            <a:endParaRPr kumimoji="0" lang="el-G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57158" y="3143248"/>
            <a:ext cx="8358246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0575" algn="l"/>
                <a:tab pos="900113" algn="l"/>
              </a:tabLst>
            </a:pPr>
            <a:r>
              <a:rPr kumimoji="0" lang="el-G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Παράδειγμα  βασικής έρευνας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0575" algn="l"/>
                <a:tab pos="900113" algn="l"/>
              </a:tabLst>
            </a:pPr>
            <a:endParaRPr kumimoji="0" lang="el-GR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790575" algn="l"/>
                <a:tab pos="900113" algn="l"/>
              </a:tabLst>
            </a:pPr>
            <a:r>
              <a:rPr kumimoji="0" lang="el-G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Ανακάλυψη νέων πλανητών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.</a:t>
            </a:r>
            <a:endParaRPr kumimoji="0" lang="el-GR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4100" name="AutoShape 4" descr="Πλανητες Φωτογραφίες Αρχείου, Royalty Free Πλανητες Εικόνες | Depositphotos®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 dirty="0"/>
          </a:p>
        </p:txBody>
      </p:sp>
      <p:sp>
        <p:nvSpPr>
          <p:cNvPr id="4102" name="AutoShape 6" descr="ΠΟΔήΛΑΤΟ: Το ηλιακό μας σύστημα σε κλίμακα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 dirty="0"/>
          </a:p>
        </p:txBody>
      </p:sp>
      <p:sp>
        <p:nvSpPr>
          <p:cNvPr id="4104" name="AutoShape 8" descr="ΠΟΔήΛΑΤΟ: Το ηλιακό μας σύστημα σε κλίμακα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 dirty="0"/>
          </a:p>
        </p:txBody>
      </p:sp>
      <p:pic>
        <p:nvPicPr>
          <p:cNvPr id="4106" name="Picture 10" descr="Πλανητες Φωτογραφίες Αρχείου, Royalty Free Πλανητες Εικόνες | Depositphotos®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4929198"/>
            <a:ext cx="3086100" cy="1485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5" grpId="0"/>
      <p:bldP spid="21506" grpId="0"/>
      <p:bldP spid="21507" grpId="0" uiExpand="1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500034" y="785794"/>
            <a:ext cx="8072494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0575" algn="l"/>
                <a:tab pos="900113" algn="l"/>
              </a:tabLst>
            </a:pPr>
            <a:r>
              <a:rPr kumimoji="0" lang="el-G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Εφαρμοσμένη έρευνα</a:t>
            </a:r>
            <a:r>
              <a:rPr lang="el-GR" sz="3600" dirty="0">
                <a:cs typeface="Arial" pitchFamily="34" charset="0"/>
              </a:rPr>
              <a:t> </a:t>
            </a:r>
            <a:r>
              <a:rPr lang="el-GR" sz="3600" b="1" dirty="0" smtClean="0">
                <a:ea typeface="Calibri" pitchFamily="34" charset="0"/>
                <a:cs typeface="Times New Roman" pitchFamily="18" charset="0"/>
              </a:rPr>
              <a:t>ε</a:t>
            </a:r>
            <a:r>
              <a:rPr kumimoji="0" lang="el-G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ίναι εκείνη που στοχεύει στην επίλυση πρακτικών προβλημάτων </a:t>
            </a:r>
            <a:r>
              <a:rPr kumimoji="0" lang="el-G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.</a:t>
            </a:r>
            <a:endParaRPr kumimoji="0" lang="el-G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285720" y="2714620"/>
            <a:ext cx="814393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0575" algn="l"/>
                <a:tab pos="900113" algn="l"/>
              </a:tabLst>
            </a:pPr>
            <a:r>
              <a:rPr kumimoji="0" lang="el-G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Παράδειγμα της εφαρμοσμένης έρευνας</a:t>
            </a:r>
            <a:endParaRPr kumimoji="0" lang="el-GR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790575" algn="l"/>
                <a:tab pos="900113" algn="l"/>
              </a:tabLst>
            </a:pPr>
            <a:endParaRPr kumimoji="0" lang="el-GR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790575" algn="l"/>
                <a:tab pos="900113" algn="l"/>
              </a:tabLst>
            </a:pPr>
            <a:r>
              <a:rPr kumimoji="0" lang="el-G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Αξιοποίηση ανανεώσιμων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790575" algn="l"/>
                <a:tab pos="900113" algn="l"/>
              </a:tabLst>
            </a:pPr>
            <a:r>
              <a:rPr kumimoji="0" lang="el-G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πηγών ενέργειας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.</a:t>
            </a:r>
            <a:endParaRPr kumimoji="0" lang="el-GR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3074" name="AutoShape 2" descr="Ενέργεια - e-clas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 dirty="0"/>
          </a:p>
        </p:txBody>
      </p:sp>
      <p:sp>
        <p:nvSpPr>
          <p:cNvPr id="3076" name="AutoShape 4" descr="Ενέργεια - e-clas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 dirty="0"/>
          </a:p>
        </p:txBody>
      </p:sp>
      <p:sp>
        <p:nvSpPr>
          <p:cNvPr id="3078" name="AutoShape 6" descr="Διήμερο εκδηλώσεων για τις Ανανεώσιμες Πηγές Ενέργειας στα Γρεβενά 4 &amp; 5  Μαΐου 2017 - vetonew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 dirty="0"/>
          </a:p>
        </p:txBody>
      </p:sp>
      <p:sp>
        <p:nvSpPr>
          <p:cNvPr id="3080" name="AutoShape 8" descr="Η ΛΕΣΧΗ ΦΥΣΙΚΗΣ ΚΑΙ Η ΕΞΟΙΚΟΝΟΜΗΣΗ ΕΝΕΡΓΕΙΑ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 dirty="0"/>
          </a:p>
        </p:txBody>
      </p:sp>
      <p:sp>
        <p:nvSpPr>
          <p:cNvPr id="3082" name="AutoShape 10" descr="Πηγές ενέργειας Φωτογραφίες Αρχείου, Royalty Free Πηγές ενέργειας Εικόνες |  Depositphotos®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 dirty="0"/>
          </a:p>
        </p:txBody>
      </p:sp>
      <p:pic>
        <p:nvPicPr>
          <p:cNvPr id="3084" name="Picture 12" descr="Γ2.1 Φυσικοί πόρο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3429000"/>
            <a:ext cx="2143140" cy="3067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2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2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500034" y="151605"/>
            <a:ext cx="5500726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0575" algn="l"/>
                <a:tab pos="900113" algn="l"/>
              </a:tabLst>
            </a:pPr>
            <a:r>
              <a:rPr kumimoji="0" lang="el-G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Παράδειγμα 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0575" algn="l"/>
                <a:tab pos="900113" algn="l"/>
              </a:tabLst>
            </a:pPr>
            <a:r>
              <a:rPr kumimoji="0" lang="el-G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0575" algn="l"/>
                <a:tab pos="900113" algn="l"/>
              </a:tabLst>
            </a:pPr>
            <a:r>
              <a:rPr kumimoji="0" lang="el-G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Οι ακτίνες Χ αποτελούν αποτέλεσμα μελέτης της βασικής έρευνας.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0575" algn="l"/>
                <a:tab pos="900113" algn="l"/>
              </a:tabLst>
            </a:pPr>
            <a:endParaRPr lang="el-GR" sz="3600" dirty="0" smtClean="0"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0575" algn="l"/>
                <a:tab pos="900113" algn="l"/>
              </a:tabLst>
            </a:pPr>
            <a:endParaRPr kumimoji="0" lang="el-G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0575" algn="l"/>
                <a:tab pos="900113" algn="l"/>
              </a:tabLst>
            </a:pPr>
            <a:r>
              <a:rPr lang="el-GR" sz="3600" dirty="0">
                <a:ea typeface="Calibri" pitchFamily="34" charset="0"/>
                <a:cs typeface="Times New Roman" pitchFamily="18" charset="0"/>
              </a:rPr>
              <a:t>Η</a:t>
            </a:r>
            <a:r>
              <a:rPr kumimoji="0" lang="el-G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εφαρμογή της στον αξονικό τομογράφο είναι αποτέλεσμα της εφαρμοσμένης έρευνας.</a:t>
            </a:r>
            <a:endParaRPr kumimoji="0" lang="el-G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2050" name="Picture 2" descr="2-23 Φωτογραφία με ακτίνες Χ, επεξεργασμένη με ηλεκτρονικό υπολογιστή, τον πυρήνα ενός γαλαξία στον αστερισμό τον Κενταύρου, όπου πιστεύουμε ότι υπάρχει μια μαύρη τρύπα. Ακτίνες Χ εκπέμπονται, καθώς η μαύρη τρύπα έλκει μεγάλες ποσότητες μάζας από τη γύρω περιοχή και αυτές αποκτούν μεγάλες επιταχύνσεις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1142984"/>
            <a:ext cx="2209800" cy="2038350"/>
          </a:xfrm>
          <a:prstGeom prst="rect">
            <a:avLst/>
          </a:prstGeom>
          <a:noFill/>
        </p:spPr>
      </p:pic>
      <p:pic>
        <p:nvPicPr>
          <p:cNvPr id="2052" name="Picture 4" descr="Μέτρηση οστικής ηλικίας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15074" y="4214818"/>
            <a:ext cx="2419674" cy="20717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35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35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35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35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1214414" y="1231928"/>
            <a:ext cx="650085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0575" algn="l"/>
                <a:tab pos="900113" algn="l"/>
              </a:tabLst>
            </a:pPr>
            <a:r>
              <a:rPr kumimoji="0" lang="el-GR" sz="7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cs typeface="Arial" pitchFamily="34" charset="0"/>
              </a:rPr>
              <a:t>Ευχαριστώ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0575" algn="l"/>
                <a:tab pos="900113" algn="l"/>
              </a:tabLst>
            </a:pPr>
            <a:r>
              <a:rPr kumimoji="0" lang="el-GR" sz="72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cs typeface="Arial" pitchFamily="34" charset="0"/>
              </a:rPr>
              <a:t> για την προσοχή σας</a:t>
            </a:r>
            <a:endParaRPr kumimoji="0" lang="el-GR" sz="7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24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" dur="2000"/>
                                        <p:tgtEl>
                                          <p:spTgt spid="245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85786" y="214290"/>
            <a:ext cx="7772400" cy="1071570"/>
          </a:xfrm>
        </p:spPr>
        <p:txBody>
          <a:bodyPr>
            <a:normAutofit/>
          </a:bodyPr>
          <a:lstStyle/>
          <a:p>
            <a:r>
              <a:rPr lang="el-GR" sz="3600" b="1" dirty="0"/>
              <a:t>Τι ονομάζουμε </a:t>
            </a:r>
            <a:r>
              <a:rPr lang="el-GR" sz="3600" b="1" dirty="0" smtClean="0"/>
              <a:t>έρευνα;</a:t>
            </a:r>
            <a:endParaRPr lang="el-GR" sz="36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357158" y="1928802"/>
            <a:ext cx="8501122" cy="2643206"/>
          </a:xfrm>
        </p:spPr>
        <p:txBody>
          <a:bodyPr>
            <a:noAutofit/>
          </a:bodyPr>
          <a:lstStyle/>
          <a:p>
            <a:pPr algn="just"/>
            <a:endParaRPr lang="el-GR" sz="3600" b="1" dirty="0"/>
          </a:p>
          <a:p>
            <a:pPr algn="just"/>
            <a:endParaRPr lang="el-GR" sz="3600" dirty="0"/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357158" y="1214422"/>
            <a:ext cx="8429684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el-G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el-G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Με τον όρο έρευνα εννοούμε το σύνολο των οργανωμένων ενεργειών που γίνονται με σκοπό να ανακαλυφθεί κάτι νέο ή να βελτιωθεί κάτι που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lang="el-GR" sz="3600" b="1" dirty="0" smtClean="0">
                <a:ea typeface="Calibri" pitchFamily="34" charset="0"/>
                <a:cs typeface="Times New Roman" pitchFamily="18" charset="0"/>
              </a:rPr>
              <a:t>ήδη υπά</a:t>
            </a:r>
            <a:r>
              <a:rPr kumimoji="0" lang="el-G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ρχει.</a:t>
            </a:r>
            <a:endParaRPr kumimoji="0" lang="el-GR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214282" y="3678326"/>
            <a:ext cx="8715436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	Η έρευνα συντελεί στην κατανόηση φαινομένων (με την επιστήμη) καθώς επίσης  στην καλύτερη αξιοποίηση των πρώτων υλών ,στην βελτίωση συνθηκών εργασίας κ.λ.π. (με την τεχνολογία).</a:t>
            </a:r>
            <a:endParaRPr kumimoji="0" lang="el-G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2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2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28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500166" y="571480"/>
            <a:ext cx="60791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Η έρευνα αρχίζει από μια ιδέα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και βασίζεται σε</a:t>
            </a:r>
            <a:r>
              <a:rPr kumimoji="0" lang="el-GR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l-G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el-G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571472" y="2071678"/>
            <a:ext cx="4929222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Τυχαία παρατήρηση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sz="3600" b="1" dirty="0" smtClean="0"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l-GR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Ερευνητική συζήτηση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l-GR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l-GR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10242" name="Picture 2" descr="Ο Αρχιμήδης τρέχει γυμνός στους δρόμους φωνάζοντας ''εύρηκα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79" y="1928802"/>
            <a:ext cx="3047999" cy="1428760"/>
          </a:xfrm>
          <a:prstGeom prst="rect">
            <a:avLst/>
          </a:prstGeom>
          <a:noFill/>
        </p:spPr>
      </p:pic>
      <p:pic>
        <p:nvPicPr>
          <p:cNvPr id="10244" name="Picture 4" descr="Άνθρωποι, Κάθονται, Καρέκλες, Στο Μέτωπο, Παράθυρο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94" y="4143380"/>
            <a:ext cx="2643206" cy="1742864"/>
          </a:xfrm>
          <a:prstGeom prst="rect">
            <a:avLst/>
          </a:prstGeom>
          <a:noFill/>
        </p:spPr>
      </p:pic>
      <p:sp>
        <p:nvSpPr>
          <p:cNvPr id="10246" name="AutoShape 6" descr="D. N. A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 dirty="0"/>
          </a:p>
        </p:txBody>
      </p:sp>
      <p:sp>
        <p:nvSpPr>
          <p:cNvPr id="10248" name="AutoShape 8" descr="D. N. A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 dirty="0"/>
          </a:p>
        </p:txBody>
      </p:sp>
      <p:sp>
        <p:nvSpPr>
          <p:cNvPr id="10250" name="AutoShape 10" descr="Dn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571472" y="1428736"/>
            <a:ext cx="74295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l-GR" sz="3600" b="1" dirty="0" smtClean="0">
                <a:ea typeface="Calibri" pitchFamily="34" charset="0"/>
                <a:cs typeface="Times New Roman" pitchFamily="18" charset="0"/>
              </a:rPr>
              <a:t>Μελέτη βιβλιογραφίας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US" sz="3600" b="1" dirty="0" smtClean="0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 b="1" dirty="0" smtClean="0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US" sz="3600" b="1" dirty="0" smtClean="0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US" sz="3600" b="1" dirty="0" smtClean="0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l-GR" sz="3600" b="1" dirty="0" smtClean="0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l-GR" sz="3600" b="1" dirty="0" smtClean="0">
                <a:ea typeface="Calibri" pitchFamily="34" charset="0"/>
                <a:cs typeface="Times New Roman" pitchFamily="18" charset="0"/>
              </a:rPr>
              <a:t>Έμπνευση</a:t>
            </a:r>
            <a:endParaRPr lang="el-GR" sz="3600" dirty="0"/>
          </a:p>
        </p:txBody>
      </p:sp>
      <p:pic>
        <p:nvPicPr>
          <p:cNvPr id="3" name="Picture 14" descr="ΕΜΠΝΕΥΣΗ // ΤΟ ΥΠΕΡΤΑΤΟ ΚΑΛΕΣΜΑ ΣΟΥ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702" y="4143380"/>
            <a:ext cx="1428760" cy="2211721"/>
          </a:xfrm>
          <a:prstGeom prst="rect">
            <a:avLst/>
          </a:prstGeom>
          <a:noFill/>
        </p:spPr>
      </p:pic>
      <p:pic>
        <p:nvPicPr>
          <p:cNvPr id="4" name="Picture 12" descr="DN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15074" y="785794"/>
            <a:ext cx="2286016" cy="32004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500034" y="500042"/>
            <a:ext cx="81282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Πότε ξεκινά μια ερευνητική προσπάθεια</a:t>
            </a:r>
            <a:r>
              <a:rPr kumimoji="0" lang="el-GR" sz="3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;</a:t>
            </a:r>
            <a:endParaRPr kumimoji="0" lang="el-GR" sz="3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500034" y="1508927"/>
            <a:ext cx="8286808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	Τα προβλήματα τα οποία ενδιαφέρουν τον άνθρωπο και μπορεί να αποτελέσουν αντικείμενο έρευνας είναι πάρα</a:t>
            </a:r>
            <a:r>
              <a:rPr kumimoji="0" lang="el-GR" sz="3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πολλά</a:t>
            </a:r>
            <a:r>
              <a:rPr kumimoji="0" lang="el-G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	</a:t>
            </a:r>
            <a:r>
              <a:rPr lang="el-GR" sz="3600" dirty="0" smtClean="0">
                <a:ea typeface="Calibri" pitchFamily="34" charset="0"/>
                <a:cs typeface="Times New Roman" pitchFamily="18" charset="0"/>
              </a:rPr>
              <a:t>Μ</a:t>
            </a:r>
            <a:r>
              <a:rPr kumimoji="0" lang="el-G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πορούν να απαντηθούν με  επιστημονικές μεθόδους , χωρίς αυτό κατά ανάγκη να σημαίνει ότι οι λύσεις που προκύπτουν είναι ικανοποιητικές και οριστικές.</a:t>
            </a:r>
            <a:endParaRPr kumimoji="0" lang="el-G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 descr="Πέντε πειράματα που τα παιδιά σας θα λατρέψουν (βίντεο) - Mothersblog.g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 dirty="0"/>
          </a:p>
        </p:txBody>
      </p:sp>
      <p:sp>
        <p:nvSpPr>
          <p:cNvPr id="26628" name="AutoShape 4" descr="Πειράματα Φυσικής με Απλά Υλικά Science Experiments for Kid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 dirty="0"/>
          </a:p>
        </p:txBody>
      </p:sp>
      <p:pic>
        <p:nvPicPr>
          <p:cNvPr id="26630" name="Picture 6" descr="ο ζωηρός μαθητής της έκτης: Βιντεοσκοπημένα πειράματα των Φ.Ε. (Φυσικής,  Χημείας, Βιολογίας, Γεωγραφίας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3143248"/>
            <a:ext cx="5786478" cy="2716824"/>
          </a:xfrm>
          <a:prstGeom prst="rect">
            <a:avLst/>
          </a:prstGeom>
          <a:noFill/>
        </p:spPr>
      </p:pic>
      <p:sp>
        <p:nvSpPr>
          <p:cNvPr id="6" name="5 - Ορθογώνιο"/>
          <p:cNvSpPr/>
          <p:nvPr/>
        </p:nvSpPr>
        <p:spPr>
          <a:xfrm>
            <a:off x="428596" y="928670"/>
            <a:ext cx="764386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l-GR" dirty="0" smtClean="0">
                <a:ea typeface="Calibri" pitchFamily="34" charset="0"/>
                <a:cs typeface="Times New Roman" pitchFamily="18" charset="0"/>
              </a:rPr>
              <a:t>	</a:t>
            </a:r>
            <a:r>
              <a:rPr lang="el-GR" sz="3600" dirty="0" smtClean="0">
                <a:ea typeface="Calibri" pitchFamily="34" charset="0"/>
                <a:cs typeface="Times New Roman" pitchFamily="18" charset="0"/>
              </a:rPr>
              <a:t>Κυρίως η </a:t>
            </a:r>
            <a:r>
              <a:rPr lang="el-GR" sz="3600" b="1" dirty="0" smtClean="0">
                <a:ea typeface="Calibri" pitchFamily="34" charset="0"/>
                <a:cs typeface="Times New Roman" pitchFamily="18" charset="0"/>
              </a:rPr>
              <a:t>επιστημονική έρευνα </a:t>
            </a:r>
            <a:r>
              <a:rPr lang="el-GR" sz="3600" dirty="0" smtClean="0">
                <a:ea typeface="Calibri" pitchFamily="34" charset="0"/>
                <a:cs typeface="Times New Roman" pitchFamily="18" charset="0"/>
              </a:rPr>
              <a:t>βασίζεται στην πειραματική μέθοδο ή στην επαλήθευση υποθέσεων.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928662" y="1438207"/>
            <a:ext cx="721523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	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Στις περισσότερες</a:t>
            </a:r>
            <a:r>
              <a:rPr kumimoji="0" lang="el-GR" sz="3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l-G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έρευνες η επιστήμη ερευνά </a:t>
            </a:r>
            <a:r>
              <a:rPr kumimoji="0" lang="el-G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στα  </a:t>
            </a:r>
            <a:r>
              <a:rPr kumimoji="0" lang="el-G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«τυφλά»  και</a:t>
            </a:r>
            <a:r>
              <a:rPr kumimoji="0" lang="el-GR" sz="3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οι </a:t>
            </a:r>
            <a:r>
              <a:rPr kumimoji="0" lang="el-G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επιβεβαιώσεις έρχονται στη συνέχεια.</a:t>
            </a:r>
            <a:endParaRPr kumimoji="0" lang="el-G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8194" name="AutoShape 2" descr="Πέντε πειράματα που τα παιδιά σας θα λατρέψουν (βίντεο) - Mothersblog.g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4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4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642910" y="428604"/>
            <a:ext cx="793281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Χαρακτηριστικά επιστημονικής έρευνας</a:t>
            </a:r>
            <a:endParaRPr kumimoji="0" lang="el-G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500034" y="1714488"/>
            <a:ext cx="8358246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Απορρίπτει τις προσωπικές εμπειρίες ως μεθόδους απόκτησης γνώσης </a:t>
            </a:r>
            <a:r>
              <a:rPr kumimoji="0" lang="el-G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και δέχεται ως έγκυρη και αξιόπιστη γνώση μόνον αυτή που μπορεί να επαληθευτεί στην πραγματικότητα.</a:t>
            </a:r>
            <a:endParaRPr kumimoji="0" lang="el-G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428596" y="5000636"/>
            <a:ext cx="750092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l-G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l-G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Ασχολείται με την ανακάλυψη νέων γνώσεων.</a:t>
            </a:r>
            <a:endParaRPr kumimoji="0" lang="el-GR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0" name="AutoShape 2" descr="Βροχερός καιρός τη Πέμπτη 22 Οκτωβρίου στην Αττική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3" grpId="0"/>
      <p:bldP spid="1843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642910" y="500042"/>
            <a:ext cx="814393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Στηρίζεται σε συστηματική και μεθοδική εργασία που την διακρίνει η αυστηρή λογική.</a:t>
            </a:r>
            <a:endParaRPr kumimoji="0" lang="el-GR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571472" y="2634428"/>
            <a:ext cx="821537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Η διερεύνηση του προβλήματος γίνεται κάτω από ελεγχόμενες συνθήκες.</a:t>
            </a:r>
            <a:endParaRPr kumimoji="0" lang="el-GR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785786" y="4357694"/>
            <a:ext cx="742955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Τα πορίσματα της επιστημονικής έρευνας δεν είναι τελεσίδικη γνώση. </a:t>
            </a: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7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236</Words>
  <Application>Microsoft Office PowerPoint</Application>
  <PresentationFormat>Προβολή στην οθόνη (4:3)</PresentationFormat>
  <Paragraphs>57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Θέμα του Office</vt:lpstr>
      <vt:lpstr>Διαφάνεια 1</vt:lpstr>
      <vt:lpstr>Τι ονομάζουμε έρευνα;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home</dc:creator>
  <cp:lastModifiedBy>user</cp:lastModifiedBy>
  <cp:revision>37</cp:revision>
  <dcterms:created xsi:type="dcterms:W3CDTF">2020-11-01T15:57:08Z</dcterms:created>
  <dcterms:modified xsi:type="dcterms:W3CDTF">2023-11-09T15:08:38Z</dcterms:modified>
</cp:coreProperties>
</file>