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3" r:id="rId3"/>
    <p:sldId id="266" r:id="rId4"/>
    <p:sldId id="267" r:id="rId5"/>
    <p:sldId id="262" r:id="rId6"/>
    <p:sldId id="268" r:id="rId7"/>
    <p:sldId id="263" r:id="rId8"/>
    <p:sldId id="269" r:id="rId9"/>
    <p:sldId id="276" r:id="rId10"/>
    <p:sldId id="270" r:id="rId11"/>
    <p:sldId id="271" r:id="rId12"/>
    <p:sldId id="264" r:id="rId13"/>
    <p:sldId id="265" r:id="rId14"/>
    <p:sldId id="275" r:id="rId1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949" autoAdjust="0"/>
    <p:restoredTop sz="94660"/>
  </p:normalViewPr>
  <p:slideViewPr>
    <p:cSldViewPr>
      <p:cViewPr varScale="1">
        <p:scale>
          <a:sx n="48" d="100"/>
          <a:sy n="48" d="100"/>
        </p:scale>
        <p:origin x="-9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85E42-16C4-44BB-BB73-866B86C077D7}" type="datetimeFigureOut">
              <a:rPr lang="el-GR" smtClean="0"/>
              <a:pPr/>
              <a:t>3/11/2023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3C048-E39B-4DEB-9FDA-28B66A404F4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85E42-16C4-44BB-BB73-866B86C077D7}" type="datetimeFigureOut">
              <a:rPr lang="el-GR" smtClean="0"/>
              <a:pPr/>
              <a:t>3/11/2023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3C048-E39B-4DEB-9FDA-28B66A404F4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85E42-16C4-44BB-BB73-866B86C077D7}" type="datetimeFigureOut">
              <a:rPr lang="el-GR" smtClean="0"/>
              <a:pPr/>
              <a:t>3/11/2023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3C048-E39B-4DEB-9FDA-28B66A404F4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85E42-16C4-44BB-BB73-866B86C077D7}" type="datetimeFigureOut">
              <a:rPr lang="el-GR" smtClean="0"/>
              <a:pPr/>
              <a:t>3/11/2023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3C048-E39B-4DEB-9FDA-28B66A404F4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85E42-16C4-44BB-BB73-866B86C077D7}" type="datetimeFigureOut">
              <a:rPr lang="el-GR" smtClean="0"/>
              <a:pPr/>
              <a:t>3/11/2023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3C048-E39B-4DEB-9FDA-28B66A404F4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85E42-16C4-44BB-BB73-866B86C077D7}" type="datetimeFigureOut">
              <a:rPr lang="el-GR" smtClean="0"/>
              <a:pPr/>
              <a:t>3/11/2023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3C048-E39B-4DEB-9FDA-28B66A404F4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85E42-16C4-44BB-BB73-866B86C077D7}" type="datetimeFigureOut">
              <a:rPr lang="el-GR" smtClean="0"/>
              <a:pPr/>
              <a:t>3/11/2023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3C048-E39B-4DEB-9FDA-28B66A404F4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85E42-16C4-44BB-BB73-866B86C077D7}" type="datetimeFigureOut">
              <a:rPr lang="el-GR" smtClean="0"/>
              <a:pPr/>
              <a:t>3/11/2023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3C048-E39B-4DEB-9FDA-28B66A404F4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85E42-16C4-44BB-BB73-866B86C077D7}" type="datetimeFigureOut">
              <a:rPr lang="el-GR" smtClean="0"/>
              <a:pPr/>
              <a:t>3/11/2023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3C048-E39B-4DEB-9FDA-28B66A404F4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85E42-16C4-44BB-BB73-866B86C077D7}" type="datetimeFigureOut">
              <a:rPr lang="el-GR" smtClean="0"/>
              <a:pPr/>
              <a:t>3/11/2023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3C048-E39B-4DEB-9FDA-28B66A404F4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85E42-16C4-44BB-BB73-866B86C077D7}" type="datetimeFigureOut">
              <a:rPr lang="el-GR" smtClean="0"/>
              <a:pPr/>
              <a:t>3/11/2023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3C048-E39B-4DEB-9FDA-28B66A404F4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985E42-16C4-44BB-BB73-866B86C077D7}" type="datetimeFigureOut">
              <a:rPr lang="el-GR" smtClean="0"/>
              <a:pPr/>
              <a:t>3/11/2023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03C048-E39B-4DEB-9FDA-28B66A404F42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034413"/>
            <a:ext cx="9144000" cy="4431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8750" algn="l"/>
              </a:tabLst>
            </a:pPr>
            <a:r>
              <a:rPr kumimoji="0" lang="el-GR" sz="4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5</a:t>
            </a:r>
            <a:r>
              <a:rPr kumimoji="0" lang="el-GR" sz="440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ο</a:t>
            </a:r>
            <a:r>
              <a:rPr kumimoji="0" lang="el-GR" sz="4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ΓΥΜΝΑΣΙΟ ΠΤΟΛΕΜΑΪΔΑΣ              </a:t>
            </a:r>
            <a:endParaRPr kumimoji="0" lang="el-GR" sz="4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8750" algn="l"/>
              </a:tabLst>
            </a:pPr>
            <a:r>
              <a:rPr kumimoji="0" lang="el-GR" sz="4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ΤΑΞΗ: Γ ΓΥΜΝΑΣΙΟΥ</a:t>
            </a:r>
            <a:endParaRPr kumimoji="0" lang="el-GR" sz="4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8750" algn="l"/>
              </a:tabLst>
            </a:pPr>
            <a:r>
              <a:rPr kumimoji="0" lang="el-GR" sz="4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ΜΑΘΗΜΑ: ΤΕΧΝΟΛΟΓΙΑ</a:t>
            </a:r>
            <a:endParaRPr kumimoji="0" lang="en-US" sz="4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8750" algn="l"/>
              </a:tabLst>
            </a:pPr>
            <a:r>
              <a:rPr kumimoji="0" lang="el-GR" sz="4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   (Έρευνα και Πειραματισμός)</a:t>
            </a:r>
            <a:endParaRPr kumimoji="0" lang="el-GR" sz="4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8750" algn="l"/>
              </a:tabLst>
            </a:pPr>
            <a:r>
              <a:rPr kumimoji="0" lang="el-GR" sz="4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Διδακτική ενότητα  : </a:t>
            </a:r>
            <a:endParaRPr kumimoji="0" lang="en-US" sz="4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8750" algn="l"/>
              </a:tabLst>
            </a:pPr>
            <a:r>
              <a:rPr lang="el-GR" sz="4400" dirty="0" smtClean="0">
                <a:latin typeface="+mj-lt"/>
                <a:cs typeface="Times New Roman" pitchFamily="18" charset="0"/>
              </a:rPr>
              <a:t>Έρευνα και ανάπτυξη</a:t>
            </a:r>
            <a:endParaRPr kumimoji="0" lang="el-GR" sz="4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8750" algn="l"/>
              </a:tabLst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2" descr="Aνοδικά η μεταποιητική παραγωγή τον Αύγουστο, πάτησε φρένο η βιομηχανία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3" name="2 - Ορθογώνιο"/>
          <p:cNvSpPr/>
          <p:nvPr/>
        </p:nvSpPr>
        <p:spPr>
          <a:xfrm>
            <a:off x="3273685" y="571480"/>
            <a:ext cx="22538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l-GR" sz="2800" b="1" dirty="0" smtClean="0">
                <a:ea typeface="Calibri" pitchFamily="34" charset="0"/>
                <a:cs typeface="Times New Roman" pitchFamily="18" charset="0"/>
              </a:rPr>
              <a:t>Βιομηχανίας</a:t>
            </a:r>
            <a:endParaRPr lang="el-GR" sz="2800" dirty="0" smtClean="0">
              <a:cs typeface="Arial" pitchFamily="34" charset="0"/>
            </a:endParaRPr>
          </a:p>
        </p:txBody>
      </p:sp>
      <p:sp>
        <p:nvSpPr>
          <p:cNvPr id="27652" name="AutoShape 4" descr="Aνοδικά η μεταποιητική παραγωγή τον Αύγουστο, πάτησε φρένο η βιομηχανία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27654" name="AutoShape 6" descr="Fortune Ρεπορτάζ: Τι συμβαίνει στην ελληνική βιομηχανία - Τα εργοστάσια  κλείνουν τους διακόπτες | Fortunegreece.co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27656" name="Picture 8" descr="Νέο σοκ στη Γερμανία, βυθίζεται η βιομηχανία | Liberal.g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66" y="1643050"/>
            <a:ext cx="6548480" cy="43577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3071802" y="571480"/>
            <a:ext cx="27129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l-GR" sz="2800" b="1" dirty="0" smtClean="0">
                <a:ea typeface="Calibri" pitchFamily="34" charset="0"/>
                <a:cs typeface="Times New Roman" pitchFamily="18" charset="0"/>
              </a:rPr>
              <a:t>Πανεπιστημίων</a:t>
            </a:r>
            <a:endParaRPr lang="el-GR" sz="2800" dirty="0" smtClean="0">
              <a:cs typeface="Arial" pitchFamily="34" charset="0"/>
            </a:endParaRPr>
          </a:p>
        </p:txBody>
      </p:sp>
      <p:sp>
        <p:nvSpPr>
          <p:cNvPr id="28674" name="AutoShape 2" descr="Πανεπιστήμια: Πώς θα γίνει η εξεταστική - Δείτε την υπουργική απόφαση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28676" name="Picture 4" descr="Τα ελληνικά Πανεπιστήμια τελευταία στις επιλογές των ξένων φοιτητών -  GOODnet.gr ειδήσεις, νέα &amp; άρθρα από Κρήτη, Ρέθυμνο, Χανιά, Ηράκλειο,  Λασίθι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1714488"/>
            <a:ext cx="7271368" cy="40719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571472" y="0"/>
            <a:ext cx="7858180" cy="6494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3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Έννοια του πειραματισμού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Η διαδικασία του πειραματισμού στις επιστήμες και την τεχνολογία , θα χρησιμοποιηθεί στην μέθοδο «έρευνα και πειραματισμό» για να λυθούν και μελετηθούν τεχνολογικής φύσεως προβλήματα.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l-GR" sz="3200" dirty="0" smtClean="0"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l-G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Ο πειραματισμός έχει σημείο αναφοράς την διεξαγωγή πειραμάτων σε επιλεγμένα θέματα κάτω από ελεγχόμενες συνθήκες προκειμένου να βελτιωθεί ή να αλλάξει κάτι.</a:t>
            </a:r>
            <a:endParaRPr kumimoji="0" lang="el-G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5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433622" y="506746"/>
            <a:ext cx="8281782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Η διαδικασία ανάπτυξης νέας τεχνολογίας.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Η ανάπτυξη νέων τεχνολογιών είναι αποτέλεσμα σύνθεσης  επιστημονικής γνώσης και τεχνολογίας 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2800" b="1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8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Τεχνολογία Ι, </a:t>
            </a:r>
            <a:r>
              <a:rPr lang="el-GR" sz="2800" b="1" dirty="0" smtClean="0">
                <a:ea typeface="Calibri" pitchFamily="34" charset="0"/>
                <a:cs typeface="Times New Roman" pitchFamily="18" charset="0"/>
              </a:rPr>
              <a:t>            </a:t>
            </a:r>
            <a:r>
              <a:rPr kumimoji="0" lang="el-GR" sz="28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Τεχνολογία ΙΙ	</a:t>
            </a:r>
            <a:r>
              <a:rPr kumimoji="0" lang="el-GR" sz="2800" b="1" i="0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  Τεχνολογία ΙΙΙ</a:t>
            </a:r>
            <a:endParaRPr kumimoji="0" lang="el-GR" sz="2800" b="1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28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sz="2800" b="1" dirty="0" smtClean="0">
                <a:ea typeface="Calibri" pitchFamily="34" charset="0"/>
                <a:cs typeface="Times New Roman" pitchFamily="18" charset="0"/>
              </a:rPr>
              <a:t>                  Μαζί με την ε</a:t>
            </a:r>
            <a:r>
              <a:rPr kumimoji="0" lang="el-GR" sz="28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πιστημονική γνώση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l-GR" sz="2800" b="1" dirty="0" smtClean="0"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8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                              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sz="2800" b="1" dirty="0" smtClean="0">
                <a:cs typeface="Times New Roman" pitchFamily="18" charset="0"/>
              </a:rPr>
              <a:t>                                           </a:t>
            </a:r>
            <a:r>
              <a:rPr kumimoji="0" lang="el-GR" sz="28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Νέα τεχνολογία</a:t>
            </a:r>
            <a:endParaRPr kumimoji="0" lang="el-GR" sz="28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- Δεξιό βέλος"/>
          <p:cNvSpPr/>
          <p:nvPr/>
        </p:nvSpPr>
        <p:spPr>
          <a:xfrm>
            <a:off x="3000364" y="3214686"/>
            <a:ext cx="357190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6 - Δεξιό βέλος"/>
          <p:cNvSpPr/>
          <p:nvPr/>
        </p:nvSpPr>
        <p:spPr>
          <a:xfrm flipV="1">
            <a:off x="5786446" y="3214686"/>
            <a:ext cx="357190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7 - Βέλος προς τα κάτω"/>
          <p:cNvSpPr/>
          <p:nvPr/>
        </p:nvSpPr>
        <p:spPr>
          <a:xfrm>
            <a:off x="4857752" y="4643446"/>
            <a:ext cx="357190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5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5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5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5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71472" y="1214422"/>
            <a:ext cx="8229600" cy="4786346"/>
          </a:xfrm>
        </p:spPr>
        <p:txBody>
          <a:bodyPr>
            <a:noAutofit/>
          </a:bodyPr>
          <a:lstStyle/>
          <a:p>
            <a:r>
              <a:rPr lang="el-GR" sz="9600" dirty="0" smtClean="0"/>
              <a:t>Ευχαριστώ </a:t>
            </a:r>
            <a:br>
              <a:rPr lang="el-GR" sz="9600" dirty="0" smtClean="0"/>
            </a:br>
            <a:r>
              <a:rPr lang="el-GR" sz="9600" dirty="0" smtClean="0"/>
              <a:t>για την προσοχή σας</a:t>
            </a:r>
            <a:endParaRPr lang="el-GR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714348" y="642918"/>
            <a:ext cx="7772400" cy="857256"/>
          </a:xfrm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el-GR" b="1" dirty="0" smtClean="0"/>
              <a:t>ΕΡΕΥΝΑ ΚΑΙ ΑΝΑΠΤΥΞΗ</a:t>
            </a:r>
            <a:endParaRPr lang="el-GR" b="1" dirty="0"/>
          </a:p>
        </p:txBody>
      </p:sp>
      <p:sp>
        <p:nvSpPr>
          <p:cNvPr id="4" name="3 - TextBox"/>
          <p:cNvSpPr txBox="1"/>
          <p:nvPr/>
        </p:nvSpPr>
        <p:spPr>
          <a:xfrm>
            <a:off x="1214414" y="1714488"/>
            <a:ext cx="6786610" cy="267765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Έρευνα  είναι η αναζήτηση νέας γνώσης . </a:t>
            </a:r>
            <a:r>
              <a:rPr lang="el-GR" sz="2800" dirty="0" smtClean="0"/>
              <a:t>Αυτή η νέα γνώση μπορεί να αξιοποιηθεί άμεσα προς όφελος της κοινωνίας . Είναι μια από τις σημαντικότερες δραστηριότητες στη σύγχρονη εποχή και αφορά όλους τους τομείς της ανθρώπινης δραστηριότητας. </a:t>
            </a:r>
            <a:endParaRPr lang="el-GR" sz="2800" dirty="0"/>
          </a:p>
        </p:txBody>
      </p:sp>
      <p:sp>
        <p:nvSpPr>
          <p:cNvPr id="6" name="5 - Ορθογώνιο"/>
          <p:cNvSpPr/>
          <p:nvPr/>
        </p:nvSpPr>
        <p:spPr>
          <a:xfrm>
            <a:off x="1357290" y="4714884"/>
            <a:ext cx="6715172" cy="138499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l-G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ahoma" pitchFamily="34" charset="0"/>
                <a:cs typeface="Tahoma" pitchFamily="34" charset="0"/>
              </a:rPr>
              <a:t>Ανάπτυξη είναι η διαδικασία βελτίωσης  ενός  προϊόντος </a:t>
            </a:r>
            <a:r>
              <a:rPr lang="el-GR" sz="2800" dirty="0" smtClean="0">
                <a:latin typeface="+mj-lt"/>
                <a:ea typeface="Tahoma" pitchFamily="34" charset="0"/>
                <a:cs typeface="Tahoma" pitchFamily="34" charset="0"/>
              </a:rPr>
              <a:t> </a:t>
            </a:r>
            <a:r>
              <a:rPr lang="el-GR" sz="2800" b="1" dirty="0" smtClean="0">
                <a:latin typeface="+mj-lt"/>
                <a:ea typeface="Tahoma" pitchFamily="34" charset="0"/>
                <a:cs typeface="Tahoma" pitchFamily="34" charset="0"/>
              </a:rPr>
              <a:t>ή </a:t>
            </a:r>
            <a:r>
              <a:rPr kumimoji="0" lang="el-G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ahoma" pitchFamily="34" charset="0"/>
                <a:cs typeface="Tahoma" pitchFamily="34" charset="0"/>
              </a:rPr>
              <a:t> να προετοιμασθεί ένα νέο προϊόν για την  τελική παραγωγή.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Benjamin Frankl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1028" name="Picture 4" descr="Benjamin Franklin: 7 Interesting Facts from the Biography of the American  Polymath - YouTub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1857364"/>
            <a:ext cx="8036775" cy="4500594"/>
          </a:xfrm>
          <a:prstGeom prst="rect">
            <a:avLst/>
          </a:prstGeom>
          <a:noFill/>
        </p:spPr>
      </p:pic>
      <p:sp>
        <p:nvSpPr>
          <p:cNvPr id="4" name="3 - Ορθογώνιο"/>
          <p:cNvSpPr/>
          <p:nvPr/>
        </p:nvSpPr>
        <p:spPr>
          <a:xfrm>
            <a:off x="785786" y="428604"/>
            <a:ext cx="778674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200" dirty="0" smtClean="0">
                <a:ea typeface="Calibri" pitchFamily="34" charset="0"/>
                <a:cs typeface="Times New Roman" pitchFamily="18" charset="0"/>
              </a:rPr>
              <a:t>Η ανακάλυψη του ηλεκτρισμού από τον </a:t>
            </a:r>
            <a:r>
              <a:rPr lang="en-US" sz="3200" dirty="0" smtClean="0">
                <a:ea typeface="Calibri" pitchFamily="34" charset="0"/>
                <a:cs typeface="Times New Roman" pitchFamily="18" charset="0"/>
              </a:rPr>
              <a:t>Ben </a:t>
            </a:r>
            <a:r>
              <a:rPr lang="en-US" sz="3200" dirty="0" err="1" smtClean="0">
                <a:ea typeface="Calibri" pitchFamily="34" charset="0"/>
                <a:cs typeface="Times New Roman" pitchFamily="18" charset="0"/>
              </a:rPr>
              <a:t>Fraklin</a:t>
            </a:r>
            <a:r>
              <a:rPr lang="en-US" sz="3200" dirty="0" smtClean="0">
                <a:ea typeface="Calibri" pitchFamily="34" charset="0"/>
                <a:cs typeface="Times New Roman" pitchFamily="18" charset="0"/>
              </a:rPr>
              <a:t> </a:t>
            </a:r>
            <a:r>
              <a:rPr lang="el-GR" sz="3200" dirty="0" smtClean="0">
                <a:ea typeface="Calibri" pitchFamily="34" charset="0"/>
                <a:cs typeface="Times New Roman" pitchFamily="18" charset="0"/>
              </a:rPr>
              <a:t>διεύρυνε το πεδίο των γνώσεων μας. </a:t>
            </a:r>
            <a:endParaRPr lang="el-GR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428596" y="428604"/>
            <a:ext cx="835824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>
                <a:ea typeface="Calibri" pitchFamily="34" charset="0"/>
                <a:cs typeface="Times New Roman" pitchFamily="18" charset="0"/>
              </a:rPr>
              <a:t>Ο </a:t>
            </a:r>
            <a:r>
              <a:rPr lang="en-US" sz="2800" dirty="0" smtClean="0">
                <a:ea typeface="Calibri" pitchFamily="34" charset="0"/>
                <a:cs typeface="Times New Roman" pitchFamily="18" charset="0"/>
              </a:rPr>
              <a:t>Alexander Graham Bell </a:t>
            </a:r>
            <a:r>
              <a:rPr lang="el-GR" sz="2800" dirty="0" smtClean="0">
                <a:ea typeface="Calibri" pitchFamily="34" charset="0"/>
                <a:cs typeface="Times New Roman" pitchFamily="18" charset="0"/>
              </a:rPr>
              <a:t>αξιοποίησε τις γνώσεις περί ηλεκτρισμού με αποτέλεσμα να εφεύρει το τηλέφωνο. </a:t>
            </a:r>
            <a:endParaRPr lang="el-GR" sz="2800" dirty="0"/>
          </a:p>
        </p:txBody>
      </p:sp>
      <p:sp>
        <p:nvSpPr>
          <p:cNvPr id="23554" name="AutoShape 2" descr="Graham Bell's World-Changing Invention - TR Dergis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23556" name="Picture 4" descr="March 10, 1876: 'Mr. Watson, Come Here ...' | WIR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08" y="1500174"/>
            <a:ext cx="4429156" cy="2428892"/>
          </a:xfrm>
          <a:prstGeom prst="rect">
            <a:avLst/>
          </a:prstGeom>
          <a:noFill/>
        </p:spPr>
      </p:pic>
      <p:sp>
        <p:nvSpPr>
          <p:cNvPr id="5" name="4 - Ορθογώνιο"/>
          <p:cNvSpPr/>
          <p:nvPr/>
        </p:nvSpPr>
        <p:spPr>
          <a:xfrm>
            <a:off x="357158" y="4500570"/>
            <a:ext cx="84296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>
                <a:ea typeface="Calibri" pitchFamily="34" charset="0"/>
                <a:cs typeface="Times New Roman" pitchFamily="18" charset="0"/>
              </a:rPr>
              <a:t>Η ανακάλυψη του ηλεκτρισμού ήταν αποτέλεσμα έρευνας . </a:t>
            </a:r>
            <a:endParaRPr lang="el-GR" sz="2800" dirty="0"/>
          </a:p>
        </p:txBody>
      </p:sp>
      <p:sp>
        <p:nvSpPr>
          <p:cNvPr id="6" name="5 - Ορθογώνιο"/>
          <p:cNvSpPr/>
          <p:nvPr/>
        </p:nvSpPr>
        <p:spPr>
          <a:xfrm>
            <a:off x="428596" y="5500702"/>
            <a:ext cx="84296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>
                <a:ea typeface="Calibri" pitchFamily="34" charset="0"/>
                <a:cs typeface="Times New Roman" pitchFamily="18" charset="0"/>
              </a:rPr>
              <a:t>Η εφεύρεση του τηλεφώνου που χρησιμοποιούσε</a:t>
            </a:r>
            <a:r>
              <a:rPr lang="en-US" sz="2800" dirty="0" smtClean="0">
                <a:ea typeface="Calibri" pitchFamily="34" charset="0"/>
                <a:cs typeface="Times New Roman" pitchFamily="18" charset="0"/>
              </a:rPr>
              <a:t> </a:t>
            </a:r>
            <a:r>
              <a:rPr lang="el-GR" sz="2800" dirty="0" smtClean="0">
                <a:ea typeface="Calibri" pitchFamily="34" charset="0"/>
                <a:cs typeface="Times New Roman" pitchFamily="18" charset="0"/>
              </a:rPr>
              <a:t>τον ηλεκτρισμό ήταν ανάπτυξη .</a:t>
            </a:r>
            <a:endParaRPr lang="el-G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214282" y="0"/>
            <a:ext cx="8715436" cy="6494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14350" marR="0" lvl="0" indent="-5143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l-G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l-GR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Χρήση οπτικών ινών στα συστήματα επικοινωνίας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2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3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Κατοχύρωση του πρώτου συστήματος 1881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l-GR" sz="3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3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Χρήση ινών από χαλαζία διαμέτρου 0,25 μ το 1887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l-GR" sz="3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3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Χρήση ινών από γυαλιού σε καλώδιο 1927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l-GR" sz="3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3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Χρήση ινών γυαλιού με επίστρωση 1952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l-GR" sz="3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3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Χρήση καθοδικής λυχνίας για οδήγηση φωτός το 1950 </a:t>
            </a:r>
            <a:endParaRPr kumimoji="0" lang="el-GR" sz="3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3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Κατασκευή οπτικών ινών το 1970</a:t>
            </a:r>
            <a:endParaRPr kumimoji="0" lang="en-US" sz="3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sz="3000" dirty="0" smtClean="0">
                <a:cs typeface="Times New Roman" pitchFamily="18" charset="0"/>
              </a:rPr>
              <a:t>…………………………..</a:t>
            </a:r>
            <a:endParaRPr kumimoji="0" lang="el-GR" sz="3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4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4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45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45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45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45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45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45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45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945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2" descr="ΔΙΚΤΥΑ ΟΠΤΙΚΩΝ ΙΝΩΝ ΠΤΥΧΙΑΚΗ ΕΡΓΑΣΙΑ ΤΑΤΣΗΣ ΒΑΣΙΛΕΙΟΣ Α.Μ. : 9878 Επι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24580" name="AutoShape 4" descr="Οπτικές Ίνες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24582" name="Picture 6" descr="Ερευνητές έπιασαν ταχύτητα 44.2 Tbps σε υπάρχον δίκτυο οπτικών ινών! – Βήμα  Σαλαμίνας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928669"/>
            <a:ext cx="3786214" cy="2519555"/>
          </a:xfrm>
          <a:prstGeom prst="rect">
            <a:avLst/>
          </a:prstGeom>
          <a:noFill/>
        </p:spPr>
      </p:pic>
      <p:pic>
        <p:nvPicPr>
          <p:cNvPr id="24584" name="Picture 8" descr="Καταγγειλτε blog: Εντυπωσιακές αλλαγές φέρνουν οι οπτικές ίνες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928670"/>
            <a:ext cx="3907718" cy="2500330"/>
          </a:xfrm>
          <a:prstGeom prst="rect">
            <a:avLst/>
          </a:prstGeom>
          <a:noFill/>
        </p:spPr>
      </p:pic>
      <p:pic>
        <p:nvPicPr>
          <p:cNvPr id="24586" name="Picture 10" descr="WIND και Vodafone ενώνουν τις δυνάμεις τους για δίκτυα νέας γενιάς με οπτικές  ίνες – Newsbeas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4347" y="3643314"/>
            <a:ext cx="3782579" cy="2357454"/>
          </a:xfrm>
          <a:prstGeom prst="rect">
            <a:avLst/>
          </a:prstGeom>
          <a:noFill/>
        </p:spPr>
      </p:pic>
      <p:pic>
        <p:nvPicPr>
          <p:cNvPr id="24588" name="Picture 12" descr="Περιεχόμενα διάλεξης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57751" y="3643314"/>
            <a:ext cx="3822923" cy="23574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428596" y="1142984"/>
            <a:ext cx="8429652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Μεταφορά τεχνολογίας 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2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Με τον όρο Μεταφορά Τεχνολογίας εννοούμε τη διαδικασία μέσω της οποίας η τεχνολογική γνώση η οποία αναπτύχθηκε σε ένα μέρος  να μπορεί να εφαρμοστεί και σε κάποιο άλλο μέρος .</a:t>
            </a: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428596" y="4786322"/>
            <a:ext cx="8429684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Η μεταφορά τεχνολογίας πραγματοποιείται συνήθως μεταξύ </a:t>
            </a:r>
            <a:r>
              <a:rPr lang="el-GR" sz="2800" b="1" dirty="0" smtClean="0">
                <a:ea typeface="Calibri" pitchFamily="34" charset="0"/>
                <a:cs typeface="Times New Roman" pitchFamily="18" charset="0"/>
              </a:rPr>
              <a:t>:</a:t>
            </a:r>
            <a:endParaRPr kumimoji="0" lang="el-GR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4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2" descr="Μικροβιολογία - Βοηθός Ιατρικών Εργαστηρίων στο ΙΕΚ ΑΚΜΗ®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4" name="3 - Ορθογώνιο"/>
          <p:cNvSpPr/>
          <p:nvPr/>
        </p:nvSpPr>
        <p:spPr>
          <a:xfrm>
            <a:off x="1714480" y="571480"/>
            <a:ext cx="54041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l-GR" sz="2800" b="1" dirty="0" smtClean="0">
                <a:ea typeface="Calibri" pitchFamily="34" charset="0"/>
                <a:cs typeface="Times New Roman" pitchFamily="18" charset="0"/>
              </a:rPr>
              <a:t>Κρατικών / εθνικών εργαστηρίων</a:t>
            </a:r>
            <a:endParaRPr lang="el-GR" sz="2800" dirty="0" smtClean="0">
              <a:cs typeface="Arial" pitchFamily="34" charset="0"/>
            </a:endParaRPr>
          </a:p>
        </p:txBody>
      </p:sp>
      <p:pic>
        <p:nvPicPr>
          <p:cNvPr id="5" name="Picture 2" descr="ΕΚΕΦΕ «Δημόκριτος»: Οκτώ υποτροφίες για διδακτορικό | workenter.g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1428736"/>
            <a:ext cx="7024732" cy="42148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Ορθογώνιο"/>
          <p:cNvSpPr/>
          <p:nvPr/>
        </p:nvSpPr>
        <p:spPr>
          <a:xfrm>
            <a:off x="1633627" y="500042"/>
            <a:ext cx="54194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l-GR" sz="2800" b="1" dirty="0" smtClean="0">
                <a:ea typeface="Calibri" pitchFamily="34" charset="0"/>
                <a:cs typeface="Times New Roman" pitchFamily="18" charset="0"/>
              </a:rPr>
              <a:t>Εθνικών ή τοπικών κυβερνήσεων </a:t>
            </a:r>
            <a:endParaRPr lang="el-GR" sz="2800" dirty="0" smtClean="0">
              <a:cs typeface="Arial" pitchFamily="34" charset="0"/>
            </a:endParaRPr>
          </a:p>
        </p:txBody>
      </p:sp>
      <p:pic>
        <p:nvPicPr>
          <p:cNvPr id="4" name="Picture 4" descr="Μικροβιολογία - Βοηθός Ιατρικών Εργαστηρίων στο ΙΕΚ ΑΚΜΗ®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1928802"/>
            <a:ext cx="5836208" cy="37862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308</Words>
  <Application>Microsoft Office PowerPoint</Application>
  <PresentationFormat>Προβολή στην οθόνη (4:3)</PresentationFormat>
  <Paragraphs>51</Paragraphs>
  <Slides>14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5" baseType="lpstr">
      <vt:lpstr>Θέμα του Office</vt:lpstr>
      <vt:lpstr>Διαφάνεια 1</vt:lpstr>
      <vt:lpstr>ΕΡΕΥΝΑ ΚΑΙ ΑΝΑΠΤΥΞΗ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Ευχαριστώ  για την προσοχή σας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home</dc:creator>
  <cp:lastModifiedBy>user</cp:lastModifiedBy>
  <cp:revision>48</cp:revision>
  <dcterms:created xsi:type="dcterms:W3CDTF">2020-10-25T09:45:07Z</dcterms:created>
  <dcterms:modified xsi:type="dcterms:W3CDTF">2023-11-03T06:38:50Z</dcterms:modified>
</cp:coreProperties>
</file>