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77" r:id="rId4"/>
    <p:sldId id="259" r:id="rId5"/>
    <p:sldId id="260" r:id="rId6"/>
    <p:sldId id="276" r:id="rId7"/>
    <p:sldId id="272" r:id="rId8"/>
    <p:sldId id="271" r:id="rId9"/>
    <p:sldId id="261" r:id="rId10"/>
    <p:sldId id="279" r:id="rId11"/>
    <p:sldId id="278" r:id="rId12"/>
    <p:sldId id="262" r:id="rId13"/>
    <p:sldId id="280" r:id="rId14"/>
    <p:sldId id="281" r:id="rId15"/>
    <p:sldId id="264" r:id="rId16"/>
    <p:sldId id="268" r:id="rId17"/>
    <p:sldId id="269" r:id="rId18"/>
    <p:sldId id="282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4105E-A365-4A27-87C3-1D7D2E2FA81D}" type="datetimeFigureOut">
              <a:rPr lang="el-GR" smtClean="0"/>
              <a:pPr/>
              <a:t>15/10/2022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D1C30-405D-4422-BBD2-C02C3861094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l-GR" b="1" u="sng" dirty="0" smtClean="0">
                <a:ea typeface="Calibri" pitchFamily="34" charset="0"/>
                <a:cs typeface="Times New Roman" pitchFamily="18" charset="0"/>
              </a:rPr>
              <a:t>Πως αναπτύσσεται η Τεχνολογία</a:t>
            </a:r>
            <a:r>
              <a:rPr lang="en-US" b="1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en-US" b="1" dirty="0" smtClean="0">
                <a:ea typeface="Calibri" pitchFamily="34" charset="0"/>
                <a:cs typeface="Times New Roman" pitchFamily="18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357274"/>
            <a:ext cx="8229600" cy="4500618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l-GR" b="1" dirty="0" smtClean="0">
                <a:ea typeface="Calibri" pitchFamily="34" charset="0"/>
                <a:cs typeface="Times New Roman" pitchFamily="18" charset="0"/>
              </a:rPr>
              <a:t>	</a:t>
            </a:r>
            <a:r>
              <a:rPr lang="el-GR" dirty="0" smtClean="0">
                <a:ea typeface="Calibri" pitchFamily="34" charset="0"/>
                <a:cs typeface="Times New Roman" pitchFamily="18" charset="0"/>
              </a:rPr>
              <a:t>Για να αναπτυχθεί η  τεχνολογία θα πρέπει να αναπτυχθούν πρώτα νέες γνώσεις . Αυτό συμβαίνει συχνά μέσω έρευνας  που γίνεται  από τους  επιστήμονες .  Κατόπιν η εφαρμογή της νέας γνώσης  (μέσω της τεχνολογίας) για τη δημιουργία νέων  προϊόντων που θα  ικανοποιούν τις ανάγκες της αγοράς .</a:t>
            </a:r>
            <a:r>
              <a:rPr lang="en-US" dirty="0" smtClean="0"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800" b="1" dirty="0" smtClean="0"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000" b="1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Αρχαία Ελληνική Τεχνολογία - Οι εφευρέσεις των αρχαίων Ελλήνων | Μουσείο  Αρχιμήδ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071678"/>
            <a:ext cx="5500726" cy="3795095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1928794" y="1000108"/>
            <a:ext cx="5214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 smtClean="0"/>
              <a:t>Η </a:t>
            </a:r>
            <a:r>
              <a:rPr lang="el-GR" sz="3200" dirty="0" err="1" smtClean="0"/>
              <a:t>αιολόσφαιρα</a:t>
            </a:r>
            <a:r>
              <a:rPr lang="el-GR" sz="3200" dirty="0" smtClean="0"/>
              <a:t> του Ήρωνα.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071670" y="642918"/>
            <a:ext cx="45560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Η εφεύρεση της τυπογραφίας</a:t>
            </a:r>
            <a:endParaRPr lang="el-GR" sz="2800" dirty="0"/>
          </a:p>
        </p:txBody>
      </p:sp>
      <p:sp>
        <p:nvSpPr>
          <p:cNvPr id="31746" name="AutoShape 2" descr="Ο Ιωάννης Γουτεμβέργιος – ο εφευρέτης της τυπογραφίας – Τα κατορθώματα της…  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31748" name="Picture 4" descr="Η ανακάλυψη της τυπογραφίας έδωσε μεγάλη ώθηση στην διάδοση των ελληνικών  γραμμάτων στη Δύση. | ΑΡΓΟΛΙΚΗ ΑΡΧΕΙΑΚΗ ΒΙΒΛΙΟΘΗΚΗ ΙΣΤΟΡΙΑΣ ΚΑΙ ΠΟΛΙΤΙΣΜΟ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857364"/>
            <a:ext cx="5715040" cy="4094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l-GR" b="1" u="sng" dirty="0"/>
              <a:t>Ε</a:t>
            </a:r>
            <a:r>
              <a:rPr lang="el-GR" b="1" u="sng" dirty="0" smtClean="0"/>
              <a:t>υρεσιτεχνία</a:t>
            </a:r>
            <a:endParaRPr lang="el-GR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85786" y="1142984"/>
            <a:ext cx="7215238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l-GR" b="1" dirty="0" smtClean="0"/>
              <a:t>	</a:t>
            </a:r>
            <a:r>
              <a:rPr lang="el-GR" sz="3800" b="1" dirty="0" smtClean="0"/>
              <a:t>Η </a:t>
            </a:r>
            <a:r>
              <a:rPr lang="el-GR" sz="3800" b="1" dirty="0"/>
              <a:t>ευρεσιτεχνία (πατέντα </a:t>
            </a:r>
            <a:r>
              <a:rPr lang="el-GR" sz="3800" b="1" dirty="0" smtClean="0"/>
              <a:t>) </a:t>
            </a:r>
            <a:r>
              <a:rPr lang="el-GR" sz="3800" b="1" dirty="0"/>
              <a:t>είναι η εφαρμογή της εφεύρεσης που είναι  ένα αποκλειστικό δικαίωμα χρήσης που δίνεται για κάποιο χρονικό διάστημα στον εφευρέτη </a:t>
            </a:r>
            <a:r>
              <a:rPr lang="el-GR" sz="3800" b="1" dirty="0" smtClean="0"/>
              <a:t>.</a:t>
            </a:r>
            <a:endParaRPr lang="en-US" sz="3800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l-GR" b="1" dirty="0" smtClean="0"/>
              <a:t>  </a:t>
            </a:r>
            <a:r>
              <a:rPr lang="el-GR" dirty="0"/>
              <a:t>Το αποκλειστικό αυτό δικαίωμα χορηγείται για 20 χρόνια από την υποβολή της αίτησης και απαγορεύει σε άλλους να χρησιμοποιούν την κατοχυρωμένη μέθοδο , ουσία ,ή μηχανισμό χωρίς την άδεια του κατόχου του διπλώματος ευρεσιτεχνίας</a:t>
            </a:r>
            <a:r>
              <a:rPr lang="el-GR" dirty="0" smtClean="0"/>
              <a:t>.</a:t>
            </a:r>
            <a:r>
              <a:rPr lang="el-GR" dirty="0"/>
              <a:t>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 descr="Τηλεφωνο - Η Εξέλιξη της τεχνολογίας στο χρον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3796" name="AutoShape 4" descr="Τηλεφωνο - Η Εξέλιξη της τεχνολογίας στο χρον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3798" name="AutoShape 6" descr="Το πρώτο τηλέφωνο – Ovi Gree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785786" y="571480"/>
            <a:ext cx="71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b="1" dirty="0" smtClean="0">
                <a:solidFill>
                  <a:prstClr val="black"/>
                </a:solidFill>
              </a:rPr>
              <a:t>Παραδείγματα ευρεσιτεχνίας</a:t>
            </a:r>
          </a:p>
          <a:p>
            <a:r>
              <a:rPr lang="el-GR" sz="3200" b="1" dirty="0" smtClean="0">
                <a:solidFill>
                  <a:prstClr val="black"/>
                </a:solidFill>
              </a:rPr>
              <a:t>Εφαρμογή για </a:t>
            </a:r>
            <a:r>
              <a:rPr lang="en-US" sz="3200" b="1" dirty="0" err="1" smtClean="0">
                <a:solidFill>
                  <a:prstClr val="black"/>
                </a:solidFill>
              </a:rPr>
              <a:t>smartphone</a:t>
            </a:r>
            <a:r>
              <a:rPr lang="el-GR" sz="3200" b="1" dirty="0" smtClean="0">
                <a:solidFill>
                  <a:prstClr val="black"/>
                </a:solidFill>
              </a:rPr>
              <a:t> βρίσκει τα πρόωρα νεογνά. </a:t>
            </a:r>
            <a:endParaRPr lang="el-GR" b="1" dirty="0"/>
          </a:p>
        </p:txBody>
      </p:sp>
      <p:sp>
        <p:nvSpPr>
          <p:cNvPr id="33800" name="AutoShape 8" descr="Samsung Galaxy S10e Review | PCMa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3802" name="AutoShape 10" descr="The best phone to buy right now (2019) - The Ver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3804" name="AutoShape 12" descr="Poco X2 Price in India, Specifications, Comparison (22nd October 2020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3806" name="AutoShape 14" descr="Poco X2 Price in India, Specifications, Comparison (22nd October 2020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33808" name="Picture 16" descr="The Best Unlocked Phones for 2020 | PCM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500306"/>
            <a:ext cx="6572296" cy="3680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 descr="ΣΤΥΛΟ PILOT FRIXION (ΣΤΥΛΟ ΠΟΥ ΣΒΗΝΕΙ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4820" name="AutoShape 4" descr="ΣΤΥΛΟ PILOT FRIXION (ΣΤΥΛΟ ΠΟΥ ΣΒΗΝΕΙ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4822" name="AutoShape 6" descr="Στυλό που Σβήνει PILOT Frixion Ball- Βιβλιοπωλείο Τετράγων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4824" name="AutoShape 8" descr="ΣΤΥΛΟ : ΣΤΥΛΟ ΠΟΥ ΣΒΗΝΕΙ PILOT FRIXION 0.7m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4826" name="AutoShape 10" descr="Στυλό που Σβήνει - Skroutz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34828" name="Picture 12" descr="404 Not F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785926"/>
            <a:ext cx="4762500" cy="4262458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2928926" y="857232"/>
            <a:ext cx="31297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Στυλό που σβήνει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Καινοτομία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435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5800" b="1" dirty="0" smtClean="0"/>
              <a:t>	</a:t>
            </a:r>
            <a:r>
              <a:rPr lang="el-GR" sz="5800" b="1" dirty="0" smtClean="0"/>
              <a:t>Η </a:t>
            </a:r>
            <a:r>
              <a:rPr lang="el-GR" sz="5800" b="1" dirty="0"/>
              <a:t>καινοτομία είναι αυτή που μεταμορφώνει τις εφευρέσεις σε εμπορικά προϊόντα </a:t>
            </a:r>
            <a:r>
              <a:rPr lang="el-GR" sz="5800" b="1" dirty="0" smtClean="0"/>
              <a:t>και </a:t>
            </a:r>
            <a:r>
              <a:rPr lang="el-GR" sz="5800" b="1" dirty="0"/>
              <a:t>αλλάζει τον τρόπο που ζούμε . </a:t>
            </a:r>
            <a:endParaRPr lang="en-US" sz="5800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4400" dirty="0" smtClean="0"/>
              <a:t>	</a:t>
            </a:r>
            <a:r>
              <a:rPr lang="el-GR" sz="4400" dirty="0" smtClean="0"/>
              <a:t>Η </a:t>
            </a:r>
            <a:r>
              <a:rPr lang="el-GR" sz="4400" dirty="0"/>
              <a:t>εφεύρεση είναι η ιδέα και η καινοτομία είναι η διαδικασία αξιοποίησή της </a:t>
            </a:r>
            <a:r>
              <a:rPr lang="el-GR" sz="4400" dirty="0" smtClean="0"/>
              <a:t>.</a:t>
            </a: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	</a:t>
            </a:r>
            <a:r>
              <a:rPr lang="el-GR" sz="4400" dirty="0" smtClean="0"/>
              <a:t> Καινοτομία </a:t>
            </a:r>
            <a:r>
              <a:rPr lang="el-GR" sz="4400" dirty="0"/>
              <a:t>είναι : </a:t>
            </a:r>
            <a:endParaRPr lang="en-US" sz="4400" dirty="0" smtClean="0"/>
          </a:p>
          <a:p>
            <a:pPr marL="514350" indent="-514350">
              <a:buAutoNum type="arabicPeriod"/>
            </a:pPr>
            <a:r>
              <a:rPr lang="el-GR" sz="4400" dirty="0" smtClean="0"/>
              <a:t>Η </a:t>
            </a:r>
            <a:r>
              <a:rPr lang="el-GR" sz="4400" dirty="0"/>
              <a:t>εισαγωγή ενός νέου προϊόντος ή η ποιοτική αλλαγή ενός υπάρχοντος προϊόντος</a:t>
            </a:r>
            <a:r>
              <a:rPr lang="el-GR" sz="4400" dirty="0" smtClean="0"/>
              <a:t>.</a:t>
            </a:r>
            <a:endParaRPr lang="en-US" sz="4400" dirty="0" smtClean="0"/>
          </a:p>
          <a:p>
            <a:pPr marL="514350" indent="-514350">
              <a:buAutoNum type="arabicPeriod"/>
            </a:pPr>
            <a:r>
              <a:rPr lang="el-GR" sz="4400" dirty="0" smtClean="0"/>
              <a:t>Η </a:t>
            </a:r>
            <a:r>
              <a:rPr lang="el-GR" sz="4400" dirty="0"/>
              <a:t>νέα διαδικασία ανάπτυξης προϊόντος </a:t>
            </a:r>
            <a:r>
              <a:rPr lang="el-GR" sz="4400" dirty="0" smtClean="0"/>
              <a:t>.</a:t>
            </a:r>
            <a:endParaRPr lang="en-US" sz="4400" dirty="0" smtClean="0"/>
          </a:p>
          <a:p>
            <a:pPr marL="514350" indent="-514350">
              <a:buAutoNum type="arabicPeriod"/>
            </a:pPr>
            <a:r>
              <a:rPr lang="el-GR" sz="4400" dirty="0" smtClean="0"/>
              <a:t>Το </a:t>
            </a:r>
            <a:r>
              <a:rPr lang="el-GR" sz="4400" dirty="0"/>
              <a:t>άνοιγμα μίας νέας </a:t>
            </a:r>
            <a:r>
              <a:rPr lang="el-GR" sz="4400" dirty="0" smtClean="0"/>
              <a:t>αγοράς</a:t>
            </a:r>
            <a:r>
              <a:rPr lang="en-US" sz="4400" dirty="0" smtClean="0"/>
              <a:t>.</a:t>
            </a:r>
            <a:r>
              <a:rPr lang="el-GR" sz="4400" dirty="0" smtClean="0"/>
              <a:t> </a:t>
            </a:r>
            <a:endParaRPr lang="en-US" sz="4400" dirty="0" smtClean="0"/>
          </a:p>
          <a:p>
            <a:pPr marL="514350" indent="-514350">
              <a:buAutoNum type="arabicPeriod"/>
            </a:pPr>
            <a:r>
              <a:rPr lang="el-GR" sz="4400" dirty="0" smtClean="0"/>
              <a:t>Η </a:t>
            </a:r>
            <a:r>
              <a:rPr lang="el-GR" sz="4400" dirty="0"/>
              <a:t>νέα πηγή εφοδιασμού πρώτων υλών ή άλλων υλικών. </a:t>
            </a:r>
            <a:endParaRPr lang="en-US" sz="4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654164"/>
          </a:xfrm>
        </p:spPr>
        <p:txBody>
          <a:bodyPr>
            <a:normAutofit fontScale="90000"/>
          </a:bodyPr>
          <a:lstStyle/>
          <a:p>
            <a:pPr lvl="0"/>
            <a:r>
              <a:rPr lang="el-GR" b="1" dirty="0" smtClean="0"/>
              <a:t>Η ψηφιακή κάμερα σε σχέση με τη συμβατική φωτογραφική μηχανή</a:t>
            </a:r>
            <a:r>
              <a:rPr lang="en-US" b="1" dirty="0" smtClean="0"/>
              <a:t>.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pic>
        <p:nvPicPr>
          <p:cNvPr id="4" name="Picture 2" descr="Φωτογραφία, Κάμερα, Παλιά, Απομονωμένος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00306"/>
            <a:ext cx="1285884" cy="3238500"/>
          </a:xfrm>
          <a:prstGeom prst="rect">
            <a:avLst/>
          </a:prstGeom>
          <a:noFill/>
        </p:spPr>
      </p:pic>
      <p:pic>
        <p:nvPicPr>
          <p:cNvPr id="5" name="Picture 4" descr="Pentax, Στόχος, Παλιά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3071810"/>
            <a:ext cx="3143272" cy="3238501"/>
          </a:xfrm>
          <a:prstGeom prst="rect">
            <a:avLst/>
          </a:prstGeom>
          <a:noFill/>
        </p:spPr>
      </p:pic>
      <p:pic>
        <p:nvPicPr>
          <p:cNvPr id="6" name="Picture 6" descr="Κάμερα, Canon, Φωτογραφία, Digica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2643182"/>
            <a:ext cx="3929090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2868610"/>
          </a:xfrm>
        </p:spPr>
        <p:txBody>
          <a:bodyPr>
            <a:normAutofit fontScale="90000"/>
          </a:bodyPr>
          <a:lstStyle/>
          <a:p>
            <a:pPr lvl="0"/>
            <a:r>
              <a:rPr lang="el-GR" sz="4000" dirty="0" smtClean="0"/>
              <a:t>Οι μικροεπεξεργαστές που ανέπτυξε η ΙΒΜ στα τέλη της δεκαετίας του 1990με Πυρίτιο – Γερμάνιο που άνοιξαν το δρόμο σε κινητά φορητούς υπολογιστές  </a:t>
            </a:r>
            <a:r>
              <a:rPr lang="el-GR" sz="4000" dirty="0" err="1" smtClean="0"/>
              <a:t>κ.λ</a:t>
            </a:r>
            <a:r>
              <a:rPr lang="en-US" sz="4000" dirty="0" smtClean="0"/>
              <a:t>.</a:t>
            </a:r>
            <a:r>
              <a:rPr lang="el-GR" sz="4000" dirty="0" smtClean="0"/>
              <a:t>π.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Picture 12" descr="https://upload.wikimedia.org/wikipedia/commons/thumb/1/17/Edvac.jpg/220px-Edva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214686"/>
            <a:ext cx="2436842" cy="2976582"/>
          </a:xfrm>
          <a:prstGeom prst="rect">
            <a:avLst/>
          </a:prstGeom>
          <a:noFill/>
        </p:spPr>
      </p:pic>
      <p:pic>
        <p:nvPicPr>
          <p:cNvPr id="5" name="Picture 8" descr="https://upload.wikimedia.org/wikipedia/commons/thumb/e/e7/Intel_80486DX2_bottom.jpg/220px-Intel_80486DX2_bott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857628"/>
            <a:ext cx="2095500" cy="1714500"/>
          </a:xfrm>
          <a:prstGeom prst="rect">
            <a:avLst/>
          </a:prstGeom>
          <a:noFill/>
        </p:spPr>
      </p:pic>
      <p:pic>
        <p:nvPicPr>
          <p:cNvPr id="6" name="Picture 10" descr="https://upload.wikimedia.org/wikipedia/commons/thumb/4/49/MOS_6502AD_4585_top.jpg/220px-MOS_6502AD_4585_to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4143380"/>
            <a:ext cx="20955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>
            <a:normAutofit/>
          </a:bodyPr>
          <a:lstStyle/>
          <a:p>
            <a:r>
              <a:rPr lang="el-GR" sz="8000" dirty="0" smtClean="0">
                <a:solidFill>
                  <a:srgbClr val="FF0000"/>
                </a:solidFill>
              </a:rPr>
              <a:t>Σας ευχαριστώ</a:t>
            </a:r>
            <a:br>
              <a:rPr lang="el-GR" sz="8000" dirty="0" smtClean="0">
                <a:solidFill>
                  <a:srgbClr val="FF0000"/>
                </a:solidFill>
              </a:rPr>
            </a:br>
            <a:r>
              <a:rPr lang="el-GR" sz="8000" dirty="0" smtClean="0">
                <a:solidFill>
                  <a:srgbClr val="FF0000"/>
                </a:solidFill>
              </a:rPr>
              <a:t> για την </a:t>
            </a:r>
            <a:br>
              <a:rPr lang="el-GR" sz="8000" dirty="0" smtClean="0">
                <a:solidFill>
                  <a:srgbClr val="FF0000"/>
                </a:solidFill>
              </a:rPr>
            </a:br>
            <a:r>
              <a:rPr lang="el-GR" sz="8000" dirty="0" smtClean="0">
                <a:solidFill>
                  <a:srgbClr val="FF0000"/>
                </a:solidFill>
              </a:rPr>
              <a:t>προσοχή σας</a:t>
            </a:r>
            <a:endParaRPr lang="el-GR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u="sng" dirty="0" smtClean="0"/>
              <a:t>Νέες </a:t>
            </a:r>
            <a:r>
              <a:rPr lang="el-GR" u="sng" dirty="0"/>
              <a:t>Τεχνολογίες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	Επιστήμη </a:t>
            </a:r>
            <a:r>
              <a:rPr lang="el-GR" dirty="0"/>
              <a:t>είναι σύστημα απόκτησης γνώσης  που βασίζεται στην επιστημονική έρευνα , καθώς και στην οργάνωση αυτής της γνώσης. Κάθε επιστημονική γνώση δεν καθίσταται ποτέ άχρηστη αλλά αποτελεί το υπόβαθρο για περαιτέρω γνώση και εξειδίκευση.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Τεχνολογία Ενσωματωμένων Συστημάτων Βασιζόμενων σε Μικροεπεξεργαστές στην  Αίθουσα Α2 - Τμήμα Μηχανικών Πληροφορικής ΤΕΙ Ανατολικής Μακεδονίας Θράκη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28676" name="AutoShape 4" descr="Μικροεπεξεργαστής στοκ εικόνα. εικόνα από μικροεπεξεργαστής - 369153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28678" name="Picture 6" descr="Μικροεπεξεργαστές - τυπωμένο χαρτόνι κυκλωμάτων Στοκ Εικόνες - εικόνα από  τεχνολογία, διαπροσωπεία: 277932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857496"/>
            <a:ext cx="7000924" cy="321471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571472" y="500042"/>
            <a:ext cx="77867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200" dirty="0" smtClean="0">
                <a:ea typeface="Calibri" pitchFamily="34" charset="0"/>
                <a:cs typeface="Times New Roman" pitchFamily="18" charset="0"/>
              </a:rPr>
              <a:t>Για παράδειγμα αναπτύχθηκε νέα γνώση σχετικά με τους μικροεπεξεργαστές από μηχανικούς και επιστήμονες που οδήγησε στα σύγχρονα συστήματα υπολογιστών.</a:t>
            </a:r>
            <a:endParaRPr lang="el-GR" sz="32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Ανακάλυψη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l-GR" b="1" dirty="0" smtClean="0"/>
              <a:t>	Η </a:t>
            </a:r>
            <a:r>
              <a:rPr lang="el-GR" b="1" dirty="0"/>
              <a:t>ανακάλυψη</a:t>
            </a:r>
            <a:r>
              <a:rPr lang="el-GR" dirty="0"/>
              <a:t> </a:t>
            </a:r>
            <a:r>
              <a:rPr lang="el-GR" b="1" dirty="0"/>
              <a:t>είναι η εύρεση και για πρώτη φορά χρήση ή διατύπωση κάποιου</a:t>
            </a:r>
            <a:r>
              <a:rPr lang="el-GR" dirty="0"/>
              <a:t> </a:t>
            </a:r>
            <a:r>
              <a:rPr lang="el-GR" b="1" dirty="0"/>
              <a:t>προϋπάρχοντος πράγματος</a:t>
            </a:r>
            <a:r>
              <a:rPr lang="el-GR" dirty="0"/>
              <a:t> </a:t>
            </a:r>
            <a:r>
              <a:rPr lang="el-GR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 	Δεν </a:t>
            </a:r>
            <a:r>
              <a:rPr lang="el-GR" dirty="0"/>
              <a:t>υπάρχει λόγος κάποιος να ανακαλύψει το ίδιο πράγμα ξανά (εκτός ίσως από το να αναπαράγει για επιβεβαίωση της αρχικής ανακάλυψης 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u="sng" dirty="0" smtClean="0"/>
              <a:t>Παραδείγματα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6"/>
            <a:r>
              <a:rPr lang="el-GR" b="1" dirty="0" smtClean="0"/>
              <a:t>Ο ηλεκτρισμός			              </a:t>
            </a:r>
            <a:endParaRPr lang="el-GR" dirty="0"/>
          </a:p>
          <a:p>
            <a:endParaRPr lang="el-GR" dirty="0"/>
          </a:p>
        </p:txBody>
      </p:sp>
      <p:pic>
        <p:nvPicPr>
          <p:cNvPr id="8196" name="Picture 4" descr="Ο Βενιαμίν Φραγκλίνος και το διάσημο πείραμα με τον χαρταετό σε πίνακα ζωγραφική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357430"/>
            <a:ext cx="6286500" cy="314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571868" y="571480"/>
            <a:ext cx="25331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Πετρέλαιο </a:t>
            </a:r>
            <a:endParaRPr lang="el-GR" sz="4000" dirty="0"/>
          </a:p>
        </p:txBody>
      </p:sp>
      <p:pic>
        <p:nvPicPr>
          <p:cNvPr id="3" name="Picture 2" descr="Bίντεο-ντοκουμέντο: Από το 1806 υπήρχαν πετρελαιοπηγές στην Ζάκυνθο και όχι  μόνο (φωτό, vid) | Pronew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3"/>
            <a:ext cx="7572428" cy="44291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Ενας πλανήτης που μοιάζει με τη Γη - ΤΑ ΝΕ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285992"/>
            <a:ext cx="7715304" cy="432057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428596" y="357166"/>
            <a:ext cx="79296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Βρέθηκε πλανήτης που μοιάζει με τη Γη.</a:t>
            </a:r>
            <a:r>
              <a:rPr lang="el-GR" sz="2800" dirty="0" smtClean="0"/>
              <a:t> Η επιστημονική ομάδα της </a:t>
            </a:r>
            <a:r>
              <a:rPr lang="en-US" sz="2800" dirty="0" smtClean="0"/>
              <a:t>NASA</a:t>
            </a:r>
            <a:r>
              <a:rPr lang="el-GR" sz="2800" dirty="0" smtClean="0"/>
              <a:t> ανακοίνωσε ότι ανακάλυψε έναν πλανήτη που φαίνεται να έχει πολλά κοινά χαρακτηριστικά με τη Γή.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Έκθεση για το Ναυάγιο των Αντικυθήρων ετοιμάζει το ΕΑΜ - Αρχαιολογία On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24580" name="Picture 4" descr="upload.wikimedia.org/wikipedia/commons/6/66/NAM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500306"/>
            <a:ext cx="4714908" cy="4205189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357158" y="285728"/>
            <a:ext cx="8286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Ο Μηχανισμός Αντικυθήρων</a:t>
            </a:r>
            <a:r>
              <a:rPr lang="el-GR" sz="2800" dirty="0" smtClean="0"/>
              <a:t> είναι ο αρχαιότερος γνωστός πολύπλοκος μηχανισμός. Ονομάζεται και πρώτος γνωστός αναλογικός υπολογιστής. Η ποιότητα κατασκευής του υποδηλώνει ότι είχε ανακαλυφθεί κατά τη διάρκεια της Ελληνιστικής Περιόδου.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Εφεύρεση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l-GR" b="1" dirty="0" smtClean="0"/>
              <a:t>	</a:t>
            </a:r>
            <a:r>
              <a:rPr lang="el-GR" sz="3500" b="1" dirty="0" smtClean="0"/>
              <a:t>Εφεύρεση </a:t>
            </a:r>
            <a:r>
              <a:rPr lang="el-GR" sz="3500" b="1" dirty="0"/>
              <a:t>χαρακτηρίζεται</a:t>
            </a:r>
            <a:r>
              <a:rPr lang="el-GR" sz="3500" dirty="0"/>
              <a:t> </a:t>
            </a:r>
            <a:r>
              <a:rPr lang="el-GR" sz="3500" b="1" dirty="0"/>
              <a:t>οποιαδήποτε δημιουργική ενέργεια του ανθρώπου που καταλήγει </a:t>
            </a:r>
            <a:r>
              <a:rPr lang="el-GR" sz="3500" b="1" u="sng" dirty="0"/>
              <a:t>στην σύλληψη μιας πρωτότυπης ιδέας  που δεν υπάρχει προηγουμένως</a:t>
            </a:r>
            <a:r>
              <a:rPr lang="el-GR" sz="3500" b="1" dirty="0"/>
              <a:t> </a:t>
            </a:r>
            <a:r>
              <a:rPr lang="el-GR" dirty="0"/>
              <a:t>ή στην ανεύρεση νέων μεθόδων εργασίας ή  ιδιοτήτων ή πραγμάτων 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 </a:t>
            </a:r>
            <a:r>
              <a:rPr lang="el-GR" dirty="0"/>
              <a:t>Η σύλληψη πρωτότυπης  ιδέας και η τεχνική της πραγματοποίησης.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l-GR" dirty="0" smtClean="0"/>
              <a:t>Τα </a:t>
            </a:r>
            <a:r>
              <a:rPr lang="el-GR" dirty="0"/>
              <a:t>κριτήρια επιτυχίας μιας εφεύρεσης είναι περισσότερο τεχνικά παρά εμπορικά.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155</Words>
  <Application>Microsoft Office PowerPoint</Application>
  <PresentationFormat>Προβολή στην οθόνη (4:3)</PresentationFormat>
  <Paragraphs>41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Πως αναπτύσσεται η Τεχνολογία </vt:lpstr>
      <vt:lpstr> Νέες Τεχνολογίες </vt:lpstr>
      <vt:lpstr>Διαφάνεια 3</vt:lpstr>
      <vt:lpstr>Ανακάλυψη</vt:lpstr>
      <vt:lpstr> Παραδείγματα </vt:lpstr>
      <vt:lpstr>Διαφάνεια 6</vt:lpstr>
      <vt:lpstr>Διαφάνεια 7</vt:lpstr>
      <vt:lpstr>Διαφάνεια 8</vt:lpstr>
      <vt:lpstr>Εφεύρεση</vt:lpstr>
      <vt:lpstr>Διαφάνεια 10</vt:lpstr>
      <vt:lpstr>Διαφάνεια 11</vt:lpstr>
      <vt:lpstr>Ευρεσιτεχνία</vt:lpstr>
      <vt:lpstr>Διαφάνεια 13</vt:lpstr>
      <vt:lpstr>Διαφάνεια 14</vt:lpstr>
      <vt:lpstr>Καινοτομία</vt:lpstr>
      <vt:lpstr>Η ψηφιακή κάμερα σε σχέση με τη συμβατική φωτογραφική μηχανή. </vt:lpstr>
      <vt:lpstr>Οι μικροεπεξεργαστές που ανέπτυξε η ΙΒΜ στα τέλη της δεκαετίας του 1990με Πυρίτιο – Γερμάνιο που άνοιξαν το δρόμο σε κινητά φορητούς υπολογιστές  κ.λ.π. </vt:lpstr>
      <vt:lpstr>Σας ευχαριστώ  για την  προσοχή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home</dc:creator>
  <cp:lastModifiedBy>user</cp:lastModifiedBy>
  <cp:revision>54</cp:revision>
  <dcterms:created xsi:type="dcterms:W3CDTF">2019-10-09T06:31:29Z</dcterms:created>
  <dcterms:modified xsi:type="dcterms:W3CDTF">2022-10-15T10:44:23Z</dcterms:modified>
</cp:coreProperties>
</file>