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7" r:id="rId2"/>
    <p:sldId id="256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1A6FE6-1BF3-43F3-96F5-11E45AF78C92}" type="datetimeFigureOut">
              <a:rPr lang="el-GR" smtClean="0"/>
              <a:pPr/>
              <a:t>5/10/2021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41C970-640C-437E-BDB4-002B688B545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1C970-640C-437E-BDB4-002B688B545F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942F-9543-49EF-86E3-10DE2EC4BA91}" type="datetimeFigureOut">
              <a:rPr lang="el-GR" smtClean="0"/>
              <a:pPr/>
              <a:t>5/10/2021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723F6-D45C-4ADB-A5A9-F6AD8A3AE7F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942F-9543-49EF-86E3-10DE2EC4BA91}" type="datetimeFigureOut">
              <a:rPr lang="el-GR" smtClean="0"/>
              <a:pPr/>
              <a:t>5/10/2021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723F6-D45C-4ADB-A5A9-F6AD8A3AE7F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942F-9543-49EF-86E3-10DE2EC4BA91}" type="datetimeFigureOut">
              <a:rPr lang="el-GR" smtClean="0"/>
              <a:pPr/>
              <a:t>5/10/2021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723F6-D45C-4ADB-A5A9-F6AD8A3AE7F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942F-9543-49EF-86E3-10DE2EC4BA91}" type="datetimeFigureOut">
              <a:rPr lang="el-GR" smtClean="0"/>
              <a:pPr/>
              <a:t>5/10/2021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723F6-D45C-4ADB-A5A9-F6AD8A3AE7F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942F-9543-49EF-86E3-10DE2EC4BA91}" type="datetimeFigureOut">
              <a:rPr lang="el-GR" smtClean="0"/>
              <a:pPr/>
              <a:t>5/10/2021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723F6-D45C-4ADB-A5A9-F6AD8A3AE7F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942F-9543-49EF-86E3-10DE2EC4BA91}" type="datetimeFigureOut">
              <a:rPr lang="el-GR" smtClean="0"/>
              <a:pPr/>
              <a:t>5/10/2021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723F6-D45C-4ADB-A5A9-F6AD8A3AE7F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942F-9543-49EF-86E3-10DE2EC4BA91}" type="datetimeFigureOut">
              <a:rPr lang="el-GR" smtClean="0"/>
              <a:pPr/>
              <a:t>5/10/2021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723F6-D45C-4ADB-A5A9-F6AD8A3AE7F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942F-9543-49EF-86E3-10DE2EC4BA91}" type="datetimeFigureOut">
              <a:rPr lang="el-GR" smtClean="0"/>
              <a:pPr/>
              <a:t>5/10/2021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723F6-D45C-4ADB-A5A9-F6AD8A3AE7F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942F-9543-49EF-86E3-10DE2EC4BA91}" type="datetimeFigureOut">
              <a:rPr lang="el-GR" smtClean="0"/>
              <a:pPr/>
              <a:t>5/10/2021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723F6-D45C-4ADB-A5A9-F6AD8A3AE7F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942F-9543-49EF-86E3-10DE2EC4BA91}" type="datetimeFigureOut">
              <a:rPr lang="el-GR" smtClean="0"/>
              <a:pPr/>
              <a:t>5/10/2021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723F6-D45C-4ADB-A5A9-F6AD8A3AE7F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942F-9543-49EF-86E3-10DE2EC4BA91}" type="datetimeFigureOut">
              <a:rPr lang="el-GR" smtClean="0"/>
              <a:pPr/>
              <a:t>5/10/2021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723F6-D45C-4ADB-A5A9-F6AD8A3AE7F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E942F-9543-49EF-86E3-10DE2EC4BA91}" type="datetimeFigureOut">
              <a:rPr lang="el-GR" smtClean="0"/>
              <a:pPr/>
              <a:t>5/10/2021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723F6-D45C-4ADB-A5A9-F6AD8A3AE7F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ome\Desktop\Εικόνα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3 - Τίτλος"/>
          <p:cNvSpPr>
            <a:spLocks noGrp="1"/>
          </p:cNvSpPr>
          <p:nvPr>
            <p:ph type="ctrTitle"/>
          </p:nvPr>
        </p:nvSpPr>
        <p:spPr>
          <a:xfrm>
            <a:off x="467544" y="2204864"/>
            <a:ext cx="8229600" cy="18288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dirty="0" smtClean="0">
                <a:solidFill>
                  <a:schemeClr val="tx1"/>
                </a:solidFill>
              </a:rPr>
              <a:t>Η </a:t>
            </a:r>
            <a:r>
              <a:rPr lang="el-GR" sz="3600" dirty="0" smtClean="0">
                <a:solidFill>
                  <a:schemeClr val="bg1"/>
                </a:solidFill>
              </a:rPr>
              <a:t>ΤΕΧΝΟΛΟΓΙΑ ΚΑΙ ΟΙ ΣΗΜΑΝΤΙΚΕΣ ΑΝΑΚΑΛΥΨΕΙΣ ΠΟΥ ΔΙΑΜΟΡΦΩΣΑΝ ΤΟΝ ΑΙΩΝΑ ΜΑΣ</a:t>
            </a:r>
            <a:endParaRPr lang="el-GR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cover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428596" y="1928802"/>
            <a:ext cx="4429124" cy="33178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l-GR" sz="800" b="1" dirty="0"/>
          </a:p>
          <a:p>
            <a:pPr>
              <a:lnSpc>
                <a:spcPct val="120000"/>
              </a:lnSpc>
              <a:buClr>
                <a:schemeClr val="tx1">
                  <a:shade val="95000"/>
                </a:schemeClr>
              </a:buClr>
              <a:defRPr/>
            </a:pPr>
            <a:r>
              <a:rPr lang="el-GR" sz="2800" b="1" dirty="0" smtClean="0"/>
              <a:t>Η ηλεκτρονική</a:t>
            </a:r>
            <a:r>
              <a:rPr lang="el-GR" sz="2800" b="1" dirty="0"/>
              <a:t>, αποτέλεσμα συνεργασίας της φυσικής με την ηλεκτρική βιομηχανία, αξιοποιήθηκε αρχικά για τη βελτίωση των </a:t>
            </a:r>
            <a:r>
              <a:rPr lang="el-GR" sz="2800" b="1" dirty="0" smtClean="0"/>
              <a:t>τηλεπικοινωνιών</a:t>
            </a:r>
            <a:r>
              <a:rPr lang="el-GR" b="1" dirty="0" smtClean="0"/>
              <a:t>.</a:t>
            </a:r>
            <a:endParaRPr lang="el-GR" b="1" dirty="0"/>
          </a:p>
        </p:txBody>
      </p:sp>
      <p:sp>
        <p:nvSpPr>
          <p:cNvPr id="3" name="2 - Ορθογώνιο"/>
          <p:cNvSpPr/>
          <p:nvPr/>
        </p:nvSpPr>
        <p:spPr>
          <a:xfrm>
            <a:off x="3500430" y="642918"/>
            <a:ext cx="2359107" cy="584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l-GR" sz="3200" b="1" dirty="0" smtClean="0"/>
              <a:t>Ηλεκτρονική</a:t>
            </a:r>
            <a:endParaRPr lang="el-GR" sz="3200" b="1" dirty="0"/>
          </a:p>
        </p:txBody>
      </p:sp>
      <p:pic>
        <p:nvPicPr>
          <p:cNvPr id="4" name="Picture 2" descr="http://www.tkjelectronics.dk/images/content/services_fro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1928802"/>
            <a:ext cx="2714612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3185344" y="857232"/>
            <a:ext cx="2093522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marL="548640" indent="-411480" algn="ctr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el-GR" sz="2800" b="1" dirty="0"/>
              <a:t>Μεταφορές</a:t>
            </a:r>
          </a:p>
        </p:txBody>
      </p:sp>
      <p:sp>
        <p:nvSpPr>
          <p:cNvPr id="3" name="2 - Ορθογώνιο"/>
          <p:cNvSpPr/>
          <p:nvPr/>
        </p:nvSpPr>
        <p:spPr>
          <a:xfrm>
            <a:off x="2000232" y="1857364"/>
            <a:ext cx="4572000" cy="267765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el-GR" sz="2800" b="1" dirty="0" smtClean="0"/>
              <a:t>1. Μηχανοκίνητα </a:t>
            </a:r>
            <a:r>
              <a:rPr lang="el-GR" sz="2800" b="1" dirty="0"/>
              <a:t>πλοία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el-GR" sz="2800" b="1" dirty="0" smtClean="0"/>
              <a:t>2. Αεροπλάνο</a:t>
            </a:r>
            <a:endParaRPr lang="el-GR" sz="2800" b="1" dirty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el-GR" sz="2800" b="1" dirty="0" smtClean="0"/>
              <a:t>3. Σιδηρόδρομος</a:t>
            </a:r>
            <a:endParaRPr lang="el-GR" sz="2800" b="1" dirty="0"/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el-GR" sz="2800" b="1" dirty="0" smtClean="0"/>
              <a:t>4. Τρένα </a:t>
            </a:r>
            <a:r>
              <a:rPr lang="el-GR" sz="2800" b="1" dirty="0"/>
              <a:t>υψηλής ταχύτητας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el-GR" sz="2800" b="1" dirty="0" smtClean="0"/>
              <a:t>5. Τρένα </a:t>
            </a:r>
            <a:r>
              <a:rPr lang="el-GR" sz="2800" b="1" dirty="0"/>
              <a:t>στις </a:t>
            </a:r>
            <a:r>
              <a:rPr lang="el-GR" sz="2800" b="1" dirty="0" smtClean="0"/>
              <a:t>πόλεις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defRPr/>
            </a:pP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Αυτοκίνητο</a:t>
            </a:r>
            <a:endParaRPr lang="el-GR" sz="2800" b="1" dirty="0"/>
          </a:p>
        </p:txBody>
      </p:sp>
      <p:pic>
        <p:nvPicPr>
          <p:cNvPr id="4" name="Picture 5" descr="C:\Users\user\Downloads\αρχείο λήψης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4786322"/>
            <a:ext cx="1643074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http://sfrang.com/historia/graphics/60/63-7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43372" y="4786322"/>
            <a:ext cx="2214578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http://users.sch.gr/kassetas/0%20000%200aHistor20_files/image00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00298" y="4714884"/>
            <a:ext cx="142876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http://images.news-now.gr/3/37693/24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86578" y="4714884"/>
            <a:ext cx="1928794" cy="1443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786050" y="500042"/>
            <a:ext cx="3714776" cy="65403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3200" b="1" dirty="0" smtClean="0"/>
              <a:t>Αυτοκίνητο</a:t>
            </a:r>
            <a:endParaRPr lang="el-GR" sz="32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1785926"/>
            <a:ext cx="4176713" cy="4114816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l-GR" b="1" dirty="0" smtClean="0">
                <a:latin typeface="+mj-lt"/>
              </a:rPr>
              <a:t>Σήμερα γίνονται σημαντικές προσπάθειες για την κατασκευή αυτοκινήτων με ηλεκτροκίνηση.</a:t>
            </a:r>
            <a:endParaRPr lang="el-GR" dirty="0" smtClean="0">
              <a:latin typeface="+mj-lt"/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l-GR" dirty="0"/>
          </a:p>
        </p:txBody>
      </p:sp>
      <p:pic>
        <p:nvPicPr>
          <p:cNvPr id="32772" name="Picture 2" descr="http://www.antinews.gr/wp-content/uploads/2012/04/hybr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1857364"/>
            <a:ext cx="3857652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>
            <a:noAutofit/>
          </a:bodyPr>
          <a:lstStyle/>
          <a:p>
            <a:r>
              <a:rPr lang="el-GR" sz="9600" b="1" dirty="0" smtClean="0">
                <a:solidFill>
                  <a:srgbClr val="FF0000"/>
                </a:solidFill>
              </a:rPr>
              <a:t>Ευχαριστώ</a:t>
            </a:r>
            <a:br>
              <a:rPr lang="el-GR" sz="9600" b="1" dirty="0" smtClean="0">
                <a:solidFill>
                  <a:srgbClr val="FF0000"/>
                </a:solidFill>
              </a:rPr>
            </a:br>
            <a:r>
              <a:rPr lang="el-GR" sz="9600" b="1" dirty="0" smtClean="0">
                <a:solidFill>
                  <a:srgbClr val="FF0000"/>
                </a:solidFill>
              </a:rPr>
              <a:t> για την</a:t>
            </a:r>
            <a:br>
              <a:rPr lang="el-GR" sz="9600" b="1" dirty="0" smtClean="0">
                <a:solidFill>
                  <a:srgbClr val="FF0000"/>
                </a:solidFill>
              </a:rPr>
            </a:br>
            <a:r>
              <a:rPr lang="el-GR" sz="9600" b="1" dirty="0" smtClean="0">
                <a:solidFill>
                  <a:srgbClr val="FF0000"/>
                </a:solidFill>
              </a:rPr>
              <a:t> προσοχή </a:t>
            </a:r>
            <a:br>
              <a:rPr lang="el-GR" sz="9600" b="1" dirty="0" smtClean="0">
                <a:solidFill>
                  <a:srgbClr val="FF0000"/>
                </a:solidFill>
              </a:rPr>
            </a:br>
            <a:r>
              <a:rPr lang="el-GR" sz="9600" b="1" dirty="0" smtClean="0">
                <a:solidFill>
                  <a:srgbClr val="FF0000"/>
                </a:solidFill>
              </a:rPr>
              <a:t>σας</a:t>
            </a:r>
            <a:endParaRPr lang="el-GR" sz="9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t3.gstatic.com/images?q=tbn:ANd9GcQOCc-YycksJPxvXuteir8HalM3FAK58TqgJ6-rmFpYheHGEZmHxIfAR6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1857364"/>
            <a:ext cx="3024188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Ορθογώνιο"/>
          <p:cNvSpPr/>
          <p:nvPr/>
        </p:nvSpPr>
        <p:spPr>
          <a:xfrm>
            <a:off x="428596" y="2071678"/>
            <a:ext cx="4572000" cy="33221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buClr>
                <a:schemeClr val="tx1">
                  <a:shade val="95000"/>
                </a:schemeClr>
              </a:buClr>
              <a:defRPr/>
            </a:pPr>
            <a:r>
              <a:rPr lang="el-GR" sz="2400" b="1" dirty="0"/>
              <a:t>Τα τεχνολογικά επιτεύγματα, όπως η τυπογραφία, το τηλέφωνο και το </a:t>
            </a:r>
            <a:r>
              <a:rPr lang="el-GR" sz="2400" b="1" dirty="0" smtClean="0"/>
              <a:t>διαδίκτυο</a:t>
            </a:r>
            <a:r>
              <a:rPr lang="el-GR" sz="2400" b="1" dirty="0"/>
              <a:t>, έχουν περιορίσει τα φυσικά εμπόδια της επικοινωνίας και έχουν επιτρέψει στους ανθρώπους  να</a:t>
            </a:r>
            <a:r>
              <a:rPr lang="en-US" sz="2400" b="1" dirty="0"/>
              <a:t> </a:t>
            </a:r>
            <a:r>
              <a:rPr lang="el-GR" sz="2400" b="1" dirty="0"/>
              <a:t>επικοινωνούν σε παγκόσμια κλίμακα. </a:t>
            </a:r>
          </a:p>
        </p:txBody>
      </p:sp>
      <p:sp>
        <p:nvSpPr>
          <p:cNvPr id="6" name="5 - Ορθογώνιο"/>
          <p:cNvSpPr/>
          <p:nvPr/>
        </p:nvSpPr>
        <p:spPr>
          <a:xfrm>
            <a:off x="785786" y="571480"/>
            <a:ext cx="7500990" cy="46166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l-GR" sz="2400" b="1" dirty="0" smtClean="0"/>
              <a:t>Η ΧΡΗΣΗ ΤΗΣ ΤΕΧΝΟΛΟΓΙΑΣ ΑΠΟ ΤΟΥΣ ΑΝΘΡΩΠΟΥΣ</a:t>
            </a:r>
            <a:endParaRPr lang="el-GR" sz="2400" b="1" dirty="0"/>
          </a:p>
        </p:txBody>
      </p:sp>
      <p:pic>
        <p:nvPicPr>
          <p:cNvPr id="7" name="Picture 4" descr="http://t1.gstatic.com/images?q=tbn:ANd9GcScsKVlw8L93ElH7O_ZP_zEbV0gS9u_S_694q-Dqa_7iGXzYAI56T-zG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2132" y="4000504"/>
            <a:ext cx="3024188" cy="173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2.bp.blogspot.com/_P_d1spzDKSE/S83LIxmvikI/AAAAAAAA1H0/eTPVhdVb7M8/s1600/%CF%81%CE%B1%CE%BD%CF%84%CE%AC%CF%8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1357298"/>
            <a:ext cx="3005138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- Ορθογώνιο"/>
          <p:cNvSpPr/>
          <p:nvPr/>
        </p:nvSpPr>
        <p:spPr>
          <a:xfrm>
            <a:off x="357158" y="1500174"/>
            <a:ext cx="442915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Πολλές νέες τεχνολογίες (το ραντάρ, ο ηλεκτρονικός υπολογιστής) προέκυψαν στο πλαίσιο στρατιωτικών προγραμμάτων κατά τη διάρκεια  του            </a:t>
            </a:r>
            <a:r>
              <a:rPr lang="el-GR" sz="2800" b="1" dirty="0" smtClean="0"/>
              <a:t>                </a:t>
            </a:r>
            <a:r>
              <a:rPr lang="el-GR" sz="2800" b="1" dirty="0" smtClean="0"/>
              <a:t>Β παγκοσμίου πολέμου</a:t>
            </a:r>
            <a:r>
              <a:rPr lang="el-GR" b="1" dirty="0" smtClean="0"/>
              <a:t>. 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571472" y="1000108"/>
            <a:ext cx="392909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l-GR" sz="2800" dirty="0" smtClean="0"/>
              <a:t>Παρ’ όλα αυτά, η τεχνολογία δεν χρησιμοποιείται μόνο για ειρηνικούς σκοπούς.</a:t>
            </a:r>
          </a:p>
          <a:p>
            <a:pPr>
              <a:spcBef>
                <a:spcPct val="0"/>
              </a:spcBef>
            </a:pPr>
            <a:r>
              <a:rPr lang="el-GR" sz="2800" dirty="0" smtClean="0"/>
              <a:t> </a:t>
            </a:r>
            <a:r>
              <a:rPr lang="el-GR" sz="2800" dirty="0"/>
              <a:t>Η</a:t>
            </a:r>
            <a:r>
              <a:rPr lang="el-GR" sz="2800" dirty="0" smtClean="0"/>
              <a:t> κατασκευή καταστροφικών όπλων έχει προχωρήσει, στη διάρκεια της ιστορίας, από τα ρόπαλα στα πυρηνικά όπλα.</a:t>
            </a:r>
          </a:p>
        </p:txBody>
      </p:sp>
      <p:pic>
        <p:nvPicPr>
          <p:cNvPr id="3" name="Picture 6" descr="http://www.looklike.gr/image/cache/data/3101-600x6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571480"/>
            <a:ext cx="3167063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0" descr="http://t0.gstatic.com/images?q=tbn:ANd9GcTb9Ti3blTC1ynShF6jD0Yi94njTCs0nbyTA2LLpjbEs9mMWbU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3357562"/>
            <a:ext cx="3167063" cy="215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428596" y="571480"/>
            <a:ext cx="8143932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l-GR" sz="2800" b="1" dirty="0" smtClean="0"/>
              <a:t>Σημαντικότεροι τομείς της τεχνολογικής εξέλιξης.</a:t>
            </a:r>
            <a:endParaRPr lang="el-GR" sz="2800" b="1" dirty="0"/>
          </a:p>
        </p:txBody>
      </p:sp>
      <p:sp>
        <p:nvSpPr>
          <p:cNvPr id="3" name="2 - Ορθογώνιο"/>
          <p:cNvSpPr/>
          <p:nvPr/>
        </p:nvSpPr>
        <p:spPr>
          <a:xfrm>
            <a:off x="3000364" y="1857364"/>
            <a:ext cx="1524007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l-GR" sz="2800" b="1" dirty="0" smtClean="0"/>
              <a:t>Ενέργεια</a:t>
            </a:r>
            <a:endParaRPr lang="el-GR" sz="2800" dirty="0"/>
          </a:p>
        </p:txBody>
      </p:sp>
      <p:sp>
        <p:nvSpPr>
          <p:cNvPr id="4" name="3 - Ορθογώνιο"/>
          <p:cNvSpPr/>
          <p:nvPr/>
        </p:nvSpPr>
        <p:spPr>
          <a:xfrm>
            <a:off x="3071802" y="2857496"/>
            <a:ext cx="1375185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l-GR" sz="2800" b="1" dirty="0" smtClean="0"/>
              <a:t> Ιατρική</a:t>
            </a:r>
            <a:endParaRPr lang="el-GR" sz="2800" dirty="0"/>
          </a:p>
        </p:txBody>
      </p:sp>
      <p:sp>
        <p:nvSpPr>
          <p:cNvPr id="5" name="4 - Ορθογώνιο"/>
          <p:cNvSpPr/>
          <p:nvPr/>
        </p:nvSpPr>
        <p:spPr>
          <a:xfrm>
            <a:off x="2928926" y="5286388"/>
            <a:ext cx="1955022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l-GR" sz="2800" b="1" dirty="0" smtClean="0"/>
              <a:t>Μεταφορές</a:t>
            </a:r>
            <a:endParaRPr lang="el-GR" sz="2800" dirty="0"/>
          </a:p>
        </p:txBody>
      </p:sp>
      <p:sp>
        <p:nvSpPr>
          <p:cNvPr id="6" name="5 - Ορθογώνιο"/>
          <p:cNvSpPr/>
          <p:nvPr/>
        </p:nvSpPr>
        <p:spPr>
          <a:xfrm>
            <a:off x="2857488" y="4071942"/>
            <a:ext cx="2085314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l-GR" sz="2800" b="1" dirty="0" smtClean="0"/>
              <a:t>Ηλεκτρονική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000232" y="785794"/>
            <a:ext cx="4143404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/>
                </a:solidFill>
              </a:rPr>
              <a:t>ΕΝΕΡΓΕΙΑ </a:t>
            </a:r>
            <a:r>
              <a:rPr lang="el-GR" sz="2800" b="1" dirty="0"/>
              <a:t> </a:t>
            </a:r>
            <a:r>
              <a:rPr lang="el-GR" sz="2800" b="1" dirty="0" smtClean="0"/>
              <a:t> (</a:t>
            </a:r>
            <a:r>
              <a:rPr lang="el-GR" sz="2800" b="1" dirty="0" smtClean="0">
                <a:solidFill>
                  <a:schemeClr val="tx1"/>
                </a:solidFill>
              </a:rPr>
              <a:t>Ηλεκτρισμός)</a:t>
            </a:r>
            <a:endParaRPr lang="el-GR" sz="2800" b="1" dirty="0"/>
          </a:p>
        </p:txBody>
      </p:sp>
      <p:sp>
        <p:nvSpPr>
          <p:cNvPr id="3" name="2 - Ορθογώνιο"/>
          <p:cNvSpPr/>
          <p:nvPr/>
        </p:nvSpPr>
        <p:spPr>
          <a:xfrm>
            <a:off x="428596" y="2357430"/>
            <a:ext cx="4000528" cy="31947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l-GR" sz="2800" b="1" dirty="0" smtClean="0"/>
              <a:t>Στον 20 αιώνα η διάδοση του ηλεκτρισμού έδωσε την απαραίτητη ενέργεια για τις πόλεις, τα εργοστάσια, τα σπίτια και τον φωτισμό. </a:t>
            </a:r>
          </a:p>
        </p:txBody>
      </p:sp>
      <p:pic>
        <p:nvPicPr>
          <p:cNvPr id="4" name="Picture 2" descr="C:\Users\user\Downloads\63-8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2428868"/>
            <a:ext cx="3768725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285984" y="857232"/>
            <a:ext cx="5090881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Πετρελαιοπηγές -  Υγρά καύσιμα</a:t>
            </a:r>
            <a:endParaRPr lang="el-GR" sz="2800" b="1" dirty="0"/>
          </a:p>
        </p:txBody>
      </p:sp>
      <p:sp>
        <p:nvSpPr>
          <p:cNvPr id="3" name="2 - Ορθογώνιο"/>
          <p:cNvSpPr/>
          <p:nvPr/>
        </p:nvSpPr>
        <p:spPr>
          <a:xfrm>
            <a:off x="642910" y="2071678"/>
            <a:ext cx="2857520" cy="30469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b="1" dirty="0"/>
              <a:t>Στα μέσα του 19</a:t>
            </a:r>
            <a:r>
              <a:rPr lang="el-GR" sz="3200" b="1" baseline="30000" dirty="0"/>
              <a:t>ου</a:t>
            </a:r>
            <a:r>
              <a:rPr lang="el-GR" sz="3200" b="1" dirty="0"/>
              <a:t> αιώνα άρχισε η εκμετάλλευση του πετρελαίου</a:t>
            </a:r>
            <a:r>
              <a:rPr lang="en-US" sz="3200" b="1" dirty="0"/>
              <a:t>.</a:t>
            </a:r>
            <a:endParaRPr lang="el-GR" sz="3200" dirty="0"/>
          </a:p>
        </p:txBody>
      </p:sp>
      <p:pic>
        <p:nvPicPr>
          <p:cNvPr id="4" name="Picture 2" descr="C:\Users\user\Downloads\60-40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2071678"/>
            <a:ext cx="3138513" cy="3227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857224" y="1571612"/>
            <a:ext cx="7286676" cy="267765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Clr>
                <a:schemeClr val="tx1">
                  <a:shade val="95000"/>
                </a:schemeClr>
              </a:buClr>
              <a:defRPr/>
            </a:pPr>
            <a:r>
              <a:rPr lang="el-GR" sz="2800" b="1" dirty="0"/>
              <a:t>Η επιστήμη της Ιατρικής εξελίχθηκε  πολύ εντυπωσιακά και πέτυχε να βελτιώσει το προσδόκιμο της ζωής από τα 40 έτη περίπου που βρισκόταν στις αρχές του 20</a:t>
            </a:r>
            <a:r>
              <a:rPr lang="el-GR" sz="2800" b="1" baseline="30000" dirty="0"/>
              <a:t>ου</a:t>
            </a:r>
            <a:r>
              <a:rPr lang="el-GR" sz="2800" b="1" dirty="0"/>
              <a:t> αιώνα, σχεδόν στα </a:t>
            </a:r>
            <a:r>
              <a:rPr lang="el-GR" sz="2800" b="1" dirty="0" smtClean="0"/>
              <a:t>80 έτη </a:t>
            </a:r>
            <a:r>
              <a:rPr lang="el-GR" sz="2800" b="1" dirty="0"/>
              <a:t>στις αρχές του 21</a:t>
            </a:r>
            <a:r>
              <a:rPr lang="el-GR" sz="2800" b="1" baseline="30000" dirty="0"/>
              <a:t>ου</a:t>
            </a:r>
            <a:endParaRPr lang="el-GR" sz="2800" dirty="0"/>
          </a:p>
        </p:txBody>
      </p:sp>
      <p:pic>
        <p:nvPicPr>
          <p:cNvPr id="3" name="Picture 2" descr="http://sfrang.com/historia/graphics/00/00-6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572008"/>
            <a:ext cx="8155016" cy="1873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- Ορθογώνιο"/>
          <p:cNvSpPr/>
          <p:nvPr/>
        </p:nvSpPr>
        <p:spPr>
          <a:xfrm>
            <a:off x="2928926" y="714356"/>
            <a:ext cx="3165995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l-GR" sz="2800" b="1" dirty="0" smtClean="0"/>
              <a:t>Εξέλιξη της Ιατρικής</a:t>
            </a:r>
            <a:endParaRPr lang="el-G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ownloads\63-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1571612"/>
            <a:ext cx="2773362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- Ορθογώνιο"/>
          <p:cNvSpPr/>
          <p:nvPr/>
        </p:nvSpPr>
        <p:spPr>
          <a:xfrm>
            <a:off x="428596" y="1500174"/>
            <a:ext cx="4572000" cy="403187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l-GR" sz="3200" b="1" dirty="0" smtClean="0"/>
              <a:t>Η </a:t>
            </a:r>
            <a:r>
              <a:rPr lang="el-GR" sz="3200" b="1" dirty="0"/>
              <a:t>ανακάλυψη </a:t>
            </a:r>
            <a:r>
              <a:rPr lang="el-GR" sz="3200" b="1" dirty="0" smtClean="0"/>
              <a:t> </a:t>
            </a:r>
            <a:r>
              <a:rPr lang="el-GR" sz="3200" b="1" dirty="0"/>
              <a:t>της πενικιλίνης (Αλεξάντερ Φλέμινγκ, 1928) και των αντιβιοτικών επέτρεψαν την αντιμετώπιση ιογενών </a:t>
            </a:r>
            <a:r>
              <a:rPr lang="el-GR" sz="3200" b="1" dirty="0" smtClean="0"/>
              <a:t>ασθενειών </a:t>
            </a:r>
            <a:r>
              <a:rPr lang="el-GR" sz="3200" b="1" dirty="0"/>
              <a:t> </a:t>
            </a:r>
            <a:r>
              <a:rPr lang="el-GR" sz="3200" b="1" dirty="0" smtClean="0"/>
              <a:t>όπως η φυματίωση, ελονοσία. </a:t>
            </a:r>
            <a:endParaRPr lang="el-G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220</Words>
  <Application>Microsoft Office PowerPoint</Application>
  <PresentationFormat>Προβολή στην οθόνη (4:3)</PresentationFormat>
  <Paragraphs>32</Paragraphs>
  <Slides>13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Θέμα του Office</vt:lpstr>
      <vt:lpstr>Η ΤΕΧΝΟΛΟΓΙΑ ΚΑΙ ΟΙ ΣΗΜΑΝΤΙΚΕΣ ΑΝΑΚΑΛΥΨΕΙΣ ΠΟΥ ΔΙΑΜΟΡΦΩΣΑΝ ΤΟΝ ΑΙΩΝΑ ΜΑΣ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 Αυτοκίνητο</vt:lpstr>
      <vt:lpstr>Ευχαριστώ  για την  προσοχή  σας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home</dc:creator>
  <cp:lastModifiedBy>home</cp:lastModifiedBy>
  <cp:revision>34</cp:revision>
  <dcterms:created xsi:type="dcterms:W3CDTF">2019-10-13T16:08:33Z</dcterms:created>
  <dcterms:modified xsi:type="dcterms:W3CDTF">2021-10-05T17:26:02Z</dcterms:modified>
</cp:coreProperties>
</file>