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A54C519-459F-4D87-8B5D-07113014806E}" type="datetimeFigureOut">
              <a:rPr lang="el-GR" smtClean="0"/>
              <a:pPr/>
              <a:t>19/12/2022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C9CD724-F670-45CA-B9E8-9B4763B227A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4C519-459F-4D87-8B5D-07113014806E}" type="datetimeFigureOut">
              <a:rPr lang="el-GR" smtClean="0"/>
              <a:pPr/>
              <a:t>19/12/2022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9CD724-F670-45CA-B9E8-9B4763B227A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425498"/>
            <a:ext cx="828680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5</a:t>
            </a:r>
            <a:r>
              <a:rPr kumimoji="0" lang="el-GR" sz="36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ΓΥΜΝΑΣΙΟ ΠΤΟΛΕΜΑΪΔΑΣ </a:t>
            </a:r>
            <a:endParaRPr kumimoji="0" lang="en-US"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endParaRPr kumimoji="0" lang="en-US"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ΣΧΟΛΙΚΟ ΕΤΟΣ</a:t>
            </a:r>
            <a:r>
              <a:rPr lang="el-GR" sz="3600">
                <a:latin typeface="Arial" pitchFamily="34" charset="0"/>
                <a:ea typeface="Calibri" pitchFamily="34" charset="0"/>
                <a:cs typeface="Comic Sans MS" pitchFamily="66" charset="0"/>
              </a:rPr>
              <a:t>:</a:t>
            </a:r>
            <a:r>
              <a:rPr kumimoji="0" lang="el-GR" sz="3600" b="0" i="0" u="none" strike="noStrike" cap="none" normalizeH="0" baseline="0" smtClean="0">
                <a:ln>
                  <a:noFill/>
                </a:ln>
                <a:solidFill>
                  <a:schemeClr val="tx1"/>
                </a:solidFill>
                <a:effectLst/>
                <a:latin typeface="Arial" pitchFamily="34" charset="0"/>
                <a:ea typeface="Calibri" pitchFamily="34" charset="0"/>
                <a:cs typeface="Comic Sans MS" pitchFamily="66" charset="0"/>
              </a:rPr>
              <a:t> </a:t>
            </a:r>
            <a:r>
              <a:rPr kumimoji="0" lang="el-GR" sz="3600" b="0" i="0" u="none" strike="noStrike" cap="none" normalizeH="0" baseline="0" smtClean="0">
                <a:ln>
                  <a:noFill/>
                </a:ln>
                <a:solidFill>
                  <a:schemeClr val="tx1"/>
                </a:solidFill>
                <a:effectLst/>
                <a:latin typeface="Arial" pitchFamily="34" charset="0"/>
                <a:ea typeface="Calibri" pitchFamily="34" charset="0"/>
                <a:cs typeface="Comic Sans MS" pitchFamily="66" charset="0"/>
              </a:rPr>
              <a:t>2022-2023</a:t>
            </a:r>
            <a:endParaRPr kumimoji="0" lang="en-US"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ΤΑΞΗ : Γ  </a:t>
            </a:r>
            <a:endParaRPr kumimoji="0" lang="en-US"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endParaRPr kumimoji="0" lang="en-US"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ΜΑΘΗΜΑ: ΤΕΧΝΟΛΟΓΙΑ</a:t>
            </a:r>
            <a:endParaRPr kumimoji="0" lang="en-US"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(ΕΡΕΥΝΑ ΚΑΙ ΠΕΙΡΑΜΑΤΙΣΜΟΣ)</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285720" y="5715016"/>
            <a:ext cx="857256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3600" b="0" i="0" u="sng" strike="noStrike" cap="none" normalizeH="0" baseline="0" dirty="0" smtClean="0">
                <a:ln>
                  <a:noFill/>
                </a:ln>
                <a:solidFill>
                  <a:schemeClr val="tx1"/>
                </a:solidFill>
                <a:effectLst/>
                <a:latin typeface="Arial" pitchFamily="34" charset="0"/>
                <a:ea typeface="Calibri" pitchFamily="34" charset="0"/>
                <a:cs typeface="Comic Sans MS" pitchFamily="66" charset="0"/>
              </a:rPr>
              <a:t>ΣΤΑΔΙΑ ΕΠΙΣΤΗΜΟΝΙΚΗΣ ΕΡΕΥΝΑΣ</a:t>
            </a:r>
            <a:endParaRPr kumimoji="0" lang="el-GR"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 calcmode="lin" valueType="num">
                                      <p:cBhvr additive="base">
                                        <p:cTn id="7" dur="1000" fill="hold"/>
                                        <p:tgtEl>
                                          <p:spTgt spid="102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0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25">
                                            <p:txEl>
                                              <p:pRg st="2" end="2"/>
                                            </p:txEl>
                                          </p:spTgt>
                                        </p:tgtEl>
                                        <p:attrNameLst>
                                          <p:attrName>style.visibility</p:attrName>
                                        </p:attrNameLst>
                                      </p:cBhvr>
                                      <p:to>
                                        <p:strVal val="visible"/>
                                      </p:to>
                                    </p:set>
                                    <p:anim calcmode="lin" valueType="num">
                                      <p:cBhvr additive="base">
                                        <p:cTn id="13" dur="1000" fill="hold"/>
                                        <p:tgtEl>
                                          <p:spTgt spid="1025">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02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025">
                                            <p:txEl>
                                              <p:pRg st="4" end="4"/>
                                            </p:txEl>
                                          </p:spTgt>
                                        </p:tgtEl>
                                        <p:attrNameLst>
                                          <p:attrName>style.visibility</p:attrName>
                                        </p:attrNameLst>
                                      </p:cBhvr>
                                      <p:to>
                                        <p:strVal val="visible"/>
                                      </p:to>
                                    </p:set>
                                    <p:anim calcmode="lin" valueType="num">
                                      <p:cBhvr additive="base">
                                        <p:cTn id="19" dur="1000" fill="hold"/>
                                        <p:tgtEl>
                                          <p:spTgt spid="1025">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02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025">
                                            <p:txEl>
                                              <p:pRg st="6" end="6"/>
                                            </p:txEl>
                                          </p:spTgt>
                                        </p:tgtEl>
                                        <p:attrNameLst>
                                          <p:attrName>style.visibility</p:attrName>
                                        </p:attrNameLst>
                                      </p:cBhvr>
                                      <p:to>
                                        <p:strVal val="visible"/>
                                      </p:to>
                                    </p:set>
                                    <p:anim calcmode="lin" valueType="num">
                                      <p:cBhvr additive="base">
                                        <p:cTn id="25" dur="1000" fill="hold"/>
                                        <p:tgtEl>
                                          <p:spTgt spid="1025">
                                            <p:txEl>
                                              <p:pRg st="6" end="6"/>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1025">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025">
                                            <p:txEl>
                                              <p:pRg st="7" end="7"/>
                                            </p:txEl>
                                          </p:spTgt>
                                        </p:tgtEl>
                                        <p:attrNameLst>
                                          <p:attrName>style.visibility</p:attrName>
                                        </p:attrNameLst>
                                      </p:cBhvr>
                                      <p:to>
                                        <p:strVal val="visible"/>
                                      </p:to>
                                    </p:set>
                                    <p:anim calcmode="lin" valueType="num">
                                      <p:cBhvr additive="base">
                                        <p:cTn id="29" dur="1000" fill="hold"/>
                                        <p:tgtEl>
                                          <p:spTgt spid="1025">
                                            <p:txEl>
                                              <p:pRg st="7" end="7"/>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102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1026">
                                            <p:txEl>
                                              <p:pRg st="0" end="0"/>
                                            </p:txEl>
                                          </p:spTgt>
                                        </p:tgtEl>
                                        <p:attrNameLst>
                                          <p:attrName>style.visibility</p:attrName>
                                        </p:attrNameLst>
                                      </p:cBhvr>
                                      <p:to>
                                        <p:strVal val="visible"/>
                                      </p:to>
                                    </p:set>
                                    <p:anim calcmode="lin" valueType="num">
                                      <p:cBhvr additive="base">
                                        <p:cTn id="35" dur="1000" fill="hold"/>
                                        <p:tgtEl>
                                          <p:spTgt spid="1026">
                                            <p:txEl>
                                              <p:pRg st="0" end="0"/>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102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1143000"/>
          </a:xfrm>
        </p:spPr>
        <p:txBody>
          <a:bodyPr>
            <a:normAutofit fontScale="90000"/>
          </a:bodyPr>
          <a:lstStyle/>
          <a:p>
            <a:r>
              <a:rPr lang="el-GR" sz="3600" b="1" dirty="0"/>
              <a:t>Υποδείγματα διατύπωσης </a:t>
            </a:r>
            <a:r>
              <a:rPr lang="el-GR" sz="3600" b="1" dirty="0" smtClean="0"/>
              <a:t>τίτλων.</a:t>
            </a:r>
            <a:r>
              <a:rPr lang="el-GR" dirty="0"/>
              <a:t/>
            </a:r>
            <a:br>
              <a:rPr lang="el-GR" dirty="0"/>
            </a:br>
            <a:endParaRPr lang="el-GR" dirty="0"/>
          </a:p>
        </p:txBody>
      </p:sp>
      <p:sp>
        <p:nvSpPr>
          <p:cNvPr id="23553" name="Rectangle 1"/>
          <p:cNvSpPr>
            <a:spLocks noChangeArrowheads="1"/>
          </p:cNvSpPr>
          <p:nvPr/>
        </p:nvSpPr>
        <p:spPr bwMode="auto">
          <a:xfrm>
            <a:off x="500034" y="2000240"/>
            <a:ext cx="8143932"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Ποια είναι η επίδραση</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του/της</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υγρασίας </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στο(ν)/στη(ν)</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ανάπτυξη της ντοματιάς.</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Σε ποιο βαθμό ο/η /το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χρώμα ενός υλικού </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επηρεάζει</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την απορρόφηση της ηλιακής ακτινοβολίας.</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Ποια/ποιες/ποιοι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οικιακοί ηλεκτρικοί λαμπτήρες </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ακτινοβολούν</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περισσότερο φως.</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Πως /με ποιο τρόπο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ο</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προσανατολισμός μιας κατοικίας  </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επιδρά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στην ενέργεια που καταναλώνει</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3553">
                                            <p:txEl>
                                              <p:pRg st="0" end="0"/>
                                            </p:txEl>
                                          </p:spTgt>
                                        </p:tgtEl>
                                        <p:attrNameLst>
                                          <p:attrName>style.visibility</p:attrName>
                                        </p:attrNameLst>
                                      </p:cBhvr>
                                      <p:to>
                                        <p:strVal val="visible"/>
                                      </p:to>
                                    </p:set>
                                    <p:anim calcmode="lin" valueType="num">
                                      <p:cBhvr additive="base">
                                        <p:cTn id="13" dur="1000" fill="hold"/>
                                        <p:tgtEl>
                                          <p:spTgt spid="2355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355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3553">
                                            <p:txEl>
                                              <p:pRg st="2" end="2"/>
                                            </p:txEl>
                                          </p:spTgt>
                                        </p:tgtEl>
                                        <p:attrNameLst>
                                          <p:attrName>style.visibility</p:attrName>
                                        </p:attrNameLst>
                                      </p:cBhvr>
                                      <p:to>
                                        <p:strVal val="visible"/>
                                      </p:to>
                                    </p:set>
                                    <p:anim calcmode="lin" valueType="num">
                                      <p:cBhvr additive="base">
                                        <p:cTn id="19" dur="1000" fill="hold"/>
                                        <p:tgtEl>
                                          <p:spTgt spid="2355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355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3553">
                                            <p:txEl>
                                              <p:pRg st="4" end="4"/>
                                            </p:txEl>
                                          </p:spTgt>
                                        </p:tgtEl>
                                        <p:attrNameLst>
                                          <p:attrName>style.visibility</p:attrName>
                                        </p:attrNameLst>
                                      </p:cBhvr>
                                      <p:to>
                                        <p:strVal val="visible"/>
                                      </p:to>
                                    </p:set>
                                    <p:anim calcmode="lin" valueType="num">
                                      <p:cBhvr additive="base">
                                        <p:cTn id="25" dur="1000" fill="hold"/>
                                        <p:tgtEl>
                                          <p:spTgt spid="23553">
                                            <p:txEl>
                                              <p:pRg st="4" end="4"/>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355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3553">
                                            <p:txEl>
                                              <p:pRg st="6" end="6"/>
                                            </p:txEl>
                                          </p:spTgt>
                                        </p:tgtEl>
                                        <p:attrNameLst>
                                          <p:attrName>style.visibility</p:attrName>
                                        </p:attrNameLst>
                                      </p:cBhvr>
                                      <p:to>
                                        <p:strVal val="visible"/>
                                      </p:to>
                                    </p:set>
                                    <p:anim calcmode="lin" valueType="num">
                                      <p:cBhvr additive="base">
                                        <p:cTn id="31" dur="1000" fill="hold"/>
                                        <p:tgtEl>
                                          <p:spTgt spid="23553">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355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a:t> </a:t>
            </a:r>
            <a:r>
              <a:rPr lang="el-GR" sz="3600" b="1" dirty="0"/>
              <a:t>Χρονοδιάγραμμα εργασιών</a:t>
            </a:r>
            <a:r>
              <a:rPr lang="el-GR" dirty="0"/>
              <a:t/>
            </a:r>
            <a:br>
              <a:rPr lang="el-GR" dirty="0"/>
            </a:br>
            <a:endParaRPr lang="el-GR" dirty="0"/>
          </a:p>
        </p:txBody>
      </p:sp>
      <p:sp>
        <p:nvSpPr>
          <p:cNvPr id="24577" name="Rectangle 1"/>
          <p:cNvSpPr>
            <a:spLocks noChangeArrowheads="1"/>
          </p:cNvSpPr>
          <p:nvPr/>
        </p:nvSpPr>
        <p:spPr bwMode="auto">
          <a:xfrm>
            <a:off x="642910" y="1256212"/>
            <a:ext cx="800105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Προγραμματίζουμε τον χρόνο που έχουμε στην διάθεσή μας σε σχέση με τις εργασίες που έχουμε να κάνουμε</a:t>
            </a:r>
            <a:r>
              <a:rPr kumimoji="0" lang="el-GR" sz="12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8" name="Rectangle 2"/>
          <p:cNvSpPr>
            <a:spLocks noChangeArrowheads="1"/>
          </p:cNvSpPr>
          <p:nvPr/>
        </p:nvSpPr>
        <p:spPr bwMode="auto">
          <a:xfrm>
            <a:off x="642910" y="2714620"/>
            <a:ext cx="52863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Επιλογή υλικών και εργαλείων.</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
        <p:nvSpPr>
          <p:cNvPr id="24579" name="Rectangle 3"/>
          <p:cNvSpPr>
            <a:spLocks noChangeArrowheads="1"/>
          </p:cNvSpPr>
          <p:nvPr/>
        </p:nvSpPr>
        <p:spPr bwMode="auto">
          <a:xfrm>
            <a:off x="642910" y="3429000"/>
            <a:ext cx="807246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Συγκεντρώνουμε τα υλικά και τα εργαλεία που θα χρειαστούμε για την διεξαγωγή του πειράματος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80" name="Rectangle 4"/>
          <p:cNvSpPr>
            <a:spLocks noChangeArrowheads="1"/>
          </p:cNvSpPr>
          <p:nvPr/>
        </p:nvSpPr>
        <p:spPr bwMode="auto">
          <a:xfrm>
            <a:off x="714348" y="4572008"/>
            <a:ext cx="3901068"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Διεξαγωγή του πειράματος.</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
        <p:nvSpPr>
          <p:cNvPr id="24581" name="Rectangle 5"/>
          <p:cNvSpPr>
            <a:spLocks noChangeArrowheads="1"/>
          </p:cNvSpPr>
          <p:nvPr/>
        </p:nvSpPr>
        <p:spPr bwMode="auto">
          <a:xfrm>
            <a:off x="785786" y="5643578"/>
            <a:ext cx="777847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Περιγράφουμε  τον τρόπο διεξαγωγής  του πειράματος.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7"/>
                                        </p:tgtEl>
                                        <p:attrNameLst>
                                          <p:attrName>style.visibility</p:attrName>
                                        </p:attrNameLst>
                                      </p:cBhvr>
                                      <p:to>
                                        <p:strVal val="visible"/>
                                      </p:to>
                                    </p:set>
                                    <p:anim calcmode="lin" valueType="num">
                                      <p:cBhvr additive="base">
                                        <p:cTn id="13" dur="1000" fill="hold"/>
                                        <p:tgtEl>
                                          <p:spTgt spid="24577"/>
                                        </p:tgtEl>
                                        <p:attrNameLst>
                                          <p:attrName>ppt_x</p:attrName>
                                        </p:attrNameLst>
                                      </p:cBhvr>
                                      <p:tavLst>
                                        <p:tav tm="0">
                                          <p:val>
                                            <p:strVal val="0-#ppt_w/2"/>
                                          </p:val>
                                        </p:tav>
                                        <p:tav tm="100000">
                                          <p:val>
                                            <p:strVal val="#ppt_x"/>
                                          </p:val>
                                        </p:tav>
                                      </p:tavLst>
                                    </p:anim>
                                    <p:anim calcmode="lin" valueType="num">
                                      <p:cBhvr additive="base">
                                        <p:cTn id="14" dur="1000" fill="hold"/>
                                        <p:tgtEl>
                                          <p:spTgt spid="2457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8"/>
                                        </p:tgtEl>
                                        <p:attrNameLst>
                                          <p:attrName>style.visibility</p:attrName>
                                        </p:attrNameLst>
                                      </p:cBhvr>
                                      <p:to>
                                        <p:strVal val="visible"/>
                                      </p:to>
                                    </p:set>
                                    <p:anim calcmode="lin" valueType="num">
                                      <p:cBhvr additive="base">
                                        <p:cTn id="19" dur="1000" fill="hold"/>
                                        <p:tgtEl>
                                          <p:spTgt spid="24578"/>
                                        </p:tgtEl>
                                        <p:attrNameLst>
                                          <p:attrName>ppt_x</p:attrName>
                                        </p:attrNameLst>
                                      </p:cBhvr>
                                      <p:tavLst>
                                        <p:tav tm="0">
                                          <p:val>
                                            <p:strVal val="0-#ppt_w/2"/>
                                          </p:val>
                                        </p:tav>
                                        <p:tav tm="100000">
                                          <p:val>
                                            <p:strVal val="#ppt_x"/>
                                          </p:val>
                                        </p:tav>
                                      </p:tavLst>
                                    </p:anim>
                                    <p:anim calcmode="lin" valueType="num">
                                      <p:cBhvr additive="base">
                                        <p:cTn id="20" dur="1000" fill="hold"/>
                                        <p:tgtEl>
                                          <p:spTgt spid="2457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gtEl>
                                        <p:attrNameLst>
                                          <p:attrName>style.visibility</p:attrName>
                                        </p:attrNameLst>
                                      </p:cBhvr>
                                      <p:to>
                                        <p:strVal val="visible"/>
                                      </p:to>
                                    </p:set>
                                    <p:anim calcmode="lin" valueType="num">
                                      <p:cBhvr additive="base">
                                        <p:cTn id="25" dur="1000" fill="hold"/>
                                        <p:tgtEl>
                                          <p:spTgt spid="24579"/>
                                        </p:tgtEl>
                                        <p:attrNameLst>
                                          <p:attrName>ppt_x</p:attrName>
                                        </p:attrNameLst>
                                      </p:cBhvr>
                                      <p:tavLst>
                                        <p:tav tm="0">
                                          <p:val>
                                            <p:strVal val="0-#ppt_w/2"/>
                                          </p:val>
                                        </p:tav>
                                        <p:tav tm="100000">
                                          <p:val>
                                            <p:strVal val="#ppt_x"/>
                                          </p:val>
                                        </p:tav>
                                      </p:tavLst>
                                    </p:anim>
                                    <p:anim calcmode="lin" valueType="num">
                                      <p:cBhvr additive="base">
                                        <p:cTn id="26" dur="1000" fill="hold"/>
                                        <p:tgtEl>
                                          <p:spTgt spid="2457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4580">
                                            <p:txEl>
                                              <p:pRg st="0" end="0"/>
                                            </p:txEl>
                                          </p:spTgt>
                                        </p:tgtEl>
                                        <p:attrNameLst>
                                          <p:attrName>style.visibility</p:attrName>
                                        </p:attrNameLst>
                                      </p:cBhvr>
                                      <p:to>
                                        <p:strVal val="visible"/>
                                      </p:to>
                                    </p:set>
                                    <p:anim calcmode="lin" valueType="num">
                                      <p:cBhvr additive="base">
                                        <p:cTn id="31" dur="1000" fill="hold"/>
                                        <p:tgtEl>
                                          <p:spTgt spid="24580">
                                            <p:txEl>
                                              <p:pRg st="0" end="0"/>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458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4581"/>
                                        </p:tgtEl>
                                        <p:attrNameLst>
                                          <p:attrName>style.visibility</p:attrName>
                                        </p:attrNameLst>
                                      </p:cBhvr>
                                      <p:to>
                                        <p:strVal val="visible"/>
                                      </p:to>
                                    </p:set>
                                    <p:anim calcmode="lin" valueType="num">
                                      <p:cBhvr additive="base">
                                        <p:cTn id="37" dur="1000" fill="hold"/>
                                        <p:tgtEl>
                                          <p:spTgt spid="24581"/>
                                        </p:tgtEl>
                                        <p:attrNameLst>
                                          <p:attrName>ppt_x</p:attrName>
                                        </p:attrNameLst>
                                      </p:cBhvr>
                                      <p:tavLst>
                                        <p:tav tm="0">
                                          <p:val>
                                            <p:strVal val="0-#ppt_w/2"/>
                                          </p:val>
                                        </p:tav>
                                        <p:tav tm="100000">
                                          <p:val>
                                            <p:strVal val="#ppt_x"/>
                                          </p:val>
                                        </p:tav>
                                      </p:tavLst>
                                    </p:anim>
                                    <p:anim calcmode="lin" valueType="num">
                                      <p:cBhvr additive="base">
                                        <p:cTn id="38" dur="1000" fill="hold"/>
                                        <p:tgtEl>
                                          <p:spTgt spid="2458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577" grpId="0"/>
      <p:bldP spid="24578" grpId="0"/>
      <p:bldP spid="24579" grpId="0"/>
      <p:bldP spid="2458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Χρονοδιάγραμμα εργασιών</a:t>
            </a:r>
            <a:endParaRPr lang="el-GR" sz="3200" dirty="0"/>
          </a:p>
        </p:txBody>
      </p:sp>
      <p:sp>
        <p:nvSpPr>
          <p:cNvPr id="25601" name="Rectangle 1"/>
          <p:cNvSpPr>
            <a:spLocks noChangeArrowheads="1"/>
          </p:cNvSpPr>
          <p:nvPr/>
        </p:nvSpPr>
        <p:spPr bwMode="auto">
          <a:xfrm>
            <a:off x="642910" y="1458385"/>
            <a:ext cx="785818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Ανάλυση αποτελεσμάτων</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Τα αποτελέσματα των μετρήσεων μπορούμε να τα παρουσιάσουμε σε έναν πίνακα και στην συνέχεια για να γίνουν κατανοητά μπορεί να γίνει και γράφημα των αποτελεσμάτων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Εξαγωγή συμπερασμάτων</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Συνήθως επαληθεύουμε ή απορρίπτουμε την υπόθεση που είχαμε διατυπώσει στην αρχή της έρευνας.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5601">
                                            <p:txEl>
                                              <p:pRg st="0" end="0"/>
                                            </p:txEl>
                                          </p:spTgt>
                                        </p:tgtEl>
                                        <p:attrNameLst>
                                          <p:attrName>style.visibility</p:attrName>
                                        </p:attrNameLst>
                                      </p:cBhvr>
                                      <p:to>
                                        <p:strVal val="visible"/>
                                      </p:to>
                                    </p:set>
                                    <p:anim calcmode="lin" valueType="num">
                                      <p:cBhvr additive="base">
                                        <p:cTn id="13" dur="1000" fill="hold"/>
                                        <p:tgtEl>
                                          <p:spTgt spid="25601">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560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5601">
                                            <p:txEl>
                                              <p:pRg st="2" end="2"/>
                                            </p:txEl>
                                          </p:spTgt>
                                        </p:tgtEl>
                                        <p:attrNameLst>
                                          <p:attrName>style.visibility</p:attrName>
                                        </p:attrNameLst>
                                      </p:cBhvr>
                                      <p:to>
                                        <p:strVal val="visible"/>
                                      </p:to>
                                    </p:set>
                                    <p:anim calcmode="lin" valueType="num">
                                      <p:cBhvr additive="base">
                                        <p:cTn id="19" dur="1000" fill="hold"/>
                                        <p:tgtEl>
                                          <p:spTgt spid="25601">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560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5601">
                                            <p:txEl>
                                              <p:pRg st="5" end="5"/>
                                            </p:txEl>
                                          </p:spTgt>
                                        </p:tgtEl>
                                        <p:attrNameLst>
                                          <p:attrName>style.visibility</p:attrName>
                                        </p:attrNameLst>
                                      </p:cBhvr>
                                      <p:to>
                                        <p:strVal val="visible"/>
                                      </p:to>
                                    </p:set>
                                    <p:anim calcmode="lin" valueType="num">
                                      <p:cBhvr additive="base">
                                        <p:cTn id="25" dur="1000" fill="hold"/>
                                        <p:tgtEl>
                                          <p:spTgt spid="25601">
                                            <p:txEl>
                                              <p:pRg st="5" end="5"/>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560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5601">
                                            <p:txEl>
                                              <p:pRg st="7" end="7"/>
                                            </p:txEl>
                                          </p:spTgt>
                                        </p:tgtEl>
                                        <p:attrNameLst>
                                          <p:attrName>style.visibility</p:attrName>
                                        </p:attrNameLst>
                                      </p:cBhvr>
                                      <p:to>
                                        <p:strVal val="visible"/>
                                      </p:to>
                                    </p:set>
                                    <p:anim calcmode="lin" valueType="num">
                                      <p:cBhvr additive="base">
                                        <p:cTn id="31" dur="1000" fill="hold"/>
                                        <p:tgtEl>
                                          <p:spTgt spid="25601">
                                            <p:txEl>
                                              <p:pRg st="7" end="7"/>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560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0"/>
            <a:ext cx="8229600" cy="857232"/>
          </a:xfrm>
        </p:spPr>
        <p:txBody>
          <a:bodyPr>
            <a:normAutofit/>
          </a:bodyPr>
          <a:lstStyle/>
          <a:p>
            <a:r>
              <a:rPr lang="el-GR" sz="3200" b="1" dirty="0" smtClean="0"/>
              <a:t>Χρονοδιάγραμμα εργασιών</a:t>
            </a:r>
            <a:endParaRPr lang="el-GR" sz="3200" dirty="0"/>
          </a:p>
        </p:txBody>
      </p:sp>
      <p:sp>
        <p:nvSpPr>
          <p:cNvPr id="26625" name="Rectangle 1"/>
          <p:cNvSpPr>
            <a:spLocks noChangeArrowheads="1"/>
          </p:cNvSpPr>
          <p:nvPr/>
        </p:nvSpPr>
        <p:spPr bwMode="auto">
          <a:xfrm>
            <a:off x="357158" y="719721"/>
            <a:ext cx="835824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Προτάσεις για μελλοντικές έρευνες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Ο ερευνητής/ρια μπορεί να προτείνει  διάφορες προτάσεις έρευνας (αλλάζοντας τις μεταβλητές ) για μελλοντικούς ερευνητές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Γραπτή εργασία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Όλα τα παραπάνω βήματα καταγράφονται σε μία γραπτή εργασία κατά προτίμηση γραμμένη σε υπολογιστή για καλύτερη παρουσίαση.</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Παρουσίαση της γραπτής εργασίας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Η εργασία θα παρουσιαστεί στους συμμαθητές της τάξης σε ημερομηνία που θα οριστεί από τον υπεύθυνο καθηγητή.</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6625">
                                            <p:txEl>
                                              <p:pRg st="0" end="0"/>
                                            </p:txEl>
                                          </p:spTgt>
                                        </p:tgtEl>
                                        <p:attrNameLst>
                                          <p:attrName>style.visibility</p:attrName>
                                        </p:attrNameLst>
                                      </p:cBhvr>
                                      <p:to>
                                        <p:strVal val="visible"/>
                                      </p:to>
                                    </p:set>
                                    <p:anim calcmode="lin" valueType="num">
                                      <p:cBhvr additive="base">
                                        <p:cTn id="13" dur="1000" fill="hold"/>
                                        <p:tgtEl>
                                          <p:spTgt spid="26625">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66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6625">
                                            <p:txEl>
                                              <p:pRg st="2" end="2"/>
                                            </p:txEl>
                                          </p:spTgt>
                                        </p:tgtEl>
                                        <p:attrNameLst>
                                          <p:attrName>style.visibility</p:attrName>
                                        </p:attrNameLst>
                                      </p:cBhvr>
                                      <p:to>
                                        <p:strVal val="visible"/>
                                      </p:to>
                                    </p:set>
                                    <p:anim calcmode="lin" valueType="num">
                                      <p:cBhvr additive="base">
                                        <p:cTn id="19" dur="1000" fill="hold"/>
                                        <p:tgtEl>
                                          <p:spTgt spid="26625">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662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6625">
                                            <p:txEl>
                                              <p:pRg st="4" end="4"/>
                                            </p:txEl>
                                          </p:spTgt>
                                        </p:tgtEl>
                                        <p:attrNameLst>
                                          <p:attrName>style.visibility</p:attrName>
                                        </p:attrNameLst>
                                      </p:cBhvr>
                                      <p:to>
                                        <p:strVal val="visible"/>
                                      </p:to>
                                    </p:set>
                                    <p:anim calcmode="lin" valueType="num">
                                      <p:cBhvr additive="base">
                                        <p:cTn id="25" dur="1000" fill="hold"/>
                                        <p:tgtEl>
                                          <p:spTgt spid="26625">
                                            <p:txEl>
                                              <p:pRg st="4" end="4"/>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662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6625">
                                            <p:txEl>
                                              <p:pRg st="6" end="6"/>
                                            </p:txEl>
                                          </p:spTgt>
                                        </p:tgtEl>
                                        <p:attrNameLst>
                                          <p:attrName>style.visibility</p:attrName>
                                        </p:attrNameLst>
                                      </p:cBhvr>
                                      <p:to>
                                        <p:strVal val="visible"/>
                                      </p:to>
                                    </p:set>
                                    <p:anim calcmode="lin" valueType="num">
                                      <p:cBhvr additive="base">
                                        <p:cTn id="31" dur="1000" fill="hold"/>
                                        <p:tgtEl>
                                          <p:spTgt spid="26625">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662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6625">
                                            <p:txEl>
                                              <p:pRg st="8" end="8"/>
                                            </p:txEl>
                                          </p:spTgt>
                                        </p:tgtEl>
                                        <p:attrNameLst>
                                          <p:attrName>style.visibility</p:attrName>
                                        </p:attrNameLst>
                                      </p:cBhvr>
                                      <p:to>
                                        <p:strVal val="visible"/>
                                      </p:to>
                                    </p:set>
                                    <p:anim calcmode="lin" valueType="num">
                                      <p:cBhvr additive="base">
                                        <p:cTn id="37" dur="1000" fill="hold"/>
                                        <p:tgtEl>
                                          <p:spTgt spid="26625">
                                            <p:txEl>
                                              <p:pRg st="8" end="8"/>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2662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6625">
                                            <p:txEl>
                                              <p:pRg st="10" end="10"/>
                                            </p:txEl>
                                          </p:spTgt>
                                        </p:tgtEl>
                                        <p:attrNameLst>
                                          <p:attrName>style.visibility</p:attrName>
                                        </p:attrNameLst>
                                      </p:cBhvr>
                                      <p:to>
                                        <p:strVal val="visible"/>
                                      </p:to>
                                    </p:set>
                                    <p:anim calcmode="lin" valueType="num">
                                      <p:cBhvr additive="base">
                                        <p:cTn id="43" dur="1000" fill="hold"/>
                                        <p:tgtEl>
                                          <p:spTgt spid="26625">
                                            <p:txEl>
                                              <p:pRg st="10" end="10"/>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2662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928802"/>
            <a:ext cx="8229600" cy="3000396"/>
          </a:xfrm>
        </p:spPr>
        <p:txBody>
          <a:bodyPr>
            <a:noAutofit/>
          </a:bodyPr>
          <a:lstStyle/>
          <a:p>
            <a:r>
              <a:rPr lang="el-GR" sz="7200" dirty="0" smtClean="0">
                <a:solidFill>
                  <a:srgbClr val="FF0000"/>
                </a:solidFill>
              </a:rPr>
              <a:t>ΕΥΧΑΡΙΣΤΩ</a:t>
            </a:r>
            <a:br>
              <a:rPr lang="el-GR" sz="7200" dirty="0" smtClean="0">
                <a:solidFill>
                  <a:srgbClr val="FF0000"/>
                </a:solidFill>
              </a:rPr>
            </a:br>
            <a:r>
              <a:rPr lang="el-GR" sz="7200" dirty="0" smtClean="0">
                <a:solidFill>
                  <a:srgbClr val="FF0000"/>
                </a:solidFill>
              </a:rPr>
              <a:t>  ΓΙΑ ΤΗΝ</a:t>
            </a:r>
            <a:br>
              <a:rPr lang="el-GR" sz="7200" dirty="0" smtClean="0">
                <a:solidFill>
                  <a:srgbClr val="FF0000"/>
                </a:solidFill>
              </a:rPr>
            </a:br>
            <a:r>
              <a:rPr lang="el-GR" sz="7200" dirty="0" smtClean="0">
                <a:solidFill>
                  <a:srgbClr val="FF0000"/>
                </a:solidFill>
              </a:rPr>
              <a:t> ΠΡΣΟΧΗ ΣΑΣ</a:t>
            </a:r>
            <a:endParaRPr lang="el-GR" sz="7200" dirty="0">
              <a:solidFill>
                <a:srgbClr val="FF0000"/>
              </a:solidFill>
            </a:endParaRPr>
          </a:p>
        </p:txBody>
      </p:sp>
      <p:sp>
        <p:nvSpPr>
          <p:cNvPr id="1026" name="AutoShape 2" descr="Τεστ με εικόνες: Ανακαλύψτε τι σκέφτεται το υποσυνείδητό σας | Teachers'  day, Secondary school, Student loan deb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8" name="AutoShape 4" descr="Τεστ με εικόνες: Ανακαλύψτε τι σκέφτεται το υποσυνείδητό σας | Teachers'  day, Secondary school, Student loan deb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0" name="AutoShape 6" descr="στοίβες βιβλίων απεικόνιση αποθεμάτων. εικονογραφία από βιβλίων - 1064134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4" name="AutoShape 10" descr="ΚΕΦΑΛΑΙΟ 11: Γνωριμία με το Διαδίκτυο"/>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6" name="AutoShape 12" descr="Διαδίκτυο Φωτογραφίες Αρχείου, Royalty Free Διαδίκτυο Εικόνες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40" name="AutoShape 16" descr="Δωρεάν στοκ φωτογραφιών με αιολική ενέργεια, ανεμογεννήτριες, ανεμόμυλο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42" name="AutoShape 18" descr="Δωρεάν στοκ φωτογραφιών με αιολική ενέργεια, ανεμογεννήτριες, ανεμόμυλο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44" name="AutoShape 20" descr="Ανεμογεννήτρια - YouTub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00042"/>
            <a:ext cx="8229600" cy="857256"/>
          </a:xfrm>
        </p:spPr>
        <p:txBody>
          <a:bodyPr>
            <a:noAutofit/>
          </a:bodyPr>
          <a:lstStyle/>
          <a:p>
            <a:r>
              <a:rPr lang="el-GR" sz="3600" b="1" dirty="0"/>
              <a:t>Βήματα </a:t>
            </a:r>
            <a:r>
              <a:rPr lang="el-GR" sz="3200" b="1" dirty="0"/>
              <a:t>επιστημονικής</a:t>
            </a:r>
            <a:r>
              <a:rPr lang="el-GR" sz="3600" b="1" dirty="0"/>
              <a:t> έρευνας</a:t>
            </a:r>
            <a:r>
              <a:rPr lang="el-GR" sz="3600" dirty="0"/>
              <a:t/>
            </a:r>
            <a:br>
              <a:rPr lang="el-GR" sz="3600" dirty="0"/>
            </a:br>
            <a:endParaRPr lang="el-GR" sz="3600" dirty="0"/>
          </a:p>
        </p:txBody>
      </p:sp>
      <p:sp>
        <p:nvSpPr>
          <p:cNvPr id="15361" name="Rectangle 1"/>
          <p:cNvSpPr>
            <a:spLocks noChangeArrowheads="1"/>
          </p:cNvSpPr>
          <p:nvPr/>
        </p:nvSpPr>
        <p:spPr bwMode="auto">
          <a:xfrm>
            <a:off x="0" y="1362663"/>
            <a:ext cx="992985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1</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Προσδιορισμός του προβλήματος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2</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Αναζήτηση πληροφοριών από διάφορες πηγές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3</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Διατύπωση της υπόθεσης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4</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Καθορίζω τις μεταβλητές (ανεξάρτητη – εξαρτημένη – σταθερές)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5</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Διατύπωση του τίτλου της έρευνας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6</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Χρονοδιάγραμμα εργασιών του πειράματος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7</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Επιλογή εξοπλισμού - υλικών και εργαλείων</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5361">
                                            <p:txEl>
                                              <p:pRg st="0" end="0"/>
                                            </p:txEl>
                                          </p:spTgt>
                                        </p:tgtEl>
                                        <p:attrNameLst>
                                          <p:attrName>style.visibility</p:attrName>
                                        </p:attrNameLst>
                                      </p:cBhvr>
                                      <p:to>
                                        <p:strVal val="visible"/>
                                      </p:to>
                                    </p:set>
                                    <p:anim calcmode="lin" valueType="num">
                                      <p:cBhvr additive="base">
                                        <p:cTn id="13" dur="1000" fill="hold"/>
                                        <p:tgtEl>
                                          <p:spTgt spid="15361">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536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5361">
                                            <p:txEl>
                                              <p:pRg st="2" end="2"/>
                                            </p:txEl>
                                          </p:spTgt>
                                        </p:tgtEl>
                                        <p:attrNameLst>
                                          <p:attrName>style.visibility</p:attrName>
                                        </p:attrNameLst>
                                      </p:cBhvr>
                                      <p:to>
                                        <p:strVal val="visible"/>
                                      </p:to>
                                    </p:set>
                                    <p:anim calcmode="lin" valueType="num">
                                      <p:cBhvr additive="base">
                                        <p:cTn id="19" dur="1000" fill="hold"/>
                                        <p:tgtEl>
                                          <p:spTgt spid="15361">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536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5361">
                                            <p:txEl>
                                              <p:pRg st="4" end="4"/>
                                            </p:txEl>
                                          </p:spTgt>
                                        </p:tgtEl>
                                        <p:attrNameLst>
                                          <p:attrName>style.visibility</p:attrName>
                                        </p:attrNameLst>
                                      </p:cBhvr>
                                      <p:to>
                                        <p:strVal val="visible"/>
                                      </p:to>
                                    </p:set>
                                    <p:anim calcmode="lin" valueType="num">
                                      <p:cBhvr additive="base">
                                        <p:cTn id="25" dur="1000" fill="hold"/>
                                        <p:tgtEl>
                                          <p:spTgt spid="15361">
                                            <p:txEl>
                                              <p:pRg st="4" end="4"/>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1536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5361">
                                            <p:txEl>
                                              <p:pRg st="6" end="6"/>
                                            </p:txEl>
                                          </p:spTgt>
                                        </p:tgtEl>
                                        <p:attrNameLst>
                                          <p:attrName>style.visibility</p:attrName>
                                        </p:attrNameLst>
                                      </p:cBhvr>
                                      <p:to>
                                        <p:strVal val="visible"/>
                                      </p:to>
                                    </p:set>
                                    <p:anim calcmode="lin" valueType="num">
                                      <p:cBhvr additive="base">
                                        <p:cTn id="31" dur="1000" fill="hold"/>
                                        <p:tgtEl>
                                          <p:spTgt spid="15361">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1536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5361">
                                            <p:txEl>
                                              <p:pRg st="8" end="8"/>
                                            </p:txEl>
                                          </p:spTgt>
                                        </p:tgtEl>
                                        <p:attrNameLst>
                                          <p:attrName>style.visibility</p:attrName>
                                        </p:attrNameLst>
                                      </p:cBhvr>
                                      <p:to>
                                        <p:strVal val="visible"/>
                                      </p:to>
                                    </p:set>
                                    <p:anim calcmode="lin" valueType="num">
                                      <p:cBhvr additive="base">
                                        <p:cTn id="37" dur="1000" fill="hold"/>
                                        <p:tgtEl>
                                          <p:spTgt spid="15361">
                                            <p:txEl>
                                              <p:pRg st="8" end="8"/>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1536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5361">
                                            <p:txEl>
                                              <p:pRg st="10" end="10"/>
                                            </p:txEl>
                                          </p:spTgt>
                                        </p:tgtEl>
                                        <p:attrNameLst>
                                          <p:attrName>style.visibility</p:attrName>
                                        </p:attrNameLst>
                                      </p:cBhvr>
                                      <p:to>
                                        <p:strVal val="visible"/>
                                      </p:to>
                                    </p:set>
                                    <p:anim calcmode="lin" valueType="num">
                                      <p:cBhvr additive="base">
                                        <p:cTn id="43" dur="1000" fill="hold"/>
                                        <p:tgtEl>
                                          <p:spTgt spid="15361">
                                            <p:txEl>
                                              <p:pRg st="10" end="10"/>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1536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5361">
                                            <p:txEl>
                                              <p:pRg st="12" end="12"/>
                                            </p:txEl>
                                          </p:spTgt>
                                        </p:tgtEl>
                                        <p:attrNameLst>
                                          <p:attrName>style.visibility</p:attrName>
                                        </p:attrNameLst>
                                      </p:cBhvr>
                                      <p:to>
                                        <p:strVal val="visible"/>
                                      </p:to>
                                    </p:set>
                                    <p:anim calcmode="lin" valueType="num">
                                      <p:cBhvr additive="base">
                                        <p:cTn id="49" dur="1000" fill="hold"/>
                                        <p:tgtEl>
                                          <p:spTgt spid="15361">
                                            <p:txEl>
                                              <p:pRg st="12" end="12"/>
                                            </p:txEl>
                                          </p:spTgt>
                                        </p:tgtEl>
                                        <p:attrNameLst>
                                          <p:attrName>ppt_x</p:attrName>
                                        </p:attrNameLst>
                                      </p:cBhvr>
                                      <p:tavLst>
                                        <p:tav tm="0">
                                          <p:val>
                                            <p:strVal val="0-#ppt_w/2"/>
                                          </p:val>
                                        </p:tav>
                                        <p:tav tm="100000">
                                          <p:val>
                                            <p:strVal val="#ppt_x"/>
                                          </p:val>
                                        </p:tav>
                                      </p:tavLst>
                                    </p:anim>
                                    <p:anim calcmode="lin" valueType="num">
                                      <p:cBhvr additive="base">
                                        <p:cTn id="50" dur="1000" fill="hold"/>
                                        <p:tgtEl>
                                          <p:spTgt spid="15361">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1000132"/>
          </a:xfrm>
        </p:spPr>
        <p:txBody>
          <a:bodyPr>
            <a:normAutofit fontScale="90000"/>
          </a:bodyPr>
          <a:lstStyle/>
          <a:p>
            <a:r>
              <a:rPr lang="el-GR" sz="3600" b="1" dirty="0"/>
              <a:t>Βήματα επιστημονικής έρευνας</a:t>
            </a:r>
            <a:r>
              <a:rPr lang="el-GR" dirty="0"/>
              <a:t/>
            </a:r>
            <a:br>
              <a:rPr lang="el-GR" dirty="0"/>
            </a:br>
            <a:endParaRPr lang="el-GR" dirty="0"/>
          </a:p>
        </p:txBody>
      </p:sp>
      <p:sp>
        <p:nvSpPr>
          <p:cNvPr id="16385" name="Rectangle 1"/>
          <p:cNvSpPr>
            <a:spLocks noChangeArrowheads="1"/>
          </p:cNvSpPr>
          <p:nvPr/>
        </p:nvSpPr>
        <p:spPr bwMode="auto">
          <a:xfrm>
            <a:off x="0" y="1724371"/>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8</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Διεξαγωγή του πειράματος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3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9</a:t>
            </a:r>
            <a:r>
              <a:rPr kumimoji="0" lang="el-GR" sz="23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3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Ανάλυση αποτελεσμάτων σε πίνακα και παρουσίαση με γράφημα</a:t>
            </a:r>
            <a:r>
              <a:rPr kumimoji="0" lang="en-US" sz="23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10</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Εξαγωγή συμπερασμάτων</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11</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Προτάσεις για μελλοντικές έρευνες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12</a:t>
            </a:r>
            <a:r>
              <a:rPr kumimoji="0" lang="el-GR" sz="2400" b="0" i="0" u="none" strike="noStrike" cap="none" normalizeH="0" baseline="30000" dirty="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Γραπτή εργασία</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smtClean="0">
                <a:ln>
                  <a:noFill/>
                </a:ln>
                <a:solidFill>
                  <a:schemeClr val="tx1"/>
                </a:solidFill>
                <a:effectLst/>
                <a:latin typeface="Arial" pitchFamily="34" charset="0"/>
                <a:ea typeface="Calibri" pitchFamily="34" charset="0"/>
                <a:cs typeface="Comic Sans MS" pitchFamily="66" charset="0"/>
              </a:rPr>
              <a:t>13</a:t>
            </a:r>
            <a:r>
              <a:rPr kumimoji="0" lang="el-GR" sz="2400" b="0" i="0" u="none" strike="noStrike" cap="none" normalizeH="0" baseline="30000" smtClean="0">
                <a:ln>
                  <a:noFill/>
                </a:ln>
                <a:solidFill>
                  <a:schemeClr val="tx1"/>
                </a:solidFill>
                <a:effectLst/>
                <a:latin typeface="Arial" pitchFamily="34" charset="0"/>
                <a:ea typeface="Calibri" pitchFamily="34" charset="0"/>
                <a:cs typeface="Comic Sans MS" pitchFamily="66" charset="0"/>
              </a:rPr>
              <a:t>ο</a:t>
            </a:r>
            <a:r>
              <a:rPr kumimoji="0" lang="el-GR" sz="2400" b="0" i="0" u="none" strike="noStrike" cap="none" normalizeH="0" baseline="0" smtClean="0">
                <a:ln>
                  <a:noFill/>
                </a:ln>
                <a:solidFill>
                  <a:schemeClr val="tx1"/>
                </a:solidFill>
                <a:effectLst/>
                <a:latin typeface="Arial" pitchFamily="34" charset="0"/>
                <a:ea typeface="Calibri" pitchFamily="34" charset="0"/>
                <a:cs typeface="Comic Sans MS" pitchFamily="66" charset="0"/>
              </a:rPr>
              <a:t>  Σεμινάριο  παρουσίασης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γραπτής εργασίας</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6385">
                                            <p:txEl>
                                              <p:pRg st="0" end="0"/>
                                            </p:txEl>
                                          </p:spTgt>
                                        </p:tgtEl>
                                        <p:attrNameLst>
                                          <p:attrName>style.visibility</p:attrName>
                                        </p:attrNameLst>
                                      </p:cBhvr>
                                      <p:to>
                                        <p:strVal val="visible"/>
                                      </p:to>
                                    </p:set>
                                    <p:anim calcmode="lin" valueType="num">
                                      <p:cBhvr additive="base">
                                        <p:cTn id="13" dur="1000" fill="hold"/>
                                        <p:tgtEl>
                                          <p:spTgt spid="16385">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638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6385">
                                            <p:txEl>
                                              <p:pRg st="2" end="2"/>
                                            </p:txEl>
                                          </p:spTgt>
                                        </p:tgtEl>
                                        <p:attrNameLst>
                                          <p:attrName>style.visibility</p:attrName>
                                        </p:attrNameLst>
                                      </p:cBhvr>
                                      <p:to>
                                        <p:strVal val="visible"/>
                                      </p:to>
                                    </p:set>
                                    <p:anim calcmode="lin" valueType="num">
                                      <p:cBhvr additive="base">
                                        <p:cTn id="19" dur="1000" fill="hold"/>
                                        <p:tgtEl>
                                          <p:spTgt spid="16385">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638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6385">
                                            <p:txEl>
                                              <p:pRg st="4" end="4"/>
                                            </p:txEl>
                                          </p:spTgt>
                                        </p:tgtEl>
                                        <p:attrNameLst>
                                          <p:attrName>style.visibility</p:attrName>
                                        </p:attrNameLst>
                                      </p:cBhvr>
                                      <p:to>
                                        <p:strVal val="visible"/>
                                      </p:to>
                                    </p:set>
                                    <p:anim calcmode="lin" valueType="num">
                                      <p:cBhvr additive="base">
                                        <p:cTn id="25" dur="1000" fill="hold"/>
                                        <p:tgtEl>
                                          <p:spTgt spid="16385">
                                            <p:txEl>
                                              <p:pRg st="4" end="4"/>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1638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6385">
                                            <p:txEl>
                                              <p:pRg st="6" end="6"/>
                                            </p:txEl>
                                          </p:spTgt>
                                        </p:tgtEl>
                                        <p:attrNameLst>
                                          <p:attrName>style.visibility</p:attrName>
                                        </p:attrNameLst>
                                      </p:cBhvr>
                                      <p:to>
                                        <p:strVal val="visible"/>
                                      </p:to>
                                    </p:set>
                                    <p:anim calcmode="lin" valueType="num">
                                      <p:cBhvr additive="base">
                                        <p:cTn id="31" dur="1000" fill="hold"/>
                                        <p:tgtEl>
                                          <p:spTgt spid="16385">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1638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385">
                                            <p:txEl>
                                              <p:pRg st="8" end="8"/>
                                            </p:txEl>
                                          </p:spTgt>
                                        </p:tgtEl>
                                        <p:attrNameLst>
                                          <p:attrName>style.visibility</p:attrName>
                                        </p:attrNameLst>
                                      </p:cBhvr>
                                      <p:to>
                                        <p:strVal val="visible"/>
                                      </p:to>
                                    </p:set>
                                    <p:anim calcmode="lin" valueType="num">
                                      <p:cBhvr additive="base">
                                        <p:cTn id="37" dur="1000" fill="hold"/>
                                        <p:tgtEl>
                                          <p:spTgt spid="16385">
                                            <p:txEl>
                                              <p:pRg st="8" end="8"/>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1638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16385">
                                            <p:txEl>
                                              <p:pRg st="10" end="10"/>
                                            </p:txEl>
                                          </p:spTgt>
                                        </p:tgtEl>
                                        <p:attrNameLst>
                                          <p:attrName>style.visibility</p:attrName>
                                        </p:attrNameLst>
                                      </p:cBhvr>
                                      <p:to>
                                        <p:strVal val="visible"/>
                                      </p:to>
                                    </p:set>
                                    <p:anim calcmode="lin" valueType="num">
                                      <p:cBhvr additive="base">
                                        <p:cTn id="43" dur="1000" fill="hold"/>
                                        <p:tgtEl>
                                          <p:spTgt spid="16385">
                                            <p:txEl>
                                              <p:pRg st="10" end="10"/>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1638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fontScale="90000"/>
          </a:bodyPr>
          <a:lstStyle/>
          <a:p>
            <a:r>
              <a:rPr lang="el-GR" sz="3600" b="1" dirty="0"/>
              <a:t>Εισαγωγή στην διατύπωση προβλημάτων</a:t>
            </a:r>
            <a:r>
              <a:rPr lang="el-GR" dirty="0"/>
              <a:t/>
            </a:r>
            <a:br>
              <a:rPr lang="el-GR" dirty="0"/>
            </a:br>
            <a:endParaRPr lang="el-GR" dirty="0"/>
          </a:p>
        </p:txBody>
      </p:sp>
      <p:sp>
        <p:nvSpPr>
          <p:cNvPr id="17409" name="Rectangle 1"/>
          <p:cNvSpPr>
            <a:spLocks noChangeArrowheads="1"/>
          </p:cNvSpPr>
          <p:nvPr/>
        </p:nvSpPr>
        <p:spPr bwMode="auto">
          <a:xfrm>
            <a:off x="500034" y="1285860"/>
            <a:ext cx="785818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Κατά την διατύπωση των ερωτημάτων οι μαθητές /</a:t>
            </a:r>
            <a:r>
              <a:rPr kumimoji="0" lang="el-GR" sz="2400" b="0" i="0" u="none" strike="noStrike" cap="none" normalizeH="0" baseline="0" dirty="0" err="1" smtClean="0">
                <a:ln>
                  <a:noFill/>
                </a:ln>
                <a:solidFill>
                  <a:schemeClr val="tx1"/>
                </a:solidFill>
                <a:effectLst/>
                <a:latin typeface="Arial" pitchFamily="34" charset="0"/>
                <a:ea typeface="Calibri" pitchFamily="34" charset="0"/>
                <a:cs typeface="Comic Sans MS" pitchFamily="66" charset="0"/>
              </a:rPr>
              <a:t>τριες</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διατυπώνουν πιθανά προβλήματα που μπορούν να εξετάσουν. </a:t>
            </a:r>
          </a:p>
          <a:p>
            <a:pPr marL="0" marR="0" lvl="0" indent="457200" algn="just" defTabSz="914400" rtl="0" eaLnBrk="1" fontAlgn="base" latinLnBrk="0" hangingPunct="1">
              <a:lnSpc>
                <a:spcPct val="100000"/>
              </a:lnSpc>
              <a:spcBef>
                <a:spcPct val="0"/>
              </a:spcBef>
              <a:spcAft>
                <a:spcPct val="0"/>
              </a:spcAft>
              <a:buClrTx/>
              <a:buSzTx/>
              <a:buFontTx/>
              <a:buNone/>
              <a:tabLst/>
            </a:pPr>
            <a:endParaRPr lang="el-GR" sz="2400" dirty="0" smtClean="0">
              <a:latin typeface="Arial" pitchFamily="34"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l-GR" sz="2400" dirty="0" smtClean="0">
              <a:latin typeface="Arial" pitchFamily="34"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l-GR" sz="2400" dirty="0" smtClean="0">
              <a:latin typeface="Arial" pitchFamily="34" charset="0"/>
              <a:cs typeface="Arial" pitchFamily="34" charset="0"/>
            </a:endParaRPr>
          </a:p>
        </p:txBody>
      </p:sp>
      <p:pic>
        <p:nvPicPr>
          <p:cNvPr id="11266" name="Picture 2" descr="Ανεμογεννήτρια DIY - Παρουσιάσεις Μελών - TheLab.gr"/>
          <p:cNvPicPr>
            <a:picLocks noChangeAspect="1" noChangeArrowheads="1"/>
          </p:cNvPicPr>
          <p:nvPr/>
        </p:nvPicPr>
        <p:blipFill>
          <a:blip r:embed="rId2" cstate="print"/>
          <a:srcRect/>
          <a:stretch>
            <a:fillRect/>
          </a:stretch>
        </p:blipFill>
        <p:spPr bwMode="auto">
          <a:xfrm>
            <a:off x="6357950" y="3000372"/>
            <a:ext cx="1714512" cy="2928958"/>
          </a:xfrm>
          <a:prstGeom prst="rect">
            <a:avLst/>
          </a:prstGeom>
          <a:noFill/>
        </p:spPr>
      </p:pic>
      <p:sp>
        <p:nvSpPr>
          <p:cNvPr id="5" name="4 - Ορθογώνιο"/>
          <p:cNvSpPr/>
          <p:nvPr/>
        </p:nvSpPr>
        <p:spPr>
          <a:xfrm>
            <a:off x="357158" y="3429000"/>
            <a:ext cx="4572000" cy="1938992"/>
          </a:xfrm>
          <a:prstGeom prst="rect">
            <a:avLst/>
          </a:prstGeom>
        </p:spPr>
        <p:txBody>
          <a:bodyPr wrap="square">
            <a:spAutoFit/>
          </a:bodyPr>
          <a:lstStyle/>
          <a:p>
            <a:pPr lvl="0" algn="just" eaLnBrk="0" fontAlgn="base" hangingPunct="0">
              <a:spcBef>
                <a:spcPct val="0"/>
              </a:spcBef>
              <a:spcAft>
                <a:spcPct val="0"/>
              </a:spcAft>
            </a:pPr>
            <a:r>
              <a:rPr lang="el-GR" sz="2400" b="1" u="sng" dirty="0" smtClean="0">
                <a:latin typeface="Arial" pitchFamily="34" charset="0"/>
                <a:ea typeface="Calibri" pitchFamily="34" charset="0"/>
                <a:cs typeface="Comic Sans MS" pitchFamily="66" charset="0"/>
              </a:rPr>
              <a:t>Παράδειγμα</a:t>
            </a:r>
          </a:p>
          <a:p>
            <a:pPr lvl="0" algn="just" eaLnBrk="0" fontAlgn="base" hangingPunct="0">
              <a:spcBef>
                <a:spcPct val="0"/>
              </a:spcBef>
              <a:spcAft>
                <a:spcPct val="0"/>
              </a:spcAft>
            </a:pPr>
            <a:endParaRPr lang="en-US" sz="2400" b="1" u="sng" dirty="0" smtClean="0">
              <a:latin typeface="Arial" pitchFamily="34" charset="0"/>
              <a:ea typeface="Calibri" pitchFamily="34" charset="0"/>
              <a:cs typeface="Comic Sans MS" pitchFamily="66" charset="0"/>
            </a:endParaRPr>
          </a:p>
          <a:p>
            <a:pPr lvl="0" algn="just" eaLnBrk="0" fontAlgn="base" hangingPunct="0">
              <a:spcBef>
                <a:spcPct val="0"/>
              </a:spcBef>
              <a:spcAft>
                <a:spcPct val="0"/>
              </a:spcAft>
            </a:pPr>
            <a:r>
              <a:rPr lang="el-GR" sz="2400" dirty="0" smtClean="0">
                <a:latin typeface="Arial" pitchFamily="34" charset="0"/>
                <a:ea typeface="Calibri" pitchFamily="34" charset="0"/>
                <a:cs typeface="Comic Sans MS" pitchFamily="66" charset="0"/>
              </a:rPr>
              <a:t>Επηρεάζεται η απόδοση της ανεμογεννήτριας από το μέγεθος των πτερυγίων της ;</a:t>
            </a:r>
            <a:endParaRPr lang="el-GR" sz="24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7409">
                                            <p:txEl>
                                              <p:pRg st="0" end="0"/>
                                            </p:txEl>
                                          </p:spTgt>
                                        </p:tgtEl>
                                        <p:attrNameLst>
                                          <p:attrName>style.visibility</p:attrName>
                                        </p:attrNameLst>
                                      </p:cBhvr>
                                      <p:to>
                                        <p:strVal val="visible"/>
                                      </p:to>
                                    </p:set>
                                    <p:anim calcmode="lin" valueType="num">
                                      <p:cBhvr additive="base">
                                        <p:cTn id="13" dur="1000" fill="hold"/>
                                        <p:tgtEl>
                                          <p:spTgt spid="17409">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740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1266"/>
                                        </p:tgtEl>
                                        <p:attrNameLst>
                                          <p:attrName>style.visibility</p:attrName>
                                        </p:attrNameLst>
                                      </p:cBhvr>
                                      <p:to>
                                        <p:strVal val="visible"/>
                                      </p:to>
                                    </p:set>
                                    <p:anim calcmode="lin" valueType="num">
                                      <p:cBhvr additive="base">
                                        <p:cTn id="31" dur="1000" fill="hold"/>
                                        <p:tgtEl>
                                          <p:spTgt spid="11266"/>
                                        </p:tgtEl>
                                        <p:attrNameLst>
                                          <p:attrName>ppt_x</p:attrName>
                                        </p:attrNameLst>
                                      </p:cBhvr>
                                      <p:tavLst>
                                        <p:tav tm="0">
                                          <p:val>
                                            <p:strVal val="1+#ppt_w/2"/>
                                          </p:val>
                                        </p:tav>
                                        <p:tav tm="100000">
                                          <p:val>
                                            <p:strVal val="#ppt_x"/>
                                          </p:val>
                                        </p:tav>
                                      </p:tavLst>
                                    </p:anim>
                                    <p:anim calcmode="lin" valueType="num">
                                      <p:cBhvr additive="base">
                                        <p:cTn id="32" dur="1000" fill="hold"/>
                                        <p:tgtEl>
                                          <p:spTgt spid="112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a:t>Αναζήτηση πηγών πληροφόρησης</a:t>
            </a:r>
            <a:r>
              <a:rPr lang="el-GR" dirty="0"/>
              <a:t/>
            </a:r>
            <a:br>
              <a:rPr lang="el-GR" dirty="0"/>
            </a:br>
            <a:endParaRPr lang="el-GR" dirty="0"/>
          </a:p>
        </p:txBody>
      </p:sp>
      <p:sp>
        <p:nvSpPr>
          <p:cNvPr id="18433" name="Rectangle 1"/>
          <p:cNvSpPr>
            <a:spLocks noChangeArrowheads="1"/>
          </p:cNvSpPr>
          <p:nvPr/>
        </p:nvSpPr>
        <p:spPr bwMode="auto">
          <a:xfrm>
            <a:off x="714348" y="1357298"/>
            <a:ext cx="771530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0850" algn="l"/>
              </a:tabLst>
            </a:pPr>
            <a:r>
              <a:rPr kumimoji="0" lang="el-GR" sz="12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Για την ορθή διατύπωση της υπόθεσης οι μαθητές μπορούν να αξιοποιούν περιλήψεις άρθρων από εφημερίδες και περιοδικά ,επιστημονικά βιβλία του ενδιαφέροντός τους που αναφέρονται σε έρευνα που πραγματοποιήθηκε σε κάποιο τομέα, και γενικά οποιαδήποτε πηγή πληροφόρησης είναι διαθέσιμη στο τεχνολογικό περιβάλλον .	 </a:t>
            </a:r>
          </a:p>
          <a:p>
            <a:pPr marL="0" marR="0" lvl="0" indent="0" algn="l" defTabSz="914400" rtl="0" eaLnBrk="1" fontAlgn="base" latinLnBrk="0" hangingPunct="1">
              <a:lnSpc>
                <a:spcPct val="100000"/>
              </a:lnSpc>
              <a:spcBef>
                <a:spcPct val="0"/>
              </a:spcBef>
              <a:spcAft>
                <a:spcPct val="0"/>
              </a:spcAft>
              <a:buClrTx/>
              <a:buSzTx/>
              <a:buFontTx/>
              <a:buNone/>
              <a:tabLst>
                <a:tab pos="450850" algn="l"/>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Της βιβλιοθήκης</a:t>
            </a:r>
          </a:p>
          <a:p>
            <a:pPr marL="0" marR="0" lvl="0" indent="0" algn="l" defTabSz="914400" rtl="0" eaLnBrk="0" fontAlgn="base" latinLnBrk="0" hangingPunct="0">
              <a:lnSpc>
                <a:spcPct val="100000"/>
              </a:lnSpc>
              <a:spcBef>
                <a:spcPct val="0"/>
              </a:spcBef>
              <a:spcAft>
                <a:spcPct val="0"/>
              </a:spcAft>
              <a:buClrTx/>
              <a:buSzTx/>
              <a:tabLst>
                <a:tab pos="450850" algn="l"/>
              </a:tabLst>
            </a:pPr>
            <a:endPar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tabLst>
                <a:tab pos="450850" algn="l"/>
              </a:tabLst>
            </a:pPr>
            <a:endParaRPr lang="el-GR" sz="2400" dirty="0" smtClean="0">
              <a:latin typeface="Arial" pitchFamily="34" charset="0"/>
              <a:ea typeface="Calibri" pitchFamily="34"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tabLst>
                <a:tab pos="450850" algn="l"/>
              </a:tabLst>
            </a:pPr>
            <a:endPar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Του διαδικτύου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8" descr=" Σωροί βιβλιοθήκης των βιβλίων και του ραφιού απεικόνιση αποθεμάτων"/>
          <p:cNvPicPr>
            <a:picLocks noChangeAspect="1" noChangeArrowheads="1"/>
          </p:cNvPicPr>
          <p:nvPr/>
        </p:nvPicPr>
        <p:blipFill>
          <a:blip r:embed="rId2" cstate="print"/>
          <a:srcRect/>
          <a:stretch>
            <a:fillRect/>
          </a:stretch>
        </p:blipFill>
        <p:spPr bwMode="auto">
          <a:xfrm>
            <a:off x="4071934" y="4000504"/>
            <a:ext cx="4143404" cy="1214445"/>
          </a:xfrm>
          <a:prstGeom prst="rect">
            <a:avLst/>
          </a:prstGeom>
          <a:noFill/>
        </p:spPr>
      </p:pic>
      <p:pic>
        <p:nvPicPr>
          <p:cNvPr id="5" name="Picture 14" descr="Άνθρωπος, Ενηλίκων, Επιχειρηματίας"/>
          <p:cNvPicPr>
            <a:picLocks noChangeAspect="1" noChangeArrowheads="1"/>
          </p:cNvPicPr>
          <p:nvPr/>
        </p:nvPicPr>
        <p:blipFill>
          <a:blip r:embed="rId3" cstate="print"/>
          <a:srcRect/>
          <a:stretch>
            <a:fillRect/>
          </a:stretch>
        </p:blipFill>
        <p:spPr bwMode="auto">
          <a:xfrm>
            <a:off x="4857752" y="5429264"/>
            <a:ext cx="3286147"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433">
                                            <p:txEl>
                                              <p:pRg st="0" end="0"/>
                                            </p:txEl>
                                          </p:spTgt>
                                        </p:tgtEl>
                                        <p:attrNameLst>
                                          <p:attrName>style.visibility</p:attrName>
                                        </p:attrNameLst>
                                      </p:cBhvr>
                                      <p:to>
                                        <p:strVal val="visible"/>
                                      </p:to>
                                    </p:set>
                                    <p:anim calcmode="lin" valueType="num">
                                      <p:cBhvr additive="base">
                                        <p:cTn id="13" dur="1000" fill="hold"/>
                                        <p:tgtEl>
                                          <p:spTgt spid="1843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843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8433">
                                            <p:txEl>
                                              <p:pRg st="2" end="2"/>
                                            </p:txEl>
                                          </p:spTgt>
                                        </p:tgtEl>
                                        <p:attrNameLst>
                                          <p:attrName>style.visibility</p:attrName>
                                        </p:attrNameLst>
                                      </p:cBhvr>
                                      <p:to>
                                        <p:strVal val="visible"/>
                                      </p:to>
                                    </p:set>
                                    <p:anim calcmode="lin" valueType="num">
                                      <p:cBhvr additive="base">
                                        <p:cTn id="19" dur="1000" fill="hold"/>
                                        <p:tgtEl>
                                          <p:spTgt spid="1843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843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1000" fill="hold"/>
                                        <p:tgtEl>
                                          <p:spTgt spid="4"/>
                                        </p:tgtEl>
                                        <p:attrNameLst>
                                          <p:attrName>ppt_x</p:attrName>
                                        </p:attrNameLst>
                                      </p:cBhvr>
                                      <p:tavLst>
                                        <p:tav tm="0">
                                          <p:val>
                                            <p:strVal val="1+#ppt_w/2"/>
                                          </p:val>
                                        </p:tav>
                                        <p:tav tm="100000">
                                          <p:val>
                                            <p:strVal val="#ppt_x"/>
                                          </p:val>
                                        </p:tav>
                                      </p:tavLst>
                                    </p:anim>
                                    <p:anim calcmode="lin" valueType="num">
                                      <p:cBhvr additive="base">
                                        <p:cTn id="26"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8433">
                                            <p:txEl>
                                              <p:pRg st="7" end="7"/>
                                            </p:txEl>
                                          </p:spTgt>
                                        </p:tgtEl>
                                        <p:attrNameLst>
                                          <p:attrName>style.visibility</p:attrName>
                                        </p:attrNameLst>
                                      </p:cBhvr>
                                      <p:to>
                                        <p:strVal val="visible"/>
                                      </p:to>
                                    </p:set>
                                    <p:anim calcmode="lin" valueType="num">
                                      <p:cBhvr additive="base">
                                        <p:cTn id="31" dur="1000" fill="hold"/>
                                        <p:tgtEl>
                                          <p:spTgt spid="18433">
                                            <p:txEl>
                                              <p:pRg st="7" end="7"/>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1843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1000" fill="hold"/>
                                        <p:tgtEl>
                                          <p:spTgt spid="5"/>
                                        </p:tgtEl>
                                        <p:attrNameLst>
                                          <p:attrName>ppt_x</p:attrName>
                                        </p:attrNameLst>
                                      </p:cBhvr>
                                      <p:tavLst>
                                        <p:tav tm="0">
                                          <p:val>
                                            <p:strVal val="1+#ppt_w/2"/>
                                          </p:val>
                                        </p:tav>
                                        <p:tav tm="100000">
                                          <p:val>
                                            <p:strVal val="#ppt_x"/>
                                          </p:val>
                                        </p:tav>
                                      </p:tavLst>
                                    </p:anim>
                                    <p:anim calcmode="lin" valueType="num">
                                      <p:cBhvr additive="base">
                                        <p:cTn id="3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14414" y="500042"/>
            <a:ext cx="6786578" cy="1500198"/>
          </a:xfrm>
        </p:spPr>
        <p:txBody>
          <a:bodyPr>
            <a:normAutofit fontScale="90000"/>
          </a:bodyPr>
          <a:lstStyle/>
          <a:p>
            <a:r>
              <a:rPr lang="el-GR" sz="3600" b="1" dirty="0"/>
              <a:t>Διαμόρφωση υπόθεσης της έρευνας καθορισμός </a:t>
            </a:r>
            <a:r>
              <a:rPr lang="el-GR" sz="3600" b="1" dirty="0" smtClean="0"/>
              <a:t>τίτλου.</a:t>
            </a:r>
            <a:r>
              <a:rPr lang="el-GR" dirty="0"/>
              <a:t/>
            </a:r>
            <a:br>
              <a:rPr lang="el-GR" dirty="0"/>
            </a:br>
            <a:endParaRPr lang="el-GR" dirty="0"/>
          </a:p>
        </p:txBody>
      </p:sp>
      <p:sp>
        <p:nvSpPr>
          <p:cNvPr id="3" name="2 - Ορθογώνιο"/>
          <p:cNvSpPr/>
          <p:nvPr/>
        </p:nvSpPr>
        <p:spPr>
          <a:xfrm>
            <a:off x="1285852" y="2214554"/>
            <a:ext cx="6643734" cy="3539430"/>
          </a:xfrm>
          <a:prstGeom prst="rect">
            <a:avLst/>
          </a:prstGeom>
        </p:spPr>
        <p:txBody>
          <a:bodyPr wrap="square">
            <a:spAutoFit/>
          </a:bodyPr>
          <a:lstStyle/>
          <a:p>
            <a:pPr algn="just"/>
            <a:r>
              <a:rPr lang="el-GR" sz="3200" dirty="0" smtClean="0">
                <a:latin typeface="Arial" pitchFamily="34" charset="0"/>
                <a:cs typeface="Arial" pitchFamily="34" charset="0"/>
              </a:rPr>
              <a:t>      </a:t>
            </a:r>
            <a:r>
              <a:rPr lang="el-GR" sz="2400" dirty="0" smtClean="0">
                <a:latin typeface="Arial" pitchFamily="34" charset="0"/>
                <a:cs typeface="Arial" pitchFamily="34" charset="0"/>
              </a:rPr>
              <a:t>Η </a:t>
            </a:r>
            <a:r>
              <a:rPr lang="el-GR" sz="2400" dirty="0">
                <a:latin typeface="Arial" pitchFamily="34" charset="0"/>
                <a:cs typeface="Arial" pitchFamily="34" charset="0"/>
              </a:rPr>
              <a:t>διαμόρφωση της υπόθεσης έχει ιδιαίτερη σημασία για μια έρευνα και αποτελεί τον κεντρικό άξονα γύρω από το οποίο περιστρέφεται όλη η ερευνητική διαδικασία. </a:t>
            </a:r>
            <a:endParaRPr lang="el-GR" sz="2400" dirty="0" smtClean="0">
              <a:latin typeface="Arial" pitchFamily="34" charset="0"/>
              <a:cs typeface="Arial" pitchFamily="34" charset="0"/>
            </a:endParaRPr>
          </a:p>
          <a:p>
            <a:pPr algn="just"/>
            <a:endParaRPr lang="el-GR" sz="2400" dirty="0" smtClean="0">
              <a:latin typeface="Arial" pitchFamily="34" charset="0"/>
              <a:cs typeface="Arial" pitchFamily="34" charset="0"/>
            </a:endParaRPr>
          </a:p>
          <a:p>
            <a:pPr algn="just"/>
            <a:r>
              <a:rPr lang="el-GR" sz="2400" dirty="0" smtClean="0">
                <a:latin typeface="Arial" pitchFamily="34" charset="0"/>
                <a:cs typeface="Arial" pitchFamily="34" charset="0"/>
              </a:rPr>
              <a:t>Ο </a:t>
            </a:r>
            <a:r>
              <a:rPr lang="el-GR" sz="2400" dirty="0">
                <a:latin typeface="Arial" pitchFamily="34" charset="0"/>
                <a:cs typeface="Arial" pitchFamily="34" charset="0"/>
              </a:rPr>
              <a:t>ερευνητής ,με βάση τις γνώσεις του και τη βιβλιογραφία που μελέτησε διατυπώνει </a:t>
            </a:r>
            <a:r>
              <a:rPr lang="el-GR" sz="2400" b="1" dirty="0">
                <a:latin typeface="Arial" pitchFamily="34" charset="0"/>
                <a:cs typeface="Arial" pitchFamily="34" charset="0"/>
              </a:rPr>
              <a:t>μια υπόθεση</a:t>
            </a:r>
            <a:r>
              <a:rPr lang="el-GR" sz="2400" dirty="0">
                <a:latin typeface="Arial" pitchFamily="34" charset="0"/>
                <a:cs typeface="Arial" pitchFamily="34" charset="0"/>
              </a:rPr>
              <a:t> σχετικά με τη μεταβλητή ή τη σχέση των μεταβλητών που μελετά.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143000"/>
          </a:xfrm>
        </p:spPr>
        <p:txBody>
          <a:bodyPr>
            <a:normAutofit fontScale="90000"/>
          </a:bodyPr>
          <a:lstStyle/>
          <a:p>
            <a:r>
              <a:rPr lang="el-GR" sz="3600" b="1" dirty="0"/>
              <a:t>Τι είναι η υπόθεση </a:t>
            </a:r>
            <a:r>
              <a:rPr lang="el-GR" sz="3600" b="1" dirty="0" smtClean="0"/>
              <a:t>;</a:t>
            </a:r>
            <a:r>
              <a:rPr lang="el-GR" dirty="0"/>
              <a:t/>
            </a:r>
            <a:br>
              <a:rPr lang="el-GR" dirty="0"/>
            </a:br>
            <a:endParaRPr lang="el-GR" dirty="0"/>
          </a:p>
        </p:txBody>
      </p:sp>
      <p:sp>
        <p:nvSpPr>
          <p:cNvPr id="19457" name="Rectangle 1"/>
          <p:cNvSpPr>
            <a:spLocks noChangeArrowheads="1"/>
          </p:cNvSpPr>
          <p:nvPr/>
        </p:nvSpPr>
        <p:spPr bwMode="auto">
          <a:xfrm>
            <a:off x="500034" y="1529822"/>
            <a:ext cx="8072494"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l-GR" sz="2400" dirty="0" smtClean="0">
                <a:latin typeface="Arial" pitchFamily="34" charset="0"/>
                <a:ea typeface="Calibri" pitchFamily="34" charset="0"/>
                <a:cs typeface="Comic Sans MS" pitchFamily="66" charset="0"/>
              </a:rPr>
              <a:t>Είναι μ</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ια αβέβαιη απάντηση (ισχυρισμός) σε ένα ερώτημα ερευνητικής φύσης ή μια προσωρινή πρόβλεψη .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Παραδείγματα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Αν η θερμοκρασία της κατοικίας επηρεάζεται από τους υαλοπίνακες τότε οι διπλοί υαλοπίνακες διατηρούν καλύτερα την εσωτερική θερμοκρασία της κατοικίας</a:t>
            </a:r>
            <a:r>
              <a:rPr lang="el-GR" sz="2400" dirty="0" smtClean="0">
                <a:latin typeface="Arial" pitchFamily="34" charset="0"/>
                <a:ea typeface="Calibri" pitchFamily="34" charset="0"/>
                <a:cs typeface="Comic Sans MS" pitchFamily="66"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Το νερό με άλατα κάνει περισσότερη ώρα για να βράσει απ’ ότι το καθαρό νερό</a:t>
            </a:r>
            <a:r>
              <a:rPr lang="el-GR" sz="2400" dirty="0" smtClean="0">
                <a:latin typeface="Arial" pitchFamily="34" charset="0"/>
                <a:ea typeface="Calibri" pitchFamily="34" charset="0"/>
                <a:cs typeface="Comic Sans MS" pitchFamily="66" charset="0"/>
              </a:rPr>
              <a:t>;</a:t>
            </a:r>
            <a:endPar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457">
                                            <p:txEl>
                                              <p:pRg st="0" end="0"/>
                                            </p:txEl>
                                          </p:spTgt>
                                        </p:tgtEl>
                                        <p:attrNameLst>
                                          <p:attrName>style.visibility</p:attrName>
                                        </p:attrNameLst>
                                      </p:cBhvr>
                                      <p:to>
                                        <p:strVal val="visible"/>
                                      </p:to>
                                    </p:set>
                                    <p:anim calcmode="lin" valueType="num">
                                      <p:cBhvr additive="base">
                                        <p:cTn id="13" dur="1000" fill="hold"/>
                                        <p:tgtEl>
                                          <p:spTgt spid="19457">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945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9457">
                                            <p:txEl>
                                              <p:pRg st="1" end="1"/>
                                            </p:txEl>
                                          </p:spTgt>
                                        </p:tgtEl>
                                        <p:attrNameLst>
                                          <p:attrName>style.visibility</p:attrName>
                                        </p:attrNameLst>
                                      </p:cBhvr>
                                      <p:to>
                                        <p:strVal val="visible"/>
                                      </p:to>
                                    </p:set>
                                    <p:anim calcmode="lin" valueType="num">
                                      <p:cBhvr additive="base">
                                        <p:cTn id="19" dur="1000" fill="hold"/>
                                        <p:tgtEl>
                                          <p:spTgt spid="19457">
                                            <p:txEl>
                                              <p:pRg st="1" end="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9457">
                                            <p:txEl>
                                              <p:pRg st="1" end="1"/>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9457">
                                            <p:txEl>
                                              <p:pRg st="2" end="2"/>
                                            </p:txEl>
                                          </p:spTgt>
                                        </p:tgtEl>
                                        <p:attrNameLst>
                                          <p:attrName>style.visibility</p:attrName>
                                        </p:attrNameLst>
                                      </p:cBhvr>
                                      <p:to>
                                        <p:strVal val="visible"/>
                                      </p:to>
                                    </p:set>
                                    <p:anim calcmode="lin" valueType="num">
                                      <p:cBhvr additive="base">
                                        <p:cTn id="23" dur="1000" fill="hold"/>
                                        <p:tgtEl>
                                          <p:spTgt spid="19457">
                                            <p:txEl>
                                              <p:pRg st="2" end="2"/>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1945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19457">
                                            <p:txEl>
                                              <p:pRg st="4" end="4"/>
                                            </p:txEl>
                                          </p:spTgt>
                                        </p:tgtEl>
                                        <p:attrNameLst>
                                          <p:attrName>style.visibility</p:attrName>
                                        </p:attrNameLst>
                                      </p:cBhvr>
                                      <p:to>
                                        <p:strVal val="visible"/>
                                      </p:to>
                                    </p:set>
                                    <p:anim calcmode="lin" valueType="num">
                                      <p:cBhvr additive="base">
                                        <p:cTn id="29" dur="1000" fill="hold"/>
                                        <p:tgtEl>
                                          <p:spTgt spid="19457">
                                            <p:txEl>
                                              <p:pRg st="4" end="4"/>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1945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19457">
                                            <p:txEl>
                                              <p:pRg st="7" end="7"/>
                                            </p:txEl>
                                          </p:spTgt>
                                        </p:tgtEl>
                                        <p:attrNameLst>
                                          <p:attrName>style.visibility</p:attrName>
                                        </p:attrNameLst>
                                      </p:cBhvr>
                                      <p:to>
                                        <p:strVal val="visible"/>
                                      </p:to>
                                    </p:set>
                                    <p:anim calcmode="lin" valueType="num">
                                      <p:cBhvr additive="base">
                                        <p:cTn id="35" dur="1000" fill="hold"/>
                                        <p:tgtEl>
                                          <p:spTgt spid="19457">
                                            <p:txEl>
                                              <p:pRg st="7" end="7"/>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1945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00042"/>
            <a:ext cx="9144000" cy="1143000"/>
          </a:xfrm>
        </p:spPr>
        <p:txBody>
          <a:bodyPr>
            <a:normAutofit fontScale="90000"/>
          </a:bodyPr>
          <a:lstStyle/>
          <a:p>
            <a:r>
              <a:rPr lang="el-GR" sz="3300" b="1" dirty="0"/>
              <a:t>Τι προσέχουμε στην διατύπωση του τίτλου της </a:t>
            </a:r>
            <a:r>
              <a:rPr lang="el-GR" sz="3300" b="1" dirty="0" smtClean="0"/>
              <a:t>έρευνας.</a:t>
            </a:r>
            <a:r>
              <a:rPr lang="el-GR" dirty="0"/>
              <a:t/>
            </a:r>
            <a:br>
              <a:rPr lang="el-GR" dirty="0"/>
            </a:br>
            <a:endParaRPr lang="el-GR" dirty="0"/>
          </a:p>
        </p:txBody>
      </p:sp>
      <p:sp>
        <p:nvSpPr>
          <p:cNvPr id="21505" name="Rectangle 1"/>
          <p:cNvSpPr>
            <a:spLocks noChangeArrowheads="1"/>
          </p:cNvSpPr>
          <p:nvPr/>
        </p:nvSpPr>
        <p:spPr bwMode="auto">
          <a:xfrm>
            <a:off x="571472" y="2071678"/>
            <a:ext cx="7786742"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Ο τίτλος της έρευνας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Θα πρέπει να δίνει στον αναγνώστη τη δυνατότητα να αντιληφθεί εύκολα το θέμα που διαπραγματεύεται.</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Πρέπει να είναι σύντομος , ακριβής και περιεκτικός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Ο τίτλος της πειραματικής έρευνας πρέπει να περιλαμβάνει τις μεταβλητές που μελετώνται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1505">
                                            <p:txEl>
                                              <p:pRg st="0" end="0"/>
                                            </p:txEl>
                                          </p:spTgt>
                                        </p:tgtEl>
                                        <p:attrNameLst>
                                          <p:attrName>style.visibility</p:attrName>
                                        </p:attrNameLst>
                                      </p:cBhvr>
                                      <p:to>
                                        <p:strVal val="visible"/>
                                      </p:to>
                                    </p:set>
                                    <p:anim calcmode="lin" valueType="num">
                                      <p:cBhvr additive="base">
                                        <p:cTn id="13" dur="1000" fill="hold"/>
                                        <p:tgtEl>
                                          <p:spTgt spid="21505">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150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1505">
                                            <p:txEl>
                                              <p:pRg st="2" end="2"/>
                                            </p:txEl>
                                          </p:spTgt>
                                        </p:tgtEl>
                                        <p:attrNameLst>
                                          <p:attrName>style.visibility</p:attrName>
                                        </p:attrNameLst>
                                      </p:cBhvr>
                                      <p:to>
                                        <p:strVal val="visible"/>
                                      </p:to>
                                    </p:set>
                                    <p:anim calcmode="lin" valueType="num">
                                      <p:cBhvr additive="base">
                                        <p:cTn id="19" dur="1000" fill="hold"/>
                                        <p:tgtEl>
                                          <p:spTgt spid="21505">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150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1505">
                                            <p:txEl>
                                              <p:pRg st="5" end="5"/>
                                            </p:txEl>
                                          </p:spTgt>
                                        </p:tgtEl>
                                        <p:attrNameLst>
                                          <p:attrName>style.visibility</p:attrName>
                                        </p:attrNameLst>
                                      </p:cBhvr>
                                      <p:to>
                                        <p:strVal val="visible"/>
                                      </p:to>
                                    </p:set>
                                    <p:anim calcmode="lin" valueType="num">
                                      <p:cBhvr additive="base">
                                        <p:cTn id="25" dur="1000" fill="hold"/>
                                        <p:tgtEl>
                                          <p:spTgt spid="21505">
                                            <p:txEl>
                                              <p:pRg st="5" end="5"/>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150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1505">
                                            <p:txEl>
                                              <p:pRg st="8" end="8"/>
                                            </p:txEl>
                                          </p:spTgt>
                                        </p:tgtEl>
                                        <p:attrNameLst>
                                          <p:attrName>style.visibility</p:attrName>
                                        </p:attrNameLst>
                                      </p:cBhvr>
                                      <p:to>
                                        <p:strVal val="visible"/>
                                      </p:to>
                                    </p:set>
                                    <p:anim calcmode="lin" valueType="num">
                                      <p:cBhvr additive="base">
                                        <p:cTn id="31" dur="1000" fill="hold"/>
                                        <p:tgtEl>
                                          <p:spTgt spid="21505">
                                            <p:txEl>
                                              <p:pRg st="8" end="8"/>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150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Παραδείγματα διατύπωσης τίτλων </a:t>
            </a:r>
            <a:r>
              <a:rPr lang="el-GR" sz="3200" b="1" dirty="0" smtClean="0"/>
              <a:t>έρευνας.</a:t>
            </a:r>
            <a:endParaRPr lang="el-GR" sz="3200" dirty="0"/>
          </a:p>
        </p:txBody>
      </p:sp>
      <p:sp>
        <p:nvSpPr>
          <p:cNvPr id="22529" name="Rectangle 1"/>
          <p:cNvSpPr>
            <a:spLocks noChangeArrowheads="1"/>
          </p:cNvSpPr>
          <p:nvPr/>
        </p:nvSpPr>
        <p:spPr bwMode="auto">
          <a:xfrm>
            <a:off x="1428728" y="2399220"/>
            <a:ext cx="614366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Για να εξοικειωθούν οι μαθητές /</a:t>
            </a:r>
            <a:r>
              <a:rPr kumimoji="0" lang="el-GR" sz="2400" b="0" i="0" u="none" strike="noStrike" cap="none" normalizeH="0" baseline="0" dirty="0" err="1" smtClean="0">
                <a:ln>
                  <a:noFill/>
                </a:ln>
                <a:solidFill>
                  <a:schemeClr val="tx1"/>
                </a:solidFill>
                <a:effectLst/>
                <a:latin typeface="Arial" pitchFamily="34" charset="0"/>
                <a:ea typeface="Calibri" pitchFamily="34" charset="0"/>
                <a:cs typeface="Comic Sans MS" pitchFamily="66" charset="0"/>
              </a:rPr>
              <a:t>τριες</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με την διατύπωση τίτλων , προτείνεται στο παρακάτω υπόδειγμα να διατηρήσουν τις παρακάτω λέξεις σταθερές (</a:t>
            </a:r>
            <a:r>
              <a:rPr kumimoji="0" lang="el-GR" sz="2400" b="1"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έντονες λέξεις</a:t>
            </a:r>
            <a:r>
              <a:rPr kumimoji="0" lang="el-GR" sz="2400" b="0" i="0" u="none" strike="noStrike" cap="none" normalizeH="0" baseline="0" dirty="0" smtClean="0">
                <a:ln>
                  <a:noFill/>
                </a:ln>
                <a:solidFill>
                  <a:schemeClr val="tx1"/>
                </a:solidFill>
                <a:effectLst/>
                <a:latin typeface="Arial" pitchFamily="34" charset="0"/>
                <a:ea typeface="Calibri" pitchFamily="34" charset="0"/>
                <a:cs typeface="Comic Sans MS" pitchFamily="66" charset="0"/>
              </a:rPr>
              <a:t>) και να αντικαταστήσουν τις λέξεις που είναι γραμμένες με μικρά γράμματα με δικά τους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2529">
                                            <p:txEl>
                                              <p:pRg st="0" end="0"/>
                                            </p:txEl>
                                          </p:spTgt>
                                        </p:tgtEl>
                                        <p:attrNameLst>
                                          <p:attrName>style.visibility</p:attrName>
                                        </p:attrNameLst>
                                      </p:cBhvr>
                                      <p:to>
                                        <p:strVal val="visible"/>
                                      </p:to>
                                    </p:set>
                                    <p:anim calcmode="lin" valueType="num">
                                      <p:cBhvr additive="base">
                                        <p:cTn id="13" dur="1000" fill="hold"/>
                                        <p:tgtEl>
                                          <p:spTgt spid="22529">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252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642</Words>
  <Application>Microsoft Office PowerPoint</Application>
  <PresentationFormat>Προβολή στην οθόνη (4:3)</PresentationFormat>
  <Paragraphs>111</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Θέμα του Office</vt:lpstr>
      <vt:lpstr>Διαφάνεια 1</vt:lpstr>
      <vt:lpstr>Βήματα επιστημονικής έρευνας </vt:lpstr>
      <vt:lpstr>Βήματα επιστημονικής έρευνας </vt:lpstr>
      <vt:lpstr>Εισαγωγή στην διατύπωση προβλημάτων </vt:lpstr>
      <vt:lpstr>Αναζήτηση πηγών πληροφόρησης </vt:lpstr>
      <vt:lpstr>Διαμόρφωση υπόθεσης της έρευνας καθορισμός τίτλου. </vt:lpstr>
      <vt:lpstr>Τι είναι η υπόθεση ; </vt:lpstr>
      <vt:lpstr>Τι προσέχουμε στην διατύπωση του τίτλου της έρευνας. </vt:lpstr>
      <vt:lpstr>Παραδείγματα διατύπωσης τίτλων έρευνας.</vt:lpstr>
      <vt:lpstr>Υποδείγματα διατύπωσης τίτλων. </vt:lpstr>
      <vt:lpstr> Χρονοδιάγραμμα εργασιών </vt:lpstr>
      <vt:lpstr>Χρονοδιάγραμμα εργασιών</vt:lpstr>
      <vt:lpstr>Χρονοδιάγραμμα εργασιών</vt:lpstr>
      <vt:lpstr>ΕΥΧΑΡΙΣΤΩ   ΓΙΑ ΤΗΝ  ΠΡΣΟΧΗ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home</dc:creator>
  <cp:lastModifiedBy>user</cp:lastModifiedBy>
  <cp:revision>26</cp:revision>
  <dcterms:created xsi:type="dcterms:W3CDTF">2020-12-19T09:38:55Z</dcterms:created>
  <dcterms:modified xsi:type="dcterms:W3CDTF">2022-12-19T17:11:20Z</dcterms:modified>
</cp:coreProperties>
</file>