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ppt/charts/chart5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10" r:id="rId3"/>
    <p:sldId id="258" r:id="rId4"/>
    <p:sldId id="259" r:id="rId5"/>
    <p:sldId id="260" r:id="rId6"/>
    <p:sldId id="312" r:id="rId7"/>
    <p:sldId id="261" r:id="rId8"/>
    <p:sldId id="313" r:id="rId9"/>
    <p:sldId id="263" r:id="rId10"/>
    <p:sldId id="264" r:id="rId11"/>
    <p:sldId id="265" r:id="rId12"/>
    <p:sldId id="266" r:id="rId13"/>
    <p:sldId id="267" r:id="rId14"/>
    <p:sldId id="314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315" r:id="rId24"/>
    <p:sldId id="276" r:id="rId25"/>
    <p:sldId id="278" r:id="rId26"/>
    <p:sldId id="279" r:id="rId27"/>
    <p:sldId id="280" r:id="rId28"/>
    <p:sldId id="277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9" r:id="rId5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917;&#925;&#916;&#927;&#931;&#935;&#927;&#923;&#921;&#922;&#919;%20&#914;&#921;&#913;\&#928;&#921;&#925;&#913;&#922;&#913;&#931;%20&#913;&#928;&#927;&#932;&#917;&#923;&#917;&#931;&#924;&#913;&#932;&#937;&#92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3200"/>
                </a:pPr>
                <a:endParaRPr lang="el-GR"/>
              </a:p>
            </c:txPr>
            <c:showVal val="1"/>
            <c:showLeaderLines val="1"/>
          </c:dLbls>
          <c:cat>
            <c:strRef>
              <c:f>ΤΑΞΗ!$A$2:$A$4</c:f>
              <c:strCache>
                <c:ptCount val="3"/>
                <c:pt idx="0">
                  <c:v>Α ΤΑΞΗ</c:v>
                </c:pt>
                <c:pt idx="1">
                  <c:v>Β ΤΑΞΗ</c:v>
                </c:pt>
                <c:pt idx="2">
                  <c:v>Γ ΤΑΞΗ</c:v>
                </c:pt>
              </c:strCache>
            </c:strRef>
          </c:cat>
          <c:val>
            <c:numRef>
              <c:f>ΤΑΞΗ!$B$2:$B$4</c:f>
              <c:numCache>
                <c:formatCode>0%</c:formatCode>
                <c:ptCount val="3"/>
                <c:pt idx="0">
                  <c:v>0.31000000000000028</c:v>
                </c:pt>
                <c:pt idx="1">
                  <c:v>0.41000000000000025</c:v>
                </c:pt>
                <c:pt idx="2">
                  <c:v>0.28000000000000008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3200"/>
          </a:pPr>
          <a:endParaRPr lang="el-GR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'4γ'!$D$4:$D$8</c:f>
              <c:strCache>
                <c:ptCount val="5"/>
                <c:pt idx="0">
                  <c:v>καθόλου</c:v>
                </c:pt>
                <c:pt idx="1">
                  <c:v>λίγο</c:v>
                </c:pt>
                <c:pt idx="2">
                  <c:v>δεν ξέρω/δεν απαντώ</c:v>
                </c:pt>
                <c:pt idx="3">
                  <c:v>πολύ</c:v>
                </c:pt>
                <c:pt idx="4">
                  <c:v>πάρα πολύ</c:v>
                </c:pt>
              </c:strCache>
            </c:strRef>
          </c:cat>
          <c:val>
            <c:numRef>
              <c:f>'4γ'!$E$4:$E$8</c:f>
              <c:numCache>
                <c:formatCode>0%</c:formatCode>
                <c:ptCount val="5"/>
                <c:pt idx="0">
                  <c:v>0.52</c:v>
                </c:pt>
                <c:pt idx="1">
                  <c:v>0.24000000000000007</c:v>
                </c:pt>
                <c:pt idx="2">
                  <c:v>0.11</c:v>
                </c:pt>
                <c:pt idx="3">
                  <c:v>7.0000000000000021E-2</c:v>
                </c:pt>
                <c:pt idx="4">
                  <c:v>6.0000000000000026E-2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0304704967434664"/>
          <c:y val="5.1005940614185306E-2"/>
          <c:w val="0.38769369106639445"/>
          <c:h val="0.8979878978241761"/>
        </c:manualLayout>
      </c:layout>
      <c:txPr>
        <a:bodyPr/>
        <a:lstStyle/>
        <a:p>
          <a:pPr>
            <a:defRPr sz="2400"/>
          </a:pPr>
          <a:endParaRPr lang="el-GR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'4δ'!$D$4:$D$8</c:f>
              <c:strCache>
                <c:ptCount val="5"/>
                <c:pt idx="0">
                  <c:v>καθόλου</c:v>
                </c:pt>
                <c:pt idx="1">
                  <c:v>λίγο</c:v>
                </c:pt>
                <c:pt idx="2">
                  <c:v>δεν ξέρω/δεν απαντώ</c:v>
                </c:pt>
                <c:pt idx="3">
                  <c:v>πολύ</c:v>
                </c:pt>
                <c:pt idx="4">
                  <c:v>πάρα πολύ</c:v>
                </c:pt>
              </c:strCache>
            </c:strRef>
          </c:cat>
          <c:val>
            <c:numRef>
              <c:f>'4δ'!$E$4:$E$8</c:f>
              <c:numCache>
                <c:formatCode>0%</c:formatCode>
                <c:ptCount val="5"/>
                <c:pt idx="0">
                  <c:v>0.88</c:v>
                </c:pt>
                <c:pt idx="1">
                  <c:v>3.0000000000000002E-2</c:v>
                </c:pt>
                <c:pt idx="2">
                  <c:v>6.0000000000000026E-2</c:v>
                </c:pt>
                <c:pt idx="3">
                  <c:v>1.0000000000000005E-2</c:v>
                </c:pt>
                <c:pt idx="4">
                  <c:v>2.0000000000000011E-2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860717410323707"/>
          <c:y val="5.1005940614185306E-2"/>
          <c:w val="0.40466899970836989"/>
          <c:h val="0.8979878978241761"/>
        </c:manualLayout>
      </c:layout>
      <c:txPr>
        <a:bodyPr/>
        <a:lstStyle/>
        <a:p>
          <a:pPr>
            <a:defRPr sz="2400"/>
          </a:pPr>
          <a:endParaRPr lang="el-GR"/>
        </a:p>
      </c:txPr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3200"/>
                </a:pPr>
                <a:endParaRPr lang="el-GR"/>
              </a:p>
            </c:txPr>
            <c:showVal val="1"/>
            <c:showLeaderLines val="1"/>
          </c:dLbls>
          <c:cat>
            <c:strRef>
              <c:f>'5α'!$D$4:$D$8</c:f>
              <c:strCache>
                <c:ptCount val="5"/>
                <c:pt idx="0">
                  <c:v>Αισθάνομαι ανασφάλεια</c:v>
                </c:pt>
                <c:pt idx="1">
                  <c:v>Λίγη ασφάλεια</c:v>
                </c:pt>
                <c:pt idx="2">
                  <c:v>Δεν ξέρω/δεν απαντώ</c:v>
                </c:pt>
                <c:pt idx="3">
                  <c:v>Αισθάνομαι μεγάλη ασφάλεια</c:v>
                </c:pt>
                <c:pt idx="4">
                  <c:v>Αισθάνομαι συνέχεια ασφάλεια</c:v>
                </c:pt>
              </c:strCache>
            </c:strRef>
          </c:cat>
          <c:val>
            <c:numRef>
              <c:f>'5α'!$E$4:$E$8</c:f>
              <c:numCache>
                <c:formatCode>0%</c:formatCode>
                <c:ptCount val="5"/>
                <c:pt idx="0">
                  <c:v>7.0000000000000021E-2</c:v>
                </c:pt>
                <c:pt idx="1">
                  <c:v>0.35000000000000014</c:v>
                </c:pt>
                <c:pt idx="2">
                  <c:v>0.11</c:v>
                </c:pt>
                <c:pt idx="3">
                  <c:v>0.31000000000000016</c:v>
                </c:pt>
                <c:pt idx="4">
                  <c:v>0.16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9499465344609725"/>
          <c:y val="0.1187893051710763"/>
          <c:w val="0.39574608729464406"/>
          <c:h val="0.76242116871039378"/>
        </c:manualLayout>
      </c:layout>
      <c:txPr>
        <a:bodyPr/>
        <a:lstStyle/>
        <a:p>
          <a:pPr>
            <a:defRPr sz="2000"/>
          </a:pPr>
          <a:endParaRPr lang="el-GR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'5β'!$D$5:$D$9</c:f>
              <c:strCache>
                <c:ptCount val="5"/>
                <c:pt idx="0">
                  <c:v>Η συμπεριφορά είναι άσχημη</c:v>
                </c:pt>
                <c:pt idx="1">
                  <c:v>Είναι άσχημη μόνο όταν υπάρχουν διαφωνίες</c:v>
                </c:pt>
                <c:pt idx="2">
                  <c:v>Δεν ξέρω/δεν απαντώ</c:v>
                </c:pt>
                <c:pt idx="3">
                  <c:v>Η συμπεριφορά είναι καλή</c:v>
                </c:pt>
                <c:pt idx="4">
                  <c:v>Η συμπεριφορά είναι πολύ καλή</c:v>
                </c:pt>
              </c:strCache>
            </c:strRef>
          </c:cat>
          <c:val>
            <c:numRef>
              <c:f>'5β'!$E$5:$E$9</c:f>
              <c:numCache>
                <c:formatCode>0%</c:formatCode>
                <c:ptCount val="5"/>
                <c:pt idx="0">
                  <c:v>0.21000000000000008</c:v>
                </c:pt>
                <c:pt idx="1">
                  <c:v>0.23</c:v>
                </c:pt>
                <c:pt idx="2">
                  <c:v>0.15000000000000008</c:v>
                </c:pt>
                <c:pt idx="3">
                  <c:v>0.35000000000000014</c:v>
                </c:pt>
                <c:pt idx="4">
                  <c:v>6.0000000000000026E-2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0370759210654246"/>
          <c:y val="2.2924245666595348E-2"/>
          <c:w val="0.38703314863419841"/>
          <c:h val="0.96181431000999185"/>
        </c:manualLayout>
      </c:layout>
      <c:txPr>
        <a:bodyPr/>
        <a:lstStyle/>
        <a:p>
          <a:pPr>
            <a:defRPr sz="2000"/>
          </a:pPr>
          <a:endParaRPr lang="el-GR"/>
        </a:p>
      </c:txPr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'5γ'!$E$5:$E$9</c:f>
              <c:strCache>
                <c:ptCount val="5"/>
                <c:pt idx="0">
                  <c:v>Το σχολικό κλίμα είναι αρνητικό</c:v>
                </c:pt>
                <c:pt idx="1">
                  <c:v>Το σχολικό κλίμα με ανησυχή </c:v>
                </c:pt>
                <c:pt idx="2">
                  <c:v>Δεν ξέρω/δεν απαντώ</c:v>
                </c:pt>
                <c:pt idx="3">
                  <c:v>Το σχολικό κλίμα είναι καλό</c:v>
                </c:pt>
                <c:pt idx="4">
                  <c:v>Το σχολικό κλίμα είναι πολύ καλό</c:v>
                </c:pt>
              </c:strCache>
            </c:strRef>
          </c:cat>
          <c:val>
            <c:numRef>
              <c:f>'5γ'!$F$5:$F$9</c:f>
              <c:numCache>
                <c:formatCode>0%</c:formatCode>
                <c:ptCount val="5"/>
                <c:pt idx="0">
                  <c:v>0.13</c:v>
                </c:pt>
                <c:pt idx="1">
                  <c:v>0.16</c:v>
                </c:pt>
                <c:pt idx="2">
                  <c:v>6.0000000000000026E-2</c:v>
                </c:pt>
                <c:pt idx="3">
                  <c:v>0.43000000000000016</c:v>
                </c:pt>
                <c:pt idx="4">
                  <c:v>0.22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302857976086322"/>
          <c:y val="0"/>
          <c:w val="0.37771216097987786"/>
          <c:h val="0.98528173121863816"/>
        </c:manualLayout>
      </c:layout>
      <c:txPr>
        <a:bodyPr/>
        <a:lstStyle/>
        <a:p>
          <a:pPr>
            <a:defRPr sz="2000"/>
          </a:pPr>
          <a:endParaRPr lang="el-GR"/>
        </a:p>
      </c:txPr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'6'!$E$4:$E$7</c:f>
              <c:strCache>
                <c:ptCount val="4"/>
                <c:pt idx="0">
                  <c:v>πολύ συχνά</c:v>
                </c:pt>
                <c:pt idx="1">
                  <c:v>μερικές φορές</c:v>
                </c:pt>
                <c:pt idx="2">
                  <c:v>σπάνια</c:v>
                </c:pt>
                <c:pt idx="3">
                  <c:v>ποτέ</c:v>
                </c:pt>
              </c:strCache>
            </c:strRef>
          </c:cat>
          <c:val>
            <c:numRef>
              <c:f>'6'!$F$4:$F$7</c:f>
              <c:numCache>
                <c:formatCode>0%</c:formatCode>
                <c:ptCount val="4"/>
                <c:pt idx="0">
                  <c:v>0</c:v>
                </c:pt>
                <c:pt idx="1">
                  <c:v>7.0000000000000021E-2</c:v>
                </c:pt>
                <c:pt idx="2">
                  <c:v>0.21000000000000008</c:v>
                </c:pt>
                <c:pt idx="3">
                  <c:v>0.72000000000000031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8022844366676383"/>
          <c:y val="6.0262187226596708E-2"/>
          <c:w val="0.31051229707397704"/>
          <c:h val="0.87947534558180251"/>
        </c:manualLayout>
      </c:layout>
      <c:txPr>
        <a:bodyPr/>
        <a:lstStyle/>
        <a:p>
          <a:pPr>
            <a:defRPr sz="2800"/>
          </a:pPr>
          <a:endParaRPr lang="el-GR"/>
        </a:p>
      </c:txPr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'7'!$B$5:$B$9</c:f>
              <c:strCache>
                <c:ptCount val="5"/>
                <c:pt idx="0">
                  <c:v>πολύ συχνά</c:v>
                </c:pt>
                <c:pt idx="1">
                  <c:v>συχνά</c:v>
                </c:pt>
                <c:pt idx="2">
                  <c:v>μερικές φορές</c:v>
                </c:pt>
                <c:pt idx="3">
                  <c:v>σπάνια</c:v>
                </c:pt>
                <c:pt idx="4">
                  <c:v>ποτέ</c:v>
                </c:pt>
              </c:strCache>
            </c:strRef>
          </c:cat>
          <c:val>
            <c:numRef>
              <c:f>'7'!$C$5:$C$9</c:f>
              <c:numCache>
                <c:formatCode>0%</c:formatCode>
                <c:ptCount val="5"/>
                <c:pt idx="0">
                  <c:v>2.0000000000000011E-2</c:v>
                </c:pt>
                <c:pt idx="1">
                  <c:v>4.0000000000000022E-2</c:v>
                </c:pt>
                <c:pt idx="2">
                  <c:v>7.0000000000000021E-2</c:v>
                </c:pt>
                <c:pt idx="3">
                  <c:v>0.23</c:v>
                </c:pt>
                <c:pt idx="4">
                  <c:v>0.64000000000000035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8022844366676383"/>
          <c:y val="4.0946203051151805E-2"/>
          <c:w val="0.31051229707397704"/>
          <c:h val="0.88443498101950879"/>
        </c:manualLayout>
      </c:layout>
      <c:txPr>
        <a:bodyPr/>
        <a:lstStyle/>
        <a:p>
          <a:pPr>
            <a:defRPr sz="2800"/>
          </a:pPr>
          <a:endParaRPr lang="el-GR"/>
        </a:p>
      </c:txPr>
    </c:legend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'8'!$B$3:$B$7</c:f>
              <c:strCache>
                <c:ptCount val="5"/>
                <c:pt idx="0">
                  <c:v>πολύ συχνά</c:v>
                </c:pt>
                <c:pt idx="1">
                  <c:v>συχνά</c:v>
                </c:pt>
                <c:pt idx="2">
                  <c:v>μερικές φορές</c:v>
                </c:pt>
                <c:pt idx="3">
                  <c:v>σπάνια</c:v>
                </c:pt>
                <c:pt idx="4">
                  <c:v>ποτέ</c:v>
                </c:pt>
              </c:strCache>
            </c:strRef>
          </c:cat>
          <c:val>
            <c:numRef>
              <c:f>'8'!$C$3:$C$7</c:f>
              <c:numCache>
                <c:formatCode>0%</c:formatCode>
                <c:ptCount val="5"/>
                <c:pt idx="0">
                  <c:v>3.0000000000000002E-2</c:v>
                </c:pt>
                <c:pt idx="1">
                  <c:v>8.0000000000000043E-2</c:v>
                </c:pt>
                <c:pt idx="2">
                  <c:v>0.2</c:v>
                </c:pt>
                <c:pt idx="3">
                  <c:v>0.30000000000000016</c:v>
                </c:pt>
                <c:pt idx="4">
                  <c:v>0.39000000000000018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8022844366676383"/>
          <c:y val="0.131051863064052"/>
          <c:w val="0.31051229707397704"/>
          <c:h val="0.76995433586671091"/>
        </c:manualLayout>
      </c:layout>
      <c:txPr>
        <a:bodyPr/>
        <a:lstStyle/>
        <a:p>
          <a:pPr>
            <a:defRPr sz="2800"/>
          </a:pPr>
          <a:endParaRPr lang="el-GR"/>
        </a:p>
      </c:txPr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'9'!$B$3:$B$7</c:f>
              <c:strCache>
                <c:ptCount val="5"/>
                <c:pt idx="0">
                  <c:v>πολύ συχνά</c:v>
                </c:pt>
                <c:pt idx="1">
                  <c:v>συχνά</c:v>
                </c:pt>
                <c:pt idx="2">
                  <c:v>μερικές φορές</c:v>
                </c:pt>
                <c:pt idx="3">
                  <c:v>σπάνια</c:v>
                </c:pt>
                <c:pt idx="4">
                  <c:v>ποτέ</c:v>
                </c:pt>
              </c:strCache>
            </c:strRef>
          </c:cat>
          <c:val>
            <c:numRef>
              <c:f>'9'!$C$3:$C$7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1.0000000000000005E-2</c:v>
                </c:pt>
                <c:pt idx="3">
                  <c:v>0.13</c:v>
                </c:pt>
                <c:pt idx="4">
                  <c:v>0.86000000000000032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8022844366676383"/>
          <c:y val="0.10548495425172502"/>
          <c:w val="0.31051229707397704"/>
          <c:h val="0.80306003385356883"/>
        </c:manualLayout>
      </c:layout>
      <c:txPr>
        <a:bodyPr/>
        <a:lstStyle/>
        <a:p>
          <a:pPr>
            <a:defRPr sz="2800"/>
          </a:pPr>
          <a:endParaRPr lang="el-GR"/>
        </a:p>
      </c:txPr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barChart>
        <c:barDir val="bar"/>
        <c:grouping val="clustered"/>
        <c:ser>
          <c:idx val="0"/>
          <c:order val="0"/>
          <c:cat>
            <c:strRef>
              <c:f>αν1!$B$4:$B$6</c:f>
              <c:strCache>
                <c:ptCount val="3"/>
                <c:pt idx="0">
                  <c:v>α) Γιατί επιθυμώ την αναγνώριση μου από τους συμμαθητές μου(4)</c:v>
                </c:pt>
                <c:pt idx="1">
                  <c:v>β) Γιατί θέλω οι συμμαθητές μου να απευθύνονται πάντα σε εμένα όταν έχουν πρόβλημα με κάποιον συμμαθητή τους(0)</c:v>
                </c:pt>
                <c:pt idx="2">
                  <c:v>γ) Γιατί με παροτρύνουν οι συμμαθητές μου(3)</c:v>
                </c:pt>
              </c:strCache>
            </c:strRef>
          </c:cat>
          <c:val>
            <c:numRef>
              <c:f>αν1!$C$4:$C$6</c:f>
              <c:numCache>
                <c:formatCode>General</c:formatCode>
                <c:ptCount val="3"/>
                <c:pt idx="0">
                  <c:v>4</c:v>
                </c:pt>
                <c:pt idx="1">
                  <c:v>0</c:v>
                </c:pt>
                <c:pt idx="2">
                  <c:v>3</c:v>
                </c:pt>
              </c:numCache>
            </c:numRef>
          </c:val>
        </c:ser>
        <c:axId val="89138688"/>
        <c:axId val="91073920"/>
      </c:barChart>
      <c:catAx>
        <c:axId val="89138688"/>
        <c:scaling>
          <c:orientation val="minMax"/>
        </c:scaling>
        <c:axPos val="l"/>
        <c:tickLblPos val="nextTo"/>
        <c:txPr>
          <a:bodyPr/>
          <a:lstStyle/>
          <a:p>
            <a:pPr>
              <a:defRPr sz="1800"/>
            </a:pPr>
            <a:endParaRPr lang="el-GR"/>
          </a:p>
        </c:txPr>
        <c:crossAx val="91073920"/>
        <c:crosses val="autoZero"/>
        <c:auto val="1"/>
        <c:lblAlgn val="ctr"/>
        <c:lblOffset val="100"/>
      </c:catAx>
      <c:valAx>
        <c:axId val="9107392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8913868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3200"/>
                </a:pPr>
                <a:endParaRPr lang="el-GR"/>
              </a:p>
            </c:txPr>
            <c:showVal val="1"/>
            <c:showLeaderLines val="1"/>
          </c:dLbls>
          <c:cat>
            <c:strRef>
              <c:f>ΦΥΛΟ!$A$2:$A$3</c:f>
              <c:strCache>
                <c:ptCount val="2"/>
                <c:pt idx="0">
                  <c:v>ΑΓΟΡΙ</c:v>
                </c:pt>
                <c:pt idx="1">
                  <c:v>ΚΟΡΙΤΣΙ</c:v>
                </c:pt>
              </c:strCache>
            </c:strRef>
          </c:cat>
          <c:val>
            <c:numRef>
              <c:f>ΦΥΛΟ!$B$2:$B$3</c:f>
              <c:numCache>
                <c:formatCode>0%</c:formatCode>
                <c:ptCount val="2"/>
                <c:pt idx="0">
                  <c:v>0.44</c:v>
                </c:pt>
                <c:pt idx="1">
                  <c:v>0.56000000000000005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3600"/>
          </a:pPr>
          <a:endParaRPr lang="el-GR"/>
        </a:p>
      </c:txPr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2400"/>
            </a:pPr>
            <a:r>
              <a:rPr lang="el-GR" sz="2400" dirty="0" smtClean="0"/>
              <a:t>αριθμός απαντήσεων</a:t>
            </a:r>
            <a:endParaRPr lang="el-GR" sz="2400" dirty="0"/>
          </a:p>
        </c:rich>
      </c:tx>
      <c:layout>
        <c:manualLayout>
          <c:xMode val="edge"/>
          <c:yMode val="edge"/>
          <c:x val="0.4995451662292214"/>
          <c:y val="2.5071157580391027E-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αν2!$D$3</c:f>
              <c:strCache>
                <c:ptCount val="1"/>
                <c:pt idx="0">
                  <c:v>απαντήσεις</c:v>
                </c:pt>
              </c:strCache>
            </c:strRef>
          </c:tx>
          <c:cat>
            <c:strRef>
              <c:f>αν2!$C$4:$C$9</c:f>
              <c:strCache>
                <c:ptCount val="6"/>
                <c:pt idx="0">
                  <c:v>Μάλωσα με έναν συμμαθητή μου(1)</c:v>
                </c:pt>
                <c:pt idx="1">
                  <c:v>Κάποιος με πρόσβαλε πολλές φορές και δεν άντεξα(1)</c:v>
                </c:pt>
                <c:pt idx="2">
                  <c:v>Το έκανα μια φορά αλλά δεν το ήθελα(1)</c:v>
                </c:pt>
                <c:pt idx="3">
                  <c:v>Γιατί δεν με σέβονται και έβγαλαν διάφορες φήμες για μένα(1)</c:v>
                </c:pt>
                <c:pt idx="4">
                  <c:v>Βρίζανε κάποιο πρόσωπο που αγαπώ(1)</c:v>
                </c:pt>
                <c:pt idx="5">
                  <c:v>Με χτυπούσανε χωρίς λόγο(1)</c:v>
                </c:pt>
              </c:strCache>
            </c:strRef>
          </c:cat>
          <c:val>
            <c:numRef>
              <c:f>αν2!$D$4:$D$9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axId val="104703104"/>
        <c:axId val="104704640"/>
      </c:barChart>
      <c:catAx>
        <c:axId val="104703104"/>
        <c:scaling>
          <c:orientation val="minMax"/>
        </c:scaling>
        <c:axPos val="l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04704640"/>
        <c:crosses val="autoZero"/>
        <c:auto val="1"/>
        <c:lblAlgn val="ctr"/>
        <c:lblOffset val="100"/>
      </c:catAx>
      <c:valAx>
        <c:axId val="10470464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04703104"/>
        <c:crosses val="autoZero"/>
        <c:crossBetween val="between"/>
      </c:valAx>
    </c:plotArea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2400"/>
            </a:pPr>
            <a:r>
              <a:rPr lang="el-GR" sz="2400" dirty="0" smtClean="0"/>
              <a:t>Αριθμός απαντήσεων</a:t>
            </a:r>
            <a:endParaRPr lang="el-GR" sz="2400" dirty="0"/>
          </a:p>
        </c:rich>
      </c:tx>
      <c:layout>
        <c:manualLayout>
          <c:xMode val="edge"/>
          <c:yMode val="edge"/>
          <c:x val="0.49929777874987863"/>
          <c:y val="1.9323671497584551E-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'10α'!$D$2</c:f>
              <c:strCache>
                <c:ptCount val="1"/>
                <c:pt idx="0">
                  <c:v>απαντήσεις</c:v>
                </c:pt>
              </c:strCache>
            </c:strRef>
          </c:tx>
          <c:cat>
            <c:strRef>
              <c:f>'10α'!$C$3:$C$7</c:f>
              <c:strCache>
                <c:ptCount val="5"/>
                <c:pt idx="0">
                  <c:v>α) Τον τόπο ή τη χώρα καταγωγής (21)</c:v>
                </c:pt>
                <c:pt idx="1">
                  <c:v>β) Το ότι ανήκει/ουν σε κάποια άλλη παρέα/ομάδα του σχολείου(33)</c:v>
                </c:pt>
                <c:pt idx="2">
                  <c:v>γ) Το ότι ανήκει/ουν σε κάποια μειονότητα(23)</c:v>
                </c:pt>
                <c:pt idx="3">
                  <c:v>δ) Το φύλο τους(6)</c:v>
                </c:pt>
                <c:pt idx="4">
                  <c:v>στ) Τίποτε από τα παραπάνω(44)</c:v>
                </c:pt>
              </c:strCache>
            </c:strRef>
          </c:cat>
          <c:val>
            <c:numRef>
              <c:f>'10α'!$D$3:$D$7</c:f>
              <c:numCache>
                <c:formatCode>General</c:formatCode>
                <c:ptCount val="5"/>
                <c:pt idx="0">
                  <c:v>21</c:v>
                </c:pt>
                <c:pt idx="1">
                  <c:v>33</c:v>
                </c:pt>
                <c:pt idx="2">
                  <c:v>23</c:v>
                </c:pt>
                <c:pt idx="3">
                  <c:v>6</c:v>
                </c:pt>
                <c:pt idx="4">
                  <c:v>44</c:v>
                </c:pt>
              </c:numCache>
            </c:numRef>
          </c:val>
        </c:ser>
        <c:axId val="104745216"/>
        <c:axId val="104759296"/>
      </c:barChart>
      <c:catAx>
        <c:axId val="104745216"/>
        <c:scaling>
          <c:orientation val="minMax"/>
        </c:scaling>
        <c:axPos val="l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04759296"/>
        <c:crosses val="autoZero"/>
        <c:auto val="1"/>
        <c:lblAlgn val="ctr"/>
        <c:lblOffset val="100"/>
      </c:catAx>
      <c:valAx>
        <c:axId val="104759296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04745216"/>
        <c:crosses val="autoZero"/>
        <c:crossBetween val="between"/>
      </c:valAx>
    </c:plotArea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2400"/>
            </a:pPr>
            <a:r>
              <a:rPr lang="el-GR" sz="2400" dirty="0" smtClean="0"/>
              <a:t>αριθμός απαντήσεων</a:t>
            </a:r>
            <a:endParaRPr lang="el-GR" sz="2400" dirty="0"/>
          </a:p>
        </c:rich>
      </c:tx>
      <c:layout>
        <c:manualLayout>
          <c:xMode val="edge"/>
          <c:yMode val="edge"/>
          <c:x val="0.51655475357247038"/>
          <c:y val="1.9323671497584551E-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'10β'!$F$2</c:f>
              <c:strCache>
                <c:ptCount val="1"/>
                <c:pt idx="0">
                  <c:v>απαντήσεις</c:v>
                </c:pt>
              </c:strCache>
            </c:strRef>
          </c:tx>
          <c:cat>
            <c:strRef>
              <c:f>'10β'!$E$3:$E$8</c:f>
              <c:strCache>
                <c:ptCount val="6"/>
                <c:pt idx="0">
                  <c:v>α) μόνο αγόρια(53)</c:v>
                </c:pt>
                <c:pt idx="1">
                  <c:v>β) μόνο κορίτσια(38)</c:v>
                </c:pt>
                <c:pt idx="2">
                  <c:v>γ) αγόρια και κορίτσια(55)</c:v>
                </c:pt>
                <c:pt idx="3">
                  <c:v>δ) μόνο μαθητές του σχολείου(23)</c:v>
                </c:pt>
                <c:pt idx="4">
                  <c:v>ε) με παρουσία των καθηγητών(29)</c:v>
                </c:pt>
                <c:pt idx="5">
                  <c:v>στ) μαθητές και εξωσχολικοί(7)</c:v>
                </c:pt>
              </c:strCache>
            </c:strRef>
          </c:cat>
          <c:val>
            <c:numRef>
              <c:f>'10β'!$F$3:$F$8</c:f>
              <c:numCache>
                <c:formatCode>General</c:formatCode>
                <c:ptCount val="6"/>
                <c:pt idx="0">
                  <c:v>53</c:v>
                </c:pt>
                <c:pt idx="1">
                  <c:v>38</c:v>
                </c:pt>
                <c:pt idx="2">
                  <c:v>55</c:v>
                </c:pt>
                <c:pt idx="3">
                  <c:v>23</c:v>
                </c:pt>
                <c:pt idx="4">
                  <c:v>29</c:v>
                </c:pt>
                <c:pt idx="5">
                  <c:v>7</c:v>
                </c:pt>
              </c:numCache>
            </c:numRef>
          </c:val>
        </c:ser>
        <c:axId val="104783232"/>
        <c:axId val="104801408"/>
      </c:barChart>
      <c:catAx>
        <c:axId val="104783232"/>
        <c:scaling>
          <c:orientation val="minMax"/>
        </c:scaling>
        <c:axPos val="l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04801408"/>
        <c:crosses val="autoZero"/>
        <c:auto val="1"/>
        <c:lblAlgn val="ctr"/>
        <c:lblOffset val="100"/>
      </c:catAx>
      <c:valAx>
        <c:axId val="10480140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04783232"/>
        <c:crosses val="autoZero"/>
        <c:crossBetween val="between"/>
      </c:valAx>
    </c:plotArea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>
        <c:manualLayout>
          <c:xMode val="edge"/>
          <c:yMode val="edge"/>
          <c:x val="0.4826041362885195"/>
          <c:y val="4.8309178743961352E-2"/>
        </c:manualLayout>
      </c:layout>
      <c:txPr>
        <a:bodyPr/>
        <a:lstStyle/>
        <a:p>
          <a:pPr>
            <a:defRPr sz="2400"/>
          </a:pPr>
          <a:endParaRPr lang="el-GR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'10γ'!$E$2</c:f>
              <c:strCache>
                <c:ptCount val="1"/>
                <c:pt idx="0">
                  <c:v>αριθμός απαντήσεων</c:v>
                </c:pt>
              </c:strCache>
            </c:strRef>
          </c:tx>
          <c:cat>
            <c:strRef>
              <c:f>'10γ'!$D$3:$D$8</c:f>
              <c:strCache>
                <c:ptCount val="6"/>
                <c:pt idx="0">
                  <c:v>α) στον προαύλιο χώρο/στον διάδρομο (57)</c:v>
                </c:pt>
                <c:pt idx="1">
                  <c:v>β) στην αίθουσα διδασκαλίας(20)</c:v>
                </c:pt>
                <c:pt idx="2">
                  <c:v>γ) στο εργαστήριο(2)</c:v>
                </c:pt>
                <c:pt idx="3">
                  <c:v>δ) εκτός σχολείου(24)</c:v>
                </c:pt>
                <c:pt idx="4">
                  <c:v>ε) στο διαδίκτυο(1)</c:v>
                </c:pt>
                <c:pt idx="5">
                  <c:v>στ) ομαδες εργασιών(1)</c:v>
                </c:pt>
              </c:strCache>
            </c:strRef>
          </c:cat>
          <c:val>
            <c:numRef>
              <c:f>'10γ'!$E$3:$E$8</c:f>
              <c:numCache>
                <c:formatCode>General</c:formatCode>
                <c:ptCount val="6"/>
                <c:pt idx="0">
                  <c:v>57</c:v>
                </c:pt>
                <c:pt idx="1">
                  <c:v>20</c:v>
                </c:pt>
                <c:pt idx="2">
                  <c:v>2</c:v>
                </c:pt>
                <c:pt idx="3">
                  <c:v>24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axId val="104833792"/>
        <c:axId val="104835328"/>
      </c:barChart>
      <c:catAx>
        <c:axId val="104833792"/>
        <c:scaling>
          <c:orientation val="minMax"/>
        </c:scaling>
        <c:axPos val="l"/>
        <c:tickLblPos val="nextTo"/>
        <c:txPr>
          <a:bodyPr/>
          <a:lstStyle/>
          <a:p>
            <a:pPr>
              <a:defRPr sz="1800"/>
            </a:pPr>
            <a:endParaRPr lang="el-GR"/>
          </a:p>
        </c:txPr>
        <c:crossAx val="104835328"/>
        <c:crosses val="autoZero"/>
        <c:auto val="1"/>
        <c:lblAlgn val="ctr"/>
        <c:lblOffset val="100"/>
      </c:catAx>
      <c:valAx>
        <c:axId val="10483532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04833792"/>
        <c:crosses val="autoZero"/>
        <c:crossBetween val="between"/>
      </c:valAx>
    </c:plotArea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>
        <c:manualLayout>
          <c:xMode val="edge"/>
          <c:yMode val="edge"/>
          <c:x val="0.49128816710411222"/>
          <c:y val="1.4414378967264604E-2"/>
        </c:manualLayout>
      </c:layout>
      <c:txPr>
        <a:bodyPr/>
        <a:lstStyle/>
        <a:p>
          <a:pPr>
            <a:defRPr sz="2400"/>
          </a:pPr>
          <a:endParaRPr lang="el-GR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'10δ'!$D$2</c:f>
              <c:strCache>
                <c:ptCount val="1"/>
                <c:pt idx="0">
                  <c:v>αριθμός απαντήσεων</c:v>
                </c:pt>
              </c:strCache>
            </c:strRef>
          </c:tx>
          <c:cat>
            <c:strRef>
              <c:f>'10δ'!$C$3:$C$9</c:f>
              <c:strCache>
                <c:ptCount val="7"/>
                <c:pt idx="0">
                  <c:v>α) επιδοκίμαζε(4)</c:v>
                </c:pt>
                <c:pt idx="1">
                  <c:v>β) γελούσε (30)</c:v>
                </c:pt>
                <c:pt idx="2">
                  <c:v>γ) φοβήθηκε /τρομοκρατήθηκε (9)</c:v>
                </c:pt>
                <c:pt idx="3">
                  <c:v>δ) προσπάθησε να εμπλακεί για να τελειώσει (22)</c:v>
                </c:pt>
                <c:pt idx="4">
                  <c:v>ε) προσπάθησε να εμπλακεί για να συνεχιστεί (4)</c:v>
                </c:pt>
                <c:pt idx="5">
                  <c:v>στ) απομακρύνθηκε σαν να μη συνέβη ποτέ (23)</c:v>
                </c:pt>
                <c:pt idx="6">
                  <c:v>ζ) άλλο (19)</c:v>
                </c:pt>
              </c:strCache>
            </c:strRef>
          </c:cat>
          <c:val>
            <c:numRef>
              <c:f>'10δ'!$D$3:$D$9</c:f>
              <c:numCache>
                <c:formatCode>General</c:formatCode>
                <c:ptCount val="7"/>
                <c:pt idx="0">
                  <c:v>4</c:v>
                </c:pt>
                <c:pt idx="1">
                  <c:v>30</c:v>
                </c:pt>
                <c:pt idx="2">
                  <c:v>9</c:v>
                </c:pt>
                <c:pt idx="3">
                  <c:v>22</c:v>
                </c:pt>
                <c:pt idx="4">
                  <c:v>4</c:v>
                </c:pt>
                <c:pt idx="5">
                  <c:v>23</c:v>
                </c:pt>
                <c:pt idx="6">
                  <c:v>19</c:v>
                </c:pt>
              </c:numCache>
            </c:numRef>
          </c:val>
        </c:ser>
        <c:axId val="111253376"/>
        <c:axId val="111254912"/>
      </c:barChart>
      <c:catAx>
        <c:axId val="11125337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l-GR"/>
          </a:p>
        </c:txPr>
        <c:crossAx val="111254912"/>
        <c:crosses val="autoZero"/>
        <c:auto val="1"/>
        <c:lblAlgn val="ctr"/>
        <c:lblOffset val="100"/>
      </c:catAx>
      <c:valAx>
        <c:axId val="11125491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400"/>
            </a:pPr>
            <a:endParaRPr lang="el-GR"/>
          </a:p>
        </c:txPr>
        <c:crossAx val="111253376"/>
        <c:crosses val="autoZero"/>
        <c:crossBetween val="between"/>
      </c:valAx>
    </c:plotArea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/>
      <c:txPr>
        <a:bodyPr/>
        <a:lstStyle/>
        <a:p>
          <a:pPr>
            <a:defRPr sz="2400"/>
          </a:pPr>
          <a:endParaRPr lang="el-GR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'10ε'!$D$2</c:f>
              <c:strCache>
                <c:ptCount val="1"/>
                <c:pt idx="0">
                  <c:v>αριθμός απαντήσεων</c:v>
                </c:pt>
              </c:strCache>
            </c:strRef>
          </c:tx>
          <c:cat>
            <c:strRef>
              <c:f>'10ε'!$C$3:$C$9</c:f>
              <c:strCache>
                <c:ptCount val="7"/>
                <c:pt idx="0">
                  <c:v>α)ενοχές (19)</c:v>
                </c:pt>
                <c:pt idx="1">
                  <c:v>β)στενοχώρια (30)</c:v>
                </c:pt>
                <c:pt idx="2">
                  <c:v>γ)θυμό(23)</c:v>
                </c:pt>
                <c:pt idx="3">
                  <c:v>δ)φόβο (15)</c:v>
                </c:pt>
                <c:pt idx="4">
                  <c:v>ε)αγωνία (19)</c:v>
                </c:pt>
                <c:pt idx="5">
                  <c:v>στ)αδιαφορία (25)</c:v>
                </c:pt>
                <c:pt idx="6">
                  <c:v>ζ) άλλο: (17)</c:v>
                </c:pt>
              </c:strCache>
            </c:strRef>
          </c:cat>
          <c:val>
            <c:numRef>
              <c:f>'10ε'!$D$3:$D$9</c:f>
              <c:numCache>
                <c:formatCode>General</c:formatCode>
                <c:ptCount val="7"/>
                <c:pt idx="0">
                  <c:v>19</c:v>
                </c:pt>
                <c:pt idx="1">
                  <c:v>30</c:v>
                </c:pt>
                <c:pt idx="2">
                  <c:v>23</c:v>
                </c:pt>
                <c:pt idx="3">
                  <c:v>15</c:v>
                </c:pt>
                <c:pt idx="4">
                  <c:v>19</c:v>
                </c:pt>
                <c:pt idx="5">
                  <c:v>25</c:v>
                </c:pt>
                <c:pt idx="6">
                  <c:v>17</c:v>
                </c:pt>
              </c:numCache>
            </c:numRef>
          </c:val>
        </c:ser>
        <c:axId val="111270912"/>
        <c:axId val="111293184"/>
      </c:barChart>
      <c:catAx>
        <c:axId val="111270912"/>
        <c:scaling>
          <c:orientation val="minMax"/>
        </c:scaling>
        <c:axPos val="l"/>
        <c:tickLblPos val="nextTo"/>
        <c:txPr>
          <a:bodyPr/>
          <a:lstStyle/>
          <a:p>
            <a:pPr>
              <a:defRPr sz="2400"/>
            </a:pPr>
            <a:endParaRPr lang="el-GR"/>
          </a:p>
        </c:txPr>
        <c:crossAx val="111293184"/>
        <c:crosses val="autoZero"/>
        <c:auto val="1"/>
        <c:lblAlgn val="ctr"/>
        <c:lblOffset val="100"/>
      </c:catAx>
      <c:valAx>
        <c:axId val="11129318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11270912"/>
        <c:crosses val="autoZero"/>
        <c:crossBetween val="between"/>
      </c:valAx>
    </c:plotArea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'10ζ'!$E$4:$E$8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πολύ λίγο</c:v>
                </c:pt>
                <c:pt idx="3">
                  <c:v>λίγο</c:v>
                </c:pt>
                <c:pt idx="4">
                  <c:v>καθόλου</c:v>
                </c:pt>
              </c:strCache>
            </c:strRef>
          </c:cat>
          <c:val>
            <c:numRef>
              <c:f>'10ζ'!$F$4:$F$8</c:f>
              <c:numCache>
                <c:formatCode>0%</c:formatCode>
                <c:ptCount val="5"/>
                <c:pt idx="0">
                  <c:v>0.32000000000000017</c:v>
                </c:pt>
                <c:pt idx="1">
                  <c:v>0.49000000000000016</c:v>
                </c:pt>
                <c:pt idx="2">
                  <c:v>0.05</c:v>
                </c:pt>
                <c:pt idx="3">
                  <c:v>9.0000000000000024E-2</c:v>
                </c:pt>
                <c:pt idx="4">
                  <c:v>0.05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3071984057548411"/>
          <c:y val="0.10547983785543293"/>
          <c:w val="0.26002090016525736"/>
          <c:h val="0.7890403242891344"/>
        </c:manualLayout>
      </c:layout>
      <c:txPr>
        <a:bodyPr/>
        <a:lstStyle/>
        <a:p>
          <a:pPr>
            <a:defRPr sz="3200"/>
          </a:pPr>
          <a:endParaRPr lang="el-GR"/>
        </a:p>
      </c:txPr>
    </c:legend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 sz="2400"/>
            </a:pPr>
            <a:r>
              <a:rPr lang="el-GR" sz="2400" dirty="0" smtClean="0"/>
              <a:t>αριθμός </a:t>
            </a:r>
            <a:r>
              <a:rPr lang="el-GR" sz="2400" dirty="0"/>
              <a:t>απαντήσεων</a:t>
            </a:r>
          </a:p>
        </c:rich>
      </c:tx>
      <c:layout>
        <c:manualLayout>
          <c:xMode val="edge"/>
          <c:yMode val="edge"/>
          <c:x val="0.50266586468358143"/>
          <c:y val="2.6426361439985113E-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'10η'!$D$3</c:f>
              <c:strCache>
                <c:ptCount val="1"/>
                <c:pt idx="0">
                  <c:v>Αριθμός απαντήσεων</c:v>
                </c:pt>
              </c:strCache>
            </c:strRef>
          </c:tx>
          <c:cat>
            <c:strRef>
              <c:f>'10η'!$C$4:$C$9</c:f>
              <c:strCache>
                <c:ptCount val="6"/>
                <c:pt idx="0">
                  <c:v>Οι καθηγητές να ενδιαφέρονται περισσότερο για τους μαθητές(53)</c:v>
                </c:pt>
                <c:pt idx="1">
                  <c:v>Οι κανονισμοί του σχολείου να εφαρμόζονται (38)</c:v>
                </c:pt>
                <c:pt idx="2">
                  <c:v>Οι μαθητές να μάθουν στο να επιλύουν με ειρηνικό τρόπο τις διαφορές τους (55)</c:v>
                </c:pt>
                <c:pt idx="3">
                  <c:v>Να ορισθεί κάποιος ως υπεύθυνος (23)</c:v>
                </c:pt>
                <c:pt idx="4">
                  <c:v>Να υπάρχει ψυχολόγος στο σχολείο(29)</c:v>
                </c:pt>
                <c:pt idx="5">
                  <c:v>Άλλο(7)</c:v>
                </c:pt>
              </c:strCache>
            </c:strRef>
          </c:cat>
          <c:val>
            <c:numRef>
              <c:f>'10η'!$D$4:$D$9</c:f>
              <c:numCache>
                <c:formatCode>General</c:formatCode>
                <c:ptCount val="6"/>
                <c:pt idx="0">
                  <c:v>53</c:v>
                </c:pt>
                <c:pt idx="1">
                  <c:v>38</c:v>
                </c:pt>
                <c:pt idx="2">
                  <c:v>55</c:v>
                </c:pt>
                <c:pt idx="3">
                  <c:v>23</c:v>
                </c:pt>
                <c:pt idx="4">
                  <c:v>29</c:v>
                </c:pt>
                <c:pt idx="5">
                  <c:v>7</c:v>
                </c:pt>
              </c:numCache>
            </c:numRef>
          </c:val>
        </c:ser>
        <c:axId val="111364736"/>
        <c:axId val="111382912"/>
      </c:barChart>
      <c:catAx>
        <c:axId val="111364736"/>
        <c:scaling>
          <c:orientation val="minMax"/>
        </c:scaling>
        <c:axPos val="l"/>
        <c:tickLblPos val="nextTo"/>
        <c:txPr>
          <a:bodyPr/>
          <a:lstStyle/>
          <a:p>
            <a:pPr>
              <a:defRPr sz="1800"/>
            </a:pPr>
            <a:endParaRPr lang="el-GR"/>
          </a:p>
        </c:txPr>
        <c:crossAx val="111382912"/>
        <c:crosses val="autoZero"/>
        <c:auto val="1"/>
        <c:lblAlgn val="ctr"/>
        <c:lblOffset val="100"/>
      </c:catAx>
      <c:valAx>
        <c:axId val="11138291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11364736"/>
        <c:crosses val="autoZero"/>
        <c:crossBetween val="between"/>
      </c:valAx>
    </c:plotArea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'11'!$D$5:$D$9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πολύ λίγο</c:v>
                </c:pt>
                <c:pt idx="3">
                  <c:v>λίγο</c:v>
                </c:pt>
                <c:pt idx="4">
                  <c:v>καθόλου</c:v>
                </c:pt>
              </c:strCache>
            </c:strRef>
          </c:cat>
          <c:val>
            <c:numRef>
              <c:f>'11'!$E$5:$E$9</c:f>
              <c:numCache>
                <c:formatCode>0%</c:formatCode>
                <c:ptCount val="5"/>
                <c:pt idx="0">
                  <c:v>0.25</c:v>
                </c:pt>
                <c:pt idx="1">
                  <c:v>0.32000000000000017</c:v>
                </c:pt>
                <c:pt idx="2">
                  <c:v>0.18000000000000008</c:v>
                </c:pt>
                <c:pt idx="3">
                  <c:v>0.13</c:v>
                </c:pt>
                <c:pt idx="4">
                  <c:v>0.12000000000000002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7412498784874131"/>
          <c:y val="0.12612423447069121"/>
          <c:w val="0.31661575289199961"/>
          <c:h val="0.74775153105861791"/>
        </c:manualLayout>
      </c:layout>
      <c:txPr>
        <a:bodyPr/>
        <a:lstStyle/>
        <a:p>
          <a:pPr>
            <a:defRPr sz="2800"/>
          </a:pPr>
          <a:endParaRPr lang="el-GR"/>
        </a:p>
      </c:txPr>
    </c:legend>
    <c:plotVisOnly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/>
      <c:txPr>
        <a:bodyPr/>
        <a:lstStyle/>
        <a:p>
          <a:pPr>
            <a:defRPr sz="2400"/>
          </a:pPr>
          <a:endParaRPr lang="el-GR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'12'!$E$3</c:f>
              <c:strCache>
                <c:ptCount val="1"/>
                <c:pt idx="0">
                  <c:v>αριθμός απαντήσεων</c:v>
                </c:pt>
              </c:strCache>
            </c:strRef>
          </c:tx>
          <c:cat>
            <c:strRef>
              <c:f>'12'!$D$4:$D$9</c:f>
              <c:strCache>
                <c:ptCount val="6"/>
                <c:pt idx="0">
                  <c:v>φόβο (15)</c:v>
                </c:pt>
                <c:pt idx="1">
                  <c:v>αγωνία (16)</c:v>
                </c:pt>
                <c:pt idx="2">
                  <c:v>θυμό (43)</c:v>
                </c:pt>
                <c:pt idx="3">
                  <c:v>στενοχώρια (51)</c:v>
                </c:pt>
                <c:pt idx="4">
                  <c:v>αδιαφορία (25)</c:v>
                </c:pt>
                <c:pt idx="5">
                  <c:v>άλλο(13)</c:v>
                </c:pt>
              </c:strCache>
            </c:strRef>
          </c:cat>
          <c:val>
            <c:numRef>
              <c:f>'12'!$E$4:$E$9</c:f>
              <c:numCache>
                <c:formatCode>General</c:formatCode>
                <c:ptCount val="6"/>
                <c:pt idx="0">
                  <c:v>15</c:v>
                </c:pt>
                <c:pt idx="1">
                  <c:v>16</c:v>
                </c:pt>
                <c:pt idx="2">
                  <c:v>43</c:v>
                </c:pt>
                <c:pt idx="3">
                  <c:v>51</c:v>
                </c:pt>
                <c:pt idx="4">
                  <c:v>25</c:v>
                </c:pt>
                <c:pt idx="5">
                  <c:v>13</c:v>
                </c:pt>
              </c:numCache>
            </c:numRef>
          </c:val>
        </c:ser>
        <c:axId val="102734080"/>
        <c:axId val="111546368"/>
      </c:barChart>
      <c:catAx>
        <c:axId val="102734080"/>
        <c:scaling>
          <c:orientation val="minMax"/>
        </c:scaling>
        <c:axPos val="l"/>
        <c:tickLblPos val="nextTo"/>
        <c:txPr>
          <a:bodyPr/>
          <a:lstStyle/>
          <a:p>
            <a:pPr>
              <a:defRPr sz="2800"/>
            </a:pPr>
            <a:endParaRPr lang="el-GR"/>
          </a:p>
        </c:txPr>
        <c:crossAx val="111546368"/>
        <c:crosses val="autoZero"/>
        <c:auto val="1"/>
        <c:lblAlgn val="ctr"/>
        <c:lblOffset val="100"/>
      </c:catAx>
      <c:valAx>
        <c:axId val="11154636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02734080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3200"/>
                </a:pPr>
                <a:endParaRPr lang="el-GR"/>
              </a:p>
            </c:txPr>
            <c:showVal val="1"/>
            <c:showLeaderLines val="1"/>
          </c:dLbls>
          <c:cat>
            <c:strRef>
              <c:f>'1'!$B$4:$B$8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πολύ λίγο</c:v>
                </c:pt>
                <c:pt idx="3">
                  <c:v>λίγο</c:v>
                </c:pt>
                <c:pt idx="4">
                  <c:v>καθόλου</c:v>
                </c:pt>
              </c:strCache>
            </c:strRef>
          </c:cat>
          <c:val>
            <c:numRef>
              <c:f>'1'!$C$4:$C$8</c:f>
              <c:numCache>
                <c:formatCode>0%</c:formatCode>
                <c:ptCount val="5"/>
                <c:pt idx="0">
                  <c:v>0.30000000000000027</c:v>
                </c:pt>
                <c:pt idx="1">
                  <c:v>0.58000000000000007</c:v>
                </c:pt>
                <c:pt idx="2">
                  <c:v>4.0000000000000022E-2</c:v>
                </c:pt>
                <c:pt idx="3">
                  <c:v>7.0000000000000021E-2</c:v>
                </c:pt>
                <c:pt idx="4">
                  <c:v>1.0000000000000005E-2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3200"/>
          </a:pPr>
          <a:endParaRPr lang="el-GR"/>
        </a:p>
      </c:txPr>
    </c:legend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'13'!$C$3:$C$6</c:f>
              <c:strCache>
                <c:ptCount val="4"/>
                <c:pt idx="0">
                  <c:v>α) Κάθε 1-2 μήνες</c:v>
                </c:pt>
                <c:pt idx="1">
                  <c:v>β) Κάθε τετράμηνο</c:v>
                </c:pt>
                <c:pt idx="2">
                  <c:v>γ) Μία φορά  του σχολικού έτους</c:v>
                </c:pt>
                <c:pt idx="3">
                  <c:v>δ) Ποτέ</c:v>
                </c:pt>
              </c:strCache>
            </c:strRef>
          </c:cat>
          <c:val>
            <c:numRef>
              <c:f>'13'!$D$3:$D$6</c:f>
              <c:numCache>
                <c:formatCode>0%</c:formatCode>
                <c:ptCount val="4"/>
                <c:pt idx="0">
                  <c:v>0.28000000000000008</c:v>
                </c:pt>
                <c:pt idx="1">
                  <c:v>0.53</c:v>
                </c:pt>
                <c:pt idx="2">
                  <c:v>0.17</c:v>
                </c:pt>
                <c:pt idx="3">
                  <c:v>2.0000000000000011E-2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2955477787498781"/>
          <c:y val="8.0438493230004751E-2"/>
          <c:w val="0.36118596286575311"/>
          <c:h val="0.87298521039667265"/>
        </c:manualLayout>
      </c:layout>
      <c:txPr>
        <a:bodyPr/>
        <a:lstStyle/>
        <a:p>
          <a:pPr>
            <a:defRPr sz="2400"/>
          </a:pPr>
          <a:endParaRPr lang="el-GR"/>
        </a:p>
      </c:txPr>
    </c:legend>
    <c:plotVisOnly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'14'!$D$4:$D$8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πολύ λίγο</c:v>
                </c:pt>
                <c:pt idx="3">
                  <c:v>λίγο</c:v>
                </c:pt>
                <c:pt idx="4">
                  <c:v>καθόλου</c:v>
                </c:pt>
              </c:strCache>
            </c:strRef>
          </c:cat>
          <c:val>
            <c:numRef>
              <c:f>'14'!$E$4:$E$8</c:f>
              <c:numCache>
                <c:formatCode>0%</c:formatCode>
                <c:ptCount val="5"/>
                <c:pt idx="0">
                  <c:v>9.0000000000000024E-2</c:v>
                </c:pt>
                <c:pt idx="1">
                  <c:v>0.27</c:v>
                </c:pt>
                <c:pt idx="2">
                  <c:v>0.16</c:v>
                </c:pt>
                <c:pt idx="3">
                  <c:v>0.17</c:v>
                </c:pt>
                <c:pt idx="4">
                  <c:v>0.31000000000000016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3600"/>
          </a:pPr>
          <a:endParaRPr lang="el-GR"/>
        </a:p>
      </c:txPr>
    </c:legend>
    <c:plotVisOnly val="1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>
        <c:manualLayout>
          <c:xMode val="edge"/>
          <c:yMode val="edge"/>
          <c:x val="0.50729549431321108"/>
          <c:y val="2.2448261287155914E-2"/>
        </c:manualLayout>
      </c:layout>
      <c:txPr>
        <a:bodyPr/>
        <a:lstStyle/>
        <a:p>
          <a:pPr>
            <a:defRPr sz="2400"/>
          </a:pPr>
          <a:endParaRPr lang="el-GR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'15'!$D$2</c:f>
              <c:strCache>
                <c:ptCount val="1"/>
                <c:pt idx="0">
                  <c:v>αριθμός απαντήσεων</c:v>
                </c:pt>
              </c:strCache>
            </c:strRef>
          </c:tx>
          <c:cat>
            <c:strRef>
              <c:f>'15'!$C$3:$C$10</c:f>
              <c:strCache>
                <c:ptCount val="8"/>
                <c:pt idx="0">
                  <c:v>α) σε άλλους συμμαθητές μου(35)</c:v>
                </c:pt>
                <c:pt idx="1">
                  <c:v>β)στον υπεύθυνο καθηγητή της τάξης(15)</c:v>
                </c:pt>
                <c:pt idx="2">
                  <c:v>γ) στον Διευθυντή του σχολείου (11)</c:v>
                </c:pt>
                <c:pt idx="3">
                  <c:v>δ)στους γονείς μου(43)</c:v>
                </c:pt>
                <c:pt idx="4">
                  <c:v>ε)σε συγγενείς μου (6)</c:v>
                </c:pt>
                <c:pt idx="5">
                  <c:v>στ) εξωσχολικούς φίλους (13)</c:v>
                </c:pt>
                <c:pt idx="6">
                  <c:v>ζ) κάποιο άλλο πρόσωπο (16)</c:v>
                </c:pt>
                <c:pt idx="7">
                  <c:v>η) σε κανέναν (22)</c:v>
                </c:pt>
              </c:strCache>
            </c:strRef>
          </c:cat>
          <c:val>
            <c:numRef>
              <c:f>'15'!$D$3:$D$10</c:f>
              <c:numCache>
                <c:formatCode>General</c:formatCode>
                <c:ptCount val="8"/>
                <c:pt idx="0">
                  <c:v>35</c:v>
                </c:pt>
                <c:pt idx="1">
                  <c:v>15</c:v>
                </c:pt>
                <c:pt idx="2">
                  <c:v>11</c:v>
                </c:pt>
                <c:pt idx="3">
                  <c:v>43</c:v>
                </c:pt>
                <c:pt idx="4">
                  <c:v>6</c:v>
                </c:pt>
                <c:pt idx="5">
                  <c:v>13</c:v>
                </c:pt>
                <c:pt idx="6">
                  <c:v>16</c:v>
                </c:pt>
                <c:pt idx="7">
                  <c:v>22</c:v>
                </c:pt>
              </c:numCache>
            </c:numRef>
          </c:val>
        </c:ser>
        <c:axId val="111489408"/>
        <c:axId val="111490944"/>
      </c:barChart>
      <c:catAx>
        <c:axId val="111489408"/>
        <c:scaling>
          <c:orientation val="minMax"/>
        </c:scaling>
        <c:axPos val="l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11490944"/>
        <c:crosses val="autoZero"/>
        <c:auto val="1"/>
        <c:lblAlgn val="ctr"/>
        <c:lblOffset val="100"/>
      </c:catAx>
      <c:valAx>
        <c:axId val="11149094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11489408"/>
        <c:crosses val="autoZero"/>
        <c:crossBetween val="between"/>
      </c:valAx>
    </c:plotArea>
    <c:plotVisOnly val="1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'16'!$E$4:$E$8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πολύ λίγο</c:v>
                </c:pt>
                <c:pt idx="3">
                  <c:v>λίγο</c:v>
                </c:pt>
                <c:pt idx="4">
                  <c:v>καθόλου</c:v>
                </c:pt>
              </c:strCache>
            </c:strRef>
          </c:cat>
          <c:val>
            <c:numRef>
              <c:f>'16'!$F$4:$F$8</c:f>
              <c:numCache>
                <c:formatCode>0%</c:formatCode>
                <c:ptCount val="5"/>
                <c:pt idx="0">
                  <c:v>6.0000000000000026E-2</c:v>
                </c:pt>
                <c:pt idx="1">
                  <c:v>0.21000000000000008</c:v>
                </c:pt>
                <c:pt idx="2">
                  <c:v>0.21000000000000008</c:v>
                </c:pt>
                <c:pt idx="3">
                  <c:v>0.26</c:v>
                </c:pt>
                <c:pt idx="4">
                  <c:v>0.26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3200"/>
          </a:pPr>
          <a:endParaRPr lang="el-GR"/>
        </a:p>
      </c:txPr>
    </c:legend>
    <c:plotVisOnly val="1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'17'!$D$4:$D$8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πολύ λίγο</c:v>
                </c:pt>
                <c:pt idx="3">
                  <c:v>λίγο</c:v>
                </c:pt>
                <c:pt idx="4">
                  <c:v>καθόλου</c:v>
                </c:pt>
              </c:strCache>
            </c:strRef>
          </c:cat>
          <c:val>
            <c:numRef>
              <c:f>'17'!$E$4:$E$8</c:f>
              <c:numCache>
                <c:formatCode>0%</c:formatCode>
                <c:ptCount val="5"/>
                <c:pt idx="0">
                  <c:v>0.1</c:v>
                </c:pt>
                <c:pt idx="1">
                  <c:v>0.27</c:v>
                </c:pt>
                <c:pt idx="2">
                  <c:v>0.21000000000000008</c:v>
                </c:pt>
                <c:pt idx="3">
                  <c:v>0.22</c:v>
                </c:pt>
                <c:pt idx="4">
                  <c:v>0.2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3200"/>
          </a:pPr>
          <a:endParaRPr lang="el-GR"/>
        </a:p>
      </c:txPr>
    </c:legend>
    <c:plotVisOnly val="1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'18'!$D$4:$D$8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πολύ λίγο</c:v>
                </c:pt>
                <c:pt idx="3">
                  <c:v>λίγο</c:v>
                </c:pt>
                <c:pt idx="4">
                  <c:v>καθόλου</c:v>
                </c:pt>
              </c:strCache>
            </c:strRef>
          </c:cat>
          <c:val>
            <c:numRef>
              <c:f>'18'!$E$4:$E$8</c:f>
              <c:numCache>
                <c:formatCode>0%</c:formatCode>
                <c:ptCount val="5"/>
                <c:pt idx="0">
                  <c:v>0.15000000000000008</c:v>
                </c:pt>
                <c:pt idx="1">
                  <c:v>0.38000000000000017</c:v>
                </c:pt>
                <c:pt idx="2">
                  <c:v>0.13</c:v>
                </c:pt>
                <c:pt idx="3">
                  <c:v>0.19</c:v>
                </c:pt>
                <c:pt idx="4">
                  <c:v>0.15000000000000008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3200"/>
          </a:pPr>
          <a:endParaRPr lang="el-GR"/>
        </a:p>
      </c:txPr>
    </c:legend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>
        <c:manualLayout>
          <c:xMode val="edge"/>
          <c:yMode val="edge"/>
          <c:x val="0.51192512394284051"/>
          <c:y val="1.80789695082283E-2"/>
        </c:manualLayout>
      </c:layout>
      <c:txPr>
        <a:bodyPr/>
        <a:lstStyle/>
        <a:p>
          <a:pPr>
            <a:defRPr sz="2400"/>
          </a:pPr>
          <a:endParaRPr lang="el-GR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'1cb'!$D$4</c:f>
              <c:strCache>
                <c:ptCount val="1"/>
                <c:pt idx="0">
                  <c:v>αριθμός απαντήσεων</c:v>
                </c:pt>
              </c:strCache>
            </c:strRef>
          </c:tx>
          <c:cat>
            <c:strRef>
              <c:f>'1cb'!$C$5:$C$7</c:f>
              <c:strCache>
                <c:ptCount val="3"/>
                <c:pt idx="0">
                  <c:v>Μια συζήτηση σε μια διαδικτυακή κοινότητα (32)</c:v>
                </c:pt>
                <c:pt idx="1">
                  <c:v>Μια φωτογραφά που ανεβάζετε χωρίς την συγκατάθεση του άλλου(107)</c:v>
                </c:pt>
                <c:pt idx="2">
                  <c:v>Η ανταλλαγή φιλικών μηνυμάτων(7)</c:v>
                </c:pt>
              </c:strCache>
            </c:strRef>
          </c:cat>
          <c:val>
            <c:numRef>
              <c:f>'1cb'!$D$5:$D$7</c:f>
              <c:numCache>
                <c:formatCode>General</c:formatCode>
                <c:ptCount val="3"/>
                <c:pt idx="0">
                  <c:v>32</c:v>
                </c:pt>
                <c:pt idx="1">
                  <c:v>107</c:v>
                </c:pt>
                <c:pt idx="2">
                  <c:v>7</c:v>
                </c:pt>
              </c:numCache>
            </c:numRef>
          </c:val>
        </c:ser>
        <c:axId val="111932544"/>
        <c:axId val="111934080"/>
      </c:barChart>
      <c:catAx>
        <c:axId val="111932544"/>
        <c:scaling>
          <c:orientation val="minMax"/>
        </c:scaling>
        <c:axPos val="l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11934080"/>
        <c:crosses val="autoZero"/>
        <c:auto val="1"/>
        <c:lblAlgn val="ctr"/>
        <c:lblOffset val="100"/>
      </c:catAx>
      <c:valAx>
        <c:axId val="11193408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11932544"/>
        <c:crosses val="autoZero"/>
        <c:crossBetween val="between"/>
      </c:valAx>
    </c:plotArea>
    <c:plotVisOnly val="1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>
        <c:manualLayout>
          <c:xMode val="edge"/>
          <c:yMode val="edge"/>
          <c:x val="0.49957944493049489"/>
          <c:y val="0"/>
        </c:manualLayout>
      </c:layout>
      <c:txPr>
        <a:bodyPr/>
        <a:lstStyle/>
        <a:p>
          <a:pPr>
            <a:defRPr sz="2400"/>
          </a:pPr>
          <a:endParaRPr lang="el-GR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'2cb'!$D$4</c:f>
              <c:strCache>
                <c:ptCount val="1"/>
                <c:pt idx="0">
                  <c:v>αριθμός απαντήσεων</c:v>
                </c:pt>
              </c:strCache>
            </c:strRef>
          </c:tx>
          <c:cat>
            <c:strRef>
              <c:f>'2cb'!$C$5:$C$8</c:f>
              <c:strCache>
                <c:ptCount val="4"/>
                <c:pt idx="0">
                  <c:v>Απευθύνθηκα στους γονείς μου(22)</c:v>
                </c:pt>
                <c:pt idx="1">
                  <c:v>Μίλησα στους φίλους μου (22)</c:v>
                </c:pt>
                <c:pt idx="2">
                  <c:v>Μίλησα με τους καθηγητές μου (4)</c:v>
                </c:pt>
                <c:pt idx="3">
                  <c:v>Σε ψυχολόγο (8)</c:v>
                </c:pt>
              </c:strCache>
            </c:strRef>
          </c:cat>
          <c:val>
            <c:numRef>
              <c:f>'2cb'!$D$5:$D$8</c:f>
              <c:numCache>
                <c:formatCode>General</c:formatCode>
                <c:ptCount val="4"/>
                <c:pt idx="0">
                  <c:v>22</c:v>
                </c:pt>
                <c:pt idx="1">
                  <c:v>22</c:v>
                </c:pt>
                <c:pt idx="2">
                  <c:v>4</c:v>
                </c:pt>
                <c:pt idx="3">
                  <c:v>8</c:v>
                </c:pt>
              </c:numCache>
            </c:numRef>
          </c:val>
        </c:ser>
        <c:axId val="111966464"/>
        <c:axId val="111972352"/>
      </c:barChart>
      <c:catAx>
        <c:axId val="111966464"/>
        <c:scaling>
          <c:orientation val="minMax"/>
        </c:scaling>
        <c:axPos val="l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11972352"/>
        <c:crosses val="autoZero"/>
        <c:auto val="1"/>
        <c:lblAlgn val="ctr"/>
        <c:lblOffset val="100"/>
      </c:catAx>
      <c:valAx>
        <c:axId val="11197235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11966464"/>
        <c:crosses val="autoZero"/>
        <c:crossBetween val="between"/>
      </c:valAx>
    </c:plotArea>
    <c:plotVisOnly val="1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3600"/>
                </a:pPr>
                <a:endParaRPr lang="el-GR"/>
              </a:p>
            </c:txPr>
            <c:showVal val="1"/>
            <c:showLeaderLines val="1"/>
          </c:dLbls>
          <c:cat>
            <c:strRef>
              <c:f>'3cb'!$E$4:$E$5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'3cb'!$F$4:$F$5</c:f>
              <c:numCache>
                <c:formatCode>0%</c:formatCode>
                <c:ptCount val="2"/>
                <c:pt idx="0">
                  <c:v>0.33000000000000024</c:v>
                </c:pt>
                <c:pt idx="1">
                  <c:v>0.67000000000000048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2800"/>
          </a:pPr>
          <a:endParaRPr lang="el-GR"/>
        </a:p>
      </c:txPr>
    </c:legend>
    <c:plotVisOnly val="1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>
        <c:manualLayout>
          <c:xMode val="edge"/>
          <c:yMode val="edge"/>
          <c:x val="0.50729549431321108"/>
          <c:y val="2.2448261287155914E-2"/>
        </c:manualLayout>
      </c:layout>
      <c:txPr>
        <a:bodyPr/>
        <a:lstStyle/>
        <a:p>
          <a:pPr>
            <a:defRPr sz="2400"/>
          </a:pPr>
          <a:endParaRPr lang="el-GR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'4cb'!$E$3</c:f>
              <c:strCache>
                <c:ptCount val="1"/>
                <c:pt idx="0">
                  <c:v>αριθμός απαντήσεων</c:v>
                </c:pt>
              </c:strCache>
            </c:strRef>
          </c:tx>
          <c:cat>
            <c:strRef>
              <c:f>'4cb'!$D$4:$D$6</c:f>
              <c:strCache>
                <c:ptCount val="3"/>
                <c:pt idx="0">
                  <c:v>Απευθύνθηκα στους γονείς μου (18)</c:v>
                </c:pt>
                <c:pt idx="1">
                  <c:v>Μίλησα με τους φίλους μου (23)</c:v>
                </c:pt>
                <c:pt idx="2">
                  <c:v>Μίλησα στους καθηγητές μου (7)</c:v>
                </c:pt>
              </c:strCache>
            </c:strRef>
          </c:cat>
          <c:val>
            <c:numRef>
              <c:f>'4cb'!$E$4:$E$6</c:f>
              <c:numCache>
                <c:formatCode>General</c:formatCode>
                <c:ptCount val="3"/>
                <c:pt idx="0">
                  <c:v>18</c:v>
                </c:pt>
                <c:pt idx="1">
                  <c:v>23</c:v>
                </c:pt>
                <c:pt idx="2">
                  <c:v>7</c:v>
                </c:pt>
              </c:numCache>
            </c:numRef>
          </c:val>
        </c:ser>
        <c:axId val="112059904"/>
        <c:axId val="112061440"/>
      </c:barChart>
      <c:catAx>
        <c:axId val="112059904"/>
        <c:scaling>
          <c:orientation val="minMax"/>
        </c:scaling>
        <c:axPos val="l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12061440"/>
        <c:crosses val="autoZero"/>
        <c:auto val="1"/>
        <c:lblAlgn val="ctr"/>
        <c:lblOffset val="100"/>
      </c:catAx>
      <c:valAx>
        <c:axId val="11206144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12059904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barChart>
        <c:barDir val="bar"/>
        <c:grouping val="clustered"/>
        <c:ser>
          <c:idx val="0"/>
          <c:order val="0"/>
          <c:cat>
            <c:strRef>
              <c:f>'2'!$A$4:$A$13</c:f>
              <c:strCache>
                <c:ptCount val="10"/>
                <c:pt idx="0">
                  <c:v>Προσβλητικές εκφράσεις</c:v>
                </c:pt>
                <c:pt idx="1">
                  <c:v>Απειλές</c:v>
                </c:pt>
                <c:pt idx="2">
                  <c:v>Ειρωνεία</c:v>
                </c:pt>
                <c:pt idx="3">
                  <c:v>Σωματική βία</c:v>
                </c:pt>
                <c:pt idx="4">
                  <c:v>Απόρριψη από άλλους</c:v>
                </c:pt>
                <c:pt idx="5">
                  <c:v>Καταστροφή προσωπικών αντικειμένων</c:v>
                </c:pt>
                <c:pt idx="6">
                  <c:v>Βανδαλισμοί</c:v>
                </c:pt>
                <c:pt idx="7">
                  <c:v>Κλοπή</c:v>
                </c:pt>
                <c:pt idx="8">
                  <c:v>Ληστεία</c:v>
                </c:pt>
                <c:pt idx="9">
                  <c:v>Σεξουαλική παρενόχληση</c:v>
                </c:pt>
              </c:strCache>
            </c:strRef>
          </c:cat>
          <c:val>
            <c:numRef>
              <c:f>'2'!$B$4:$B$13</c:f>
              <c:numCache>
                <c:formatCode>0%</c:formatCode>
                <c:ptCount val="10"/>
                <c:pt idx="0">
                  <c:v>0.6900000000000005</c:v>
                </c:pt>
                <c:pt idx="1">
                  <c:v>0.8</c:v>
                </c:pt>
                <c:pt idx="2">
                  <c:v>0.18000000000000013</c:v>
                </c:pt>
                <c:pt idx="3">
                  <c:v>0.86000000000000054</c:v>
                </c:pt>
                <c:pt idx="4">
                  <c:v>0.39000000000000035</c:v>
                </c:pt>
                <c:pt idx="5">
                  <c:v>0.66000000000000081</c:v>
                </c:pt>
                <c:pt idx="6">
                  <c:v>0.56999999999999995</c:v>
                </c:pt>
                <c:pt idx="7">
                  <c:v>0.56999999999999995</c:v>
                </c:pt>
                <c:pt idx="8">
                  <c:v>0.42000000000000026</c:v>
                </c:pt>
                <c:pt idx="9">
                  <c:v>0.76000000000000056</c:v>
                </c:pt>
              </c:numCache>
            </c:numRef>
          </c:val>
        </c:ser>
        <c:axId val="100956032"/>
        <c:axId val="100957568"/>
      </c:barChart>
      <c:catAx>
        <c:axId val="100956032"/>
        <c:scaling>
          <c:orientation val="minMax"/>
        </c:scaling>
        <c:axPos val="l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00957568"/>
        <c:crosses val="autoZero"/>
        <c:auto val="1"/>
        <c:lblAlgn val="ctr"/>
        <c:lblOffset val="100"/>
      </c:catAx>
      <c:valAx>
        <c:axId val="100957568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00956032"/>
        <c:crosses val="autoZero"/>
        <c:crossBetween val="between"/>
      </c:valAx>
    </c:plotArea>
    <c:plotVisOnly val="1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/>
      <c:txPr>
        <a:bodyPr/>
        <a:lstStyle/>
        <a:p>
          <a:pPr>
            <a:defRPr sz="2400"/>
          </a:pPr>
          <a:endParaRPr lang="el-GR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'5cb'!$E$4</c:f>
              <c:strCache>
                <c:ptCount val="1"/>
                <c:pt idx="0">
                  <c:v>αριθμός απαντήσεων</c:v>
                </c:pt>
              </c:strCache>
            </c:strRef>
          </c:tx>
          <c:cat>
            <c:strRef>
              <c:f>'5cb'!$D$5:$D$10</c:f>
              <c:strCache>
                <c:ptCount val="6"/>
                <c:pt idx="0">
                  <c:v>Facebook (8)</c:v>
                </c:pt>
                <c:pt idx="1">
                  <c:v>Instagram (72)</c:v>
                </c:pt>
                <c:pt idx="2">
                  <c:v>Shapchat (26)</c:v>
                </c:pt>
                <c:pt idx="3">
                  <c:v>Twitter (2)</c:v>
                </c:pt>
                <c:pt idx="4">
                  <c:v>Viber (10)</c:v>
                </c:pt>
                <c:pt idx="5">
                  <c:v>Tik tok (10)</c:v>
                </c:pt>
              </c:strCache>
            </c:strRef>
          </c:cat>
          <c:val>
            <c:numRef>
              <c:f>'5cb'!$E$5:$E$10</c:f>
              <c:numCache>
                <c:formatCode>General</c:formatCode>
                <c:ptCount val="6"/>
                <c:pt idx="0">
                  <c:v>8</c:v>
                </c:pt>
                <c:pt idx="1">
                  <c:v>72</c:v>
                </c:pt>
                <c:pt idx="2">
                  <c:v>26</c:v>
                </c:pt>
                <c:pt idx="3">
                  <c:v>2</c:v>
                </c:pt>
                <c:pt idx="4">
                  <c:v>10</c:v>
                </c:pt>
                <c:pt idx="5">
                  <c:v>10</c:v>
                </c:pt>
              </c:numCache>
            </c:numRef>
          </c:val>
        </c:ser>
        <c:axId val="112142976"/>
        <c:axId val="112144768"/>
      </c:barChart>
      <c:catAx>
        <c:axId val="112142976"/>
        <c:scaling>
          <c:orientation val="minMax"/>
        </c:scaling>
        <c:axPos val="l"/>
        <c:tickLblPos val="nextTo"/>
        <c:txPr>
          <a:bodyPr/>
          <a:lstStyle/>
          <a:p>
            <a:pPr>
              <a:defRPr sz="2800"/>
            </a:pPr>
            <a:endParaRPr lang="el-GR"/>
          </a:p>
        </c:txPr>
        <c:crossAx val="112144768"/>
        <c:crosses val="autoZero"/>
        <c:auto val="1"/>
        <c:lblAlgn val="ctr"/>
        <c:lblOffset val="100"/>
      </c:catAx>
      <c:valAx>
        <c:axId val="11214476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12142976"/>
        <c:crosses val="autoZero"/>
        <c:crossBetween val="between"/>
      </c:valAx>
    </c:plotArea>
    <c:plotVisOnly val="1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'6cb'!$D$5:$D$9</c:f>
              <c:strCache>
                <c:ptCount val="5"/>
                <c:pt idx="0">
                  <c:v>πολύ ασφαλή</c:v>
                </c:pt>
                <c:pt idx="1">
                  <c:v>ασφαλή</c:v>
                </c:pt>
                <c:pt idx="2">
                  <c:v>μέτρια</c:v>
                </c:pt>
                <c:pt idx="3">
                  <c:v>ανασφαλή</c:v>
                </c:pt>
                <c:pt idx="4">
                  <c:v>πολύ ανασφαλή</c:v>
                </c:pt>
              </c:strCache>
            </c:strRef>
          </c:cat>
          <c:val>
            <c:numRef>
              <c:f>'6cb'!$E$5:$E$9</c:f>
              <c:numCache>
                <c:formatCode>0%</c:formatCode>
                <c:ptCount val="5"/>
                <c:pt idx="0">
                  <c:v>0.25</c:v>
                </c:pt>
                <c:pt idx="1">
                  <c:v>0.32000000000000006</c:v>
                </c:pt>
                <c:pt idx="2">
                  <c:v>0.31000000000000005</c:v>
                </c:pt>
                <c:pt idx="3">
                  <c:v>8.0000000000000016E-2</c:v>
                </c:pt>
                <c:pt idx="4">
                  <c:v>4.0000000000000008E-2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2931248177311161"/>
          <c:y val="0.13660429835595209"/>
          <c:w val="0.36142825896762915"/>
          <c:h val="0.75765754161048171"/>
        </c:manualLayout>
      </c:layout>
      <c:txPr>
        <a:bodyPr/>
        <a:lstStyle/>
        <a:p>
          <a:pPr>
            <a:defRPr sz="2400"/>
          </a:pPr>
          <a:endParaRPr lang="el-GR"/>
        </a:p>
      </c:txPr>
    </c:legend>
    <c:plotVisOnly val="1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'7cb'!$E$5:$E$7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Δεν ξέρω</c:v>
                </c:pt>
              </c:strCache>
            </c:strRef>
          </c:cat>
          <c:val>
            <c:numRef>
              <c:f>'7cb'!$F$5:$F$7</c:f>
              <c:numCache>
                <c:formatCode>0%</c:formatCode>
                <c:ptCount val="3"/>
                <c:pt idx="0">
                  <c:v>0.24000000000000007</c:v>
                </c:pt>
                <c:pt idx="1">
                  <c:v>0.37000000000000016</c:v>
                </c:pt>
                <c:pt idx="2">
                  <c:v>0.39000000000000018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3200"/>
          </a:pPr>
          <a:endParaRPr lang="el-GR"/>
        </a:p>
      </c:txPr>
    </c:legend>
    <c:plotVisOnly val="1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3200"/>
                </a:pPr>
                <a:endParaRPr lang="el-GR"/>
              </a:p>
            </c:txPr>
            <c:showVal val="1"/>
            <c:showLeaderLines val="1"/>
          </c:dLbls>
          <c:cat>
            <c:strRef>
              <c:f>'8cb'!$D$5:$D$7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Κατά κάποιο τρόπο</c:v>
                </c:pt>
              </c:strCache>
            </c:strRef>
          </c:cat>
          <c:val>
            <c:numRef>
              <c:f>'8cb'!$E$5:$E$7</c:f>
              <c:numCache>
                <c:formatCode>0%</c:formatCode>
                <c:ptCount val="3"/>
                <c:pt idx="0">
                  <c:v>0.24000000000000005</c:v>
                </c:pt>
                <c:pt idx="1">
                  <c:v>0.18000000000000005</c:v>
                </c:pt>
                <c:pt idx="2">
                  <c:v>0.3600000000000001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3963424710800076"/>
          <c:y val="0.21107566742366474"/>
          <c:w val="0.35110649363274055"/>
          <c:h val="0.57784866515267064"/>
        </c:manualLayout>
      </c:layout>
      <c:txPr>
        <a:bodyPr/>
        <a:lstStyle/>
        <a:p>
          <a:pPr>
            <a:defRPr sz="2800"/>
          </a:pPr>
          <a:endParaRPr lang="el-GR"/>
        </a:p>
      </c:txPr>
    </c:legend>
    <c:plotVisOnly val="1"/>
  </c:chart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layout>
        <c:manualLayout>
          <c:xMode val="edge"/>
          <c:yMode val="edge"/>
          <c:x val="0.46408561777000107"/>
          <c:y val="2.4753799805726086E-2"/>
        </c:manualLayout>
      </c:layout>
      <c:txPr>
        <a:bodyPr/>
        <a:lstStyle/>
        <a:p>
          <a:pPr>
            <a:defRPr sz="2400"/>
          </a:pPr>
          <a:endParaRPr lang="el-GR"/>
        </a:p>
      </c:txPr>
    </c:title>
    <c:plotArea>
      <c:layout/>
      <c:barChart>
        <c:barDir val="bar"/>
        <c:grouping val="clustered"/>
        <c:ser>
          <c:idx val="0"/>
          <c:order val="0"/>
          <c:tx>
            <c:strRef>
              <c:f>'9cb'!$D$3</c:f>
              <c:strCache>
                <c:ptCount val="1"/>
                <c:pt idx="0">
                  <c:v>αριθμός απαντήσεων</c:v>
                </c:pt>
              </c:strCache>
            </c:strRef>
          </c:tx>
          <c:cat>
            <c:strRef>
              <c:f>'9cb'!$C$4:$C$7</c:f>
              <c:strCache>
                <c:ptCount val="4"/>
                <c:pt idx="0">
                  <c:v>σχολικά προγράμματα (37)</c:v>
                </c:pt>
                <c:pt idx="1">
                  <c:v>εκπαιδευτικό υλικό (26)</c:v>
                </c:pt>
                <c:pt idx="2">
                  <c:v>γονείς (54)</c:v>
                </c:pt>
                <c:pt idx="3">
                  <c:v>διαδίκτυο (5)</c:v>
                </c:pt>
              </c:strCache>
            </c:strRef>
          </c:cat>
          <c:val>
            <c:numRef>
              <c:f>'9cb'!$D$4:$D$7</c:f>
              <c:numCache>
                <c:formatCode>General</c:formatCode>
                <c:ptCount val="4"/>
                <c:pt idx="0">
                  <c:v>37</c:v>
                </c:pt>
                <c:pt idx="1">
                  <c:v>26</c:v>
                </c:pt>
                <c:pt idx="2">
                  <c:v>54</c:v>
                </c:pt>
                <c:pt idx="3">
                  <c:v>5</c:v>
                </c:pt>
              </c:numCache>
            </c:numRef>
          </c:val>
        </c:ser>
        <c:axId val="112274432"/>
        <c:axId val="112329472"/>
      </c:barChart>
      <c:catAx>
        <c:axId val="112274432"/>
        <c:scaling>
          <c:orientation val="minMax"/>
        </c:scaling>
        <c:axPos val="l"/>
        <c:tickLblPos val="nextTo"/>
        <c:txPr>
          <a:bodyPr/>
          <a:lstStyle/>
          <a:p>
            <a:pPr>
              <a:defRPr sz="2400"/>
            </a:pPr>
            <a:endParaRPr lang="el-GR"/>
          </a:p>
        </c:txPr>
        <c:crossAx val="112329472"/>
        <c:crosses val="autoZero"/>
        <c:auto val="1"/>
        <c:lblAlgn val="ctr"/>
        <c:lblOffset val="100"/>
      </c:catAx>
      <c:valAx>
        <c:axId val="11232947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l-GR"/>
          </a:p>
        </c:txPr>
        <c:crossAx val="112274432"/>
        <c:crosses val="autoZero"/>
        <c:crossBetween val="between"/>
      </c:valAx>
    </c:plotArea>
    <c:plotVisOnly val="1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'10cb'!$C$4:$C$6</c:f>
              <c:strCache>
                <c:ptCount val="3"/>
                <c:pt idx="0">
                  <c:v>Να αγνοήσεις το πρόβλημα</c:v>
                </c:pt>
                <c:pt idx="1">
                  <c:v>Να το πεις σε κάποιο ενήλικο</c:v>
                </c:pt>
                <c:pt idx="2">
                  <c:v>Να αντιδράσης με επιθετικότητα</c:v>
                </c:pt>
              </c:strCache>
            </c:strRef>
          </c:cat>
          <c:val>
            <c:numRef>
              <c:f>'10cb'!$D$4:$D$6</c:f>
              <c:numCache>
                <c:formatCode>0%</c:formatCode>
                <c:ptCount val="3"/>
                <c:pt idx="0">
                  <c:v>6.0000000000000005E-2</c:v>
                </c:pt>
                <c:pt idx="1">
                  <c:v>0.8600000000000001</c:v>
                </c:pt>
                <c:pt idx="2">
                  <c:v>8.0000000000000016E-2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6601001263730941"/>
          <c:y val="0.12789245579980171"/>
          <c:w val="0.32473072810343151"/>
          <c:h val="0.7620549051117772"/>
        </c:manualLayout>
      </c:layout>
      <c:txPr>
        <a:bodyPr/>
        <a:lstStyle/>
        <a:p>
          <a:pPr>
            <a:defRPr sz="2400"/>
          </a:pPr>
          <a:endParaRPr lang="el-GR"/>
        </a:p>
      </c:txPr>
    </c:legend>
    <c:plotVisOnly val="1"/>
  </c:chart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400"/>
                </a:pPr>
                <a:endParaRPr lang="el-GR"/>
              </a:p>
            </c:txPr>
            <c:showVal val="1"/>
            <c:showLeaderLines val="1"/>
          </c:dLbls>
          <c:cat>
            <c:strRef>
              <c:f>'11cb'!$D$4:$D$6</c:f>
              <c:strCache>
                <c:ptCount val="3"/>
                <c:pt idx="0">
                  <c:v>Να γελάς μαζί του</c:v>
                </c:pt>
                <c:pt idx="1">
                  <c:v>Να μην το πεις σε κανέναν</c:v>
                </c:pt>
                <c:pt idx="2">
                  <c:v>Να τον παροτρήνεις να το πει σε κάποιο ενήλικα</c:v>
                </c:pt>
              </c:strCache>
            </c:strRef>
          </c:cat>
          <c:val>
            <c:numRef>
              <c:f>'11cb'!$E$4:$E$6</c:f>
              <c:numCache>
                <c:formatCode>0%</c:formatCode>
                <c:ptCount val="3"/>
                <c:pt idx="0">
                  <c:v>1.0000000000000002E-2</c:v>
                </c:pt>
                <c:pt idx="1">
                  <c:v>3.0000000000000002E-2</c:v>
                </c:pt>
                <c:pt idx="2">
                  <c:v>0.96000000000000008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1659645669291352"/>
          <c:y val="6.4286478554614668E-2"/>
          <c:w val="0.32831097501701201"/>
          <c:h val="0.88394624525211551"/>
        </c:manualLayout>
      </c:layout>
      <c:txPr>
        <a:bodyPr/>
        <a:lstStyle/>
        <a:p>
          <a:pPr>
            <a:defRPr sz="2400"/>
          </a:pPr>
          <a:endParaRPr lang="el-GR"/>
        </a:p>
      </c:txPr>
    </c:legend>
    <c:plotVisOnly val="1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800"/>
                </a:pPr>
                <a:endParaRPr lang="el-GR"/>
              </a:p>
            </c:txPr>
            <c:showVal val="1"/>
            <c:showLeaderLines val="1"/>
          </c:dLbls>
          <c:cat>
            <c:strRef>
              <c:f>'12cb'!$E$3:$E$5</c:f>
              <c:strCache>
                <c:ptCount val="3"/>
                <c:pt idx="0">
                  <c:v> Κοινοποιώντας όσες περισσότερες πληροφορίες μπορείτε.</c:v>
                </c:pt>
                <c:pt idx="1">
                  <c:v> Συμμετέχοντας σε online διαγωνισμούς που απαιτούν προσωπικά στοιχεία.</c:v>
                </c:pt>
                <c:pt idx="2">
                  <c:v> Περιορίζοντας τη δημοσιοποίηση προσωπικών πληροφοριών και ρυθμίζοντας τις ρυθμίσεις απορρήτου.</c:v>
                </c:pt>
              </c:strCache>
            </c:strRef>
          </c:cat>
          <c:val>
            <c:numRef>
              <c:f>'12cb'!$F$3:$F$5</c:f>
              <c:numCache>
                <c:formatCode>0%</c:formatCode>
                <c:ptCount val="3"/>
                <c:pt idx="0">
                  <c:v>3.0000000000000002E-2</c:v>
                </c:pt>
                <c:pt idx="1">
                  <c:v>1.0000000000000004E-2</c:v>
                </c:pt>
                <c:pt idx="2">
                  <c:v>0.96000000000000019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7175609993195275"/>
          <c:y val="2.8729505938126492E-2"/>
          <c:w val="0.41898464080878783"/>
          <c:h val="0.90071447218397616"/>
        </c:manualLayout>
      </c:layout>
      <c:txPr>
        <a:bodyPr/>
        <a:lstStyle/>
        <a:p>
          <a:pPr>
            <a:defRPr sz="2000"/>
          </a:pPr>
          <a:endParaRPr lang="el-GR"/>
        </a:p>
      </c:txPr>
    </c:legend>
    <c:plotVisOnly val="1"/>
  </c:chart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'13cb'!$D$4:$D$6</c:f>
              <c:strCache>
                <c:ptCount val="3"/>
                <c:pt idx="0">
                  <c:v>Να μην κάνετε τίποτα και να ελπίζετε ότι θα περάσει από μόνο του.</c:v>
                </c:pt>
                <c:pt idx="1">
                  <c:v>Να αναφέρετε το περιστατικό σε ενήλικο, στις αρχές ή σε εκπαιδευτικό.</c:v>
                </c:pt>
                <c:pt idx="2">
                  <c:v>Να ανταποκριθείτε με επιθετικότητα για να αντιμετωπίσετε τον εκφοβιστή.</c:v>
                </c:pt>
              </c:strCache>
            </c:strRef>
          </c:cat>
          <c:val>
            <c:numRef>
              <c:f>'13cb'!$E$4:$E$6</c:f>
              <c:numCache>
                <c:formatCode>0%</c:formatCode>
                <c:ptCount val="3"/>
                <c:pt idx="0">
                  <c:v>2.0000000000000007E-2</c:v>
                </c:pt>
                <c:pt idx="1">
                  <c:v>0.84000000000000019</c:v>
                </c:pt>
                <c:pt idx="2">
                  <c:v>0.14000000000000001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2000"/>
          </a:pPr>
          <a:endParaRPr lang="el-GR"/>
        </a:p>
      </c:txPr>
    </c:legend>
    <c:plotVisOnly val="1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'14cb'!$C$4:$C$6</c:f>
              <c:strCache>
                <c:ptCount val="3"/>
                <c:pt idx="0">
                  <c:v>Να αναρτάτε τις αντιπαραγωγικές απαντήσεις των εκφοβιστών.</c:v>
                </c:pt>
                <c:pt idx="1">
                  <c:v>Να διαγράφετε τον λογαριασμό σας από τα κοινωνικά δίκτυα.</c:v>
                </c:pt>
                <c:pt idx="2">
                  <c:v> Να αναζητάτε βοήθεια από ενήλικο ή ειδικό επαγγελματία.</c:v>
                </c:pt>
              </c:strCache>
            </c:strRef>
          </c:cat>
          <c:val>
            <c:numRef>
              <c:f>'14cb'!$D$4:$D$6</c:f>
              <c:numCache>
                <c:formatCode>0%</c:formatCode>
                <c:ptCount val="3"/>
                <c:pt idx="0">
                  <c:v>9.0000000000000024E-2</c:v>
                </c:pt>
                <c:pt idx="1">
                  <c:v>0.11</c:v>
                </c:pt>
                <c:pt idx="2">
                  <c:v>0.8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660329465395779"/>
          <c:y val="4.0679692816175755E-2"/>
          <c:w val="0.32519512363586139"/>
          <c:h val="0.8396282686886366"/>
        </c:manualLayout>
      </c:layout>
      <c:txPr>
        <a:bodyPr/>
        <a:lstStyle/>
        <a:p>
          <a:pPr>
            <a:defRPr sz="2000"/>
          </a:pPr>
          <a:endParaRPr lang="el-GR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barChart>
        <c:barDir val="col"/>
        <c:grouping val="clustered"/>
        <c:ser>
          <c:idx val="0"/>
          <c:order val="0"/>
          <c:val>
            <c:numRef>
              <c:f>'3α'!$C$8:$G$8</c:f>
              <c:numCache>
                <c:formatCode>0%</c:formatCode>
                <c:ptCount val="5"/>
                <c:pt idx="0">
                  <c:v>0.77000000000000068</c:v>
                </c:pt>
                <c:pt idx="1">
                  <c:v>0.12000000000000002</c:v>
                </c:pt>
                <c:pt idx="2">
                  <c:v>4.0000000000000022E-2</c:v>
                </c:pt>
                <c:pt idx="3">
                  <c:v>3.0000000000000002E-2</c:v>
                </c:pt>
                <c:pt idx="4">
                  <c:v>4.0000000000000022E-2</c:v>
                </c:pt>
              </c:numCache>
            </c:numRef>
          </c:val>
        </c:ser>
        <c:axId val="102259328"/>
        <c:axId val="102265216"/>
      </c:barChart>
      <c:catAx>
        <c:axId val="102259328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/>
            </a:pPr>
            <a:endParaRPr lang="el-GR"/>
          </a:p>
        </c:txPr>
        <c:crossAx val="102265216"/>
        <c:crosses val="autoZero"/>
        <c:auto val="1"/>
        <c:lblAlgn val="ctr"/>
        <c:lblOffset val="100"/>
      </c:catAx>
      <c:valAx>
        <c:axId val="102265216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2800"/>
            </a:pPr>
            <a:endParaRPr lang="el-GR"/>
          </a:p>
        </c:txPr>
        <c:crossAx val="102259328"/>
        <c:crosses val="autoZero"/>
        <c:crossBetween val="between"/>
      </c:valAx>
    </c:plotArea>
    <c:plotVisOnly val="1"/>
  </c:chart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400"/>
                </a:pPr>
                <a:endParaRPr lang="el-GR"/>
              </a:p>
            </c:txPr>
            <c:showVal val="1"/>
            <c:showLeaderLines val="1"/>
          </c:dLbls>
          <c:cat>
            <c:strRef>
              <c:f>'15cb'!$C$4:$C$7</c:f>
              <c:strCache>
                <c:ptCount val="4"/>
                <c:pt idx="0">
                  <c:v> Σας παρέχουν στήριξη και προσπαθούν να σας βοηθήσουν.</c:v>
                </c:pt>
                <c:pt idx="1">
                  <c:v>Σας αγνοούν και δεν εμπλέκονται.</c:v>
                </c:pt>
                <c:pt idx="2">
                  <c:v> Συμμετέχουν ή συναινούν στην ενδοσχολική βία.</c:v>
                </c:pt>
                <c:pt idx="3">
                  <c:v>Δεν το γνωρίζουν, διότι δεν μοιράζεστε τέτοια θέματα μαζί τους.</c:v>
                </c:pt>
              </c:strCache>
            </c:strRef>
          </c:cat>
          <c:val>
            <c:numRef>
              <c:f>'15cb'!$D$4:$D$7</c:f>
              <c:numCache>
                <c:formatCode>0%</c:formatCode>
                <c:ptCount val="4"/>
                <c:pt idx="0">
                  <c:v>0.61000000000000021</c:v>
                </c:pt>
                <c:pt idx="1">
                  <c:v>0.12000000000000002</c:v>
                </c:pt>
                <c:pt idx="2">
                  <c:v>4.0000000000000015E-2</c:v>
                </c:pt>
                <c:pt idx="3">
                  <c:v>0.23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2000"/>
          </a:pPr>
          <a:endParaRPr lang="el-GR"/>
        </a:p>
      </c:txPr>
    </c:legend>
    <c:plotVisOnly val="1"/>
  </c:chart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'16cb'!$D$4:$D$5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'16cb'!$E$4:$E$5</c:f>
              <c:numCache>
                <c:formatCode>0%</c:formatCode>
                <c:ptCount val="2"/>
                <c:pt idx="0">
                  <c:v>0.17</c:v>
                </c:pt>
                <c:pt idx="1">
                  <c:v>0.83000000000000018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184683338193838"/>
          <c:y val="0.3204930767234167"/>
          <c:w val="0.16887734519296208"/>
          <c:h val="0.32331284664405946"/>
        </c:manualLayout>
      </c:layout>
      <c:txPr>
        <a:bodyPr/>
        <a:lstStyle/>
        <a:p>
          <a:pPr>
            <a:defRPr sz="4000"/>
          </a:pPr>
          <a:endParaRPr lang="el-GR"/>
        </a:p>
      </c:txPr>
    </c:legend>
    <c:plotVisOnly val="1"/>
  </c:chart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'17cb'!$C$3:$C$5</c:f>
              <c:strCache>
                <c:ptCount val="3"/>
                <c:pt idx="0">
                  <c:v>Αγνόηση των περιστατικών και η μη συμμετοχή.</c:v>
                </c:pt>
                <c:pt idx="1">
                  <c:v>Αναφορά των περιστατικών σε γονείς, ενήλικες ή στις αρχές του σχολείου.</c:v>
                </c:pt>
                <c:pt idx="2">
                  <c:v>Αντιπαράθεση με ακόμα περισσότερη επιθετικότητα.</c:v>
                </c:pt>
              </c:strCache>
            </c:strRef>
          </c:cat>
          <c:val>
            <c:numRef>
              <c:f>'17cb'!$D$3:$D$5</c:f>
              <c:numCache>
                <c:formatCode>0%</c:formatCode>
                <c:ptCount val="3"/>
                <c:pt idx="0">
                  <c:v>6.0000000000000005E-2</c:v>
                </c:pt>
                <c:pt idx="1">
                  <c:v>0.88</c:v>
                </c:pt>
                <c:pt idx="2">
                  <c:v>6.0000000000000005E-2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6619835714980091"/>
          <c:y val="0.12795960287572752"/>
          <c:w val="0.32454238359094012"/>
          <c:h val="0.87204039712427273"/>
        </c:manualLayout>
      </c:layout>
      <c:txPr>
        <a:bodyPr/>
        <a:lstStyle/>
        <a:p>
          <a:pPr>
            <a:defRPr sz="2000"/>
          </a:pPr>
          <a:endParaRPr lang="el-GR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>
        <c:manualLayout>
          <c:layoutTarget val="inner"/>
          <c:xMode val="edge"/>
          <c:yMode val="edge"/>
          <c:x val="0.13412668902498287"/>
          <c:y val="6.7691338586094899E-2"/>
          <c:w val="0.84889800233304269"/>
          <c:h val="0.56312266221907348"/>
        </c:manualLayout>
      </c:layout>
      <c:barChart>
        <c:barDir val="col"/>
        <c:grouping val="clustered"/>
        <c:ser>
          <c:idx val="0"/>
          <c:order val="0"/>
          <c:val>
            <c:numRef>
              <c:f>'3β'!$D$6:$H$6</c:f>
              <c:numCache>
                <c:formatCode>0%</c:formatCode>
                <c:ptCount val="5"/>
                <c:pt idx="0">
                  <c:v>3.0000000000000002E-2</c:v>
                </c:pt>
                <c:pt idx="1">
                  <c:v>2.0000000000000011E-2</c:v>
                </c:pt>
                <c:pt idx="2">
                  <c:v>3.0000000000000002E-2</c:v>
                </c:pt>
                <c:pt idx="3">
                  <c:v>0.12000000000000002</c:v>
                </c:pt>
                <c:pt idx="4">
                  <c:v>0.8</c:v>
                </c:pt>
              </c:numCache>
            </c:numRef>
          </c:val>
        </c:ser>
        <c:axId val="102276480"/>
        <c:axId val="102327424"/>
      </c:barChart>
      <c:catAx>
        <c:axId val="102276480"/>
        <c:scaling>
          <c:orientation val="minMax"/>
        </c:scaling>
        <c:axPos val="b"/>
        <c:tickLblPos val="nextTo"/>
        <c:txPr>
          <a:bodyPr/>
          <a:lstStyle/>
          <a:p>
            <a:pPr>
              <a:defRPr sz="2800"/>
            </a:pPr>
            <a:endParaRPr lang="el-GR"/>
          </a:p>
        </c:txPr>
        <c:crossAx val="102327424"/>
        <c:crosses val="autoZero"/>
        <c:auto val="1"/>
        <c:lblAlgn val="ctr"/>
        <c:lblOffset val="100"/>
      </c:catAx>
      <c:valAx>
        <c:axId val="102327424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2400"/>
            </a:pPr>
            <a:endParaRPr lang="el-GR"/>
          </a:p>
        </c:txPr>
        <c:crossAx val="102276480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barChart>
        <c:barDir val="col"/>
        <c:grouping val="clustered"/>
        <c:ser>
          <c:idx val="0"/>
          <c:order val="0"/>
          <c:val>
            <c:numRef>
              <c:f>'3γ'!$D$5:$H$5</c:f>
              <c:numCache>
                <c:formatCode>0%</c:formatCode>
                <c:ptCount val="5"/>
                <c:pt idx="0">
                  <c:v>0.34</c:v>
                </c:pt>
                <c:pt idx="1">
                  <c:v>0.2400000000000001</c:v>
                </c:pt>
                <c:pt idx="2">
                  <c:v>0.28000000000000008</c:v>
                </c:pt>
                <c:pt idx="3">
                  <c:v>0.1</c:v>
                </c:pt>
                <c:pt idx="4">
                  <c:v>4.0000000000000022E-2</c:v>
                </c:pt>
              </c:numCache>
            </c:numRef>
          </c:val>
        </c:ser>
        <c:axId val="102498688"/>
        <c:axId val="102500224"/>
      </c:barChart>
      <c:catAx>
        <c:axId val="102498688"/>
        <c:scaling>
          <c:orientation val="minMax"/>
        </c:scaling>
        <c:axPos val="b"/>
        <c:tickLblPos val="nextTo"/>
        <c:txPr>
          <a:bodyPr/>
          <a:lstStyle/>
          <a:p>
            <a:pPr>
              <a:defRPr sz="2800"/>
            </a:pPr>
            <a:endParaRPr lang="el-GR"/>
          </a:p>
        </c:txPr>
        <c:crossAx val="102500224"/>
        <c:crosses val="autoZero"/>
        <c:auto val="1"/>
        <c:lblAlgn val="ctr"/>
        <c:lblOffset val="100"/>
      </c:catAx>
      <c:valAx>
        <c:axId val="102500224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2800"/>
            </a:pPr>
            <a:endParaRPr lang="el-GR"/>
          </a:p>
        </c:txPr>
        <c:crossAx val="102498688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3200"/>
                </a:pPr>
                <a:endParaRPr lang="el-GR"/>
              </a:p>
            </c:txPr>
            <c:showVal val="1"/>
            <c:showLeaderLines val="1"/>
          </c:dLbls>
          <c:cat>
            <c:strRef>
              <c:f>'4α'!$C$4:$C$8</c:f>
              <c:strCache>
                <c:ptCount val="5"/>
                <c:pt idx="0">
                  <c:v>καθόλου</c:v>
                </c:pt>
                <c:pt idx="1">
                  <c:v>λίγο</c:v>
                </c:pt>
                <c:pt idx="2">
                  <c:v>δεν ξέρω/δεν απαντώ</c:v>
                </c:pt>
                <c:pt idx="3">
                  <c:v>πολύ</c:v>
                </c:pt>
                <c:pt idx="4">
                  <c:v>πάρα πολύ</c:v>
                </c:pt>
              </c:strCache>
            </c:strRef>
          </c:cat>
          <c:val>
            <c:numRef>
              <c:f>'4α'!$D$4:$D$8</c:f>
              <c:numCache>
                <c:formatCode>0%</c:formatCode>
                <c:ptCount val="5"/>
                <c:pt idx="0">
                  <c:v>0.41000000000000014</c:v>
                </c:pt>
                <c:pt idx="1">
                  <c:v>0.27</c:v>
                </c:pt>
                <c:pt idx="2">
                  <c:v>0.19</c:v>
                </c:pt>
                <c:pt idx="3">
                  <c:v>7.0000000000000021E-2</c:v>
                </c:pt>
                <c:pt idx="4">
                  <c:v>6.0000000000000026E-2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3079396325459369"/>
          <c:y val="5.1005940614185306E-2"/>
          <c:w val="0.35994677748614767"/>
          <c:h val="0.89798789782417598"/>
        </c:manualLayout>
      </c:layout>
      <c:txPr>
        <a:bodyPr/>
        <a:lstStyle/>
        <a:p>
          <a:pPr>
            <a:defRPr sz="2800"/>
          </a:pPr>
          <a:endParaRPr lang="el-GR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800"/>
                </a:pPr>
                <a:endParaRPr lang="el-GR"/>
              </a:p>
            </c:txPr>
            <c:showVal val="1"/>
            <c:showLeaderLines val="1"/>
          </c:dLbls>
          <c:cat>
            <c:strRef>
              <c:f>'4β'!$D$4:$D$8</c:f>
              <c:strCache>
                <c:ptCount val="5"/>
                <c:pt idx="0">
                  <c:v>καθόλου</c:v>
                </c:pt>
                <c:pt idx="1">
                  <c:v>λίγο</c:v>
                </c:pt>
                <c:pt idx="2">
                  <c:v>δεν ξέρω/δεν απαντώ</c:v>
                </c:pt>
                <c:pt idx="3">
                  <c:v>πολύ</c:v>
                </c:pt>
                <c:pt idx="4">
                  <c:v>πάρα πολύ</c:v>
                </c:pt>
              </c:strCache>
            </c:strRef>
          </c:cat>
          <c:val>
            <c:numRef>
              <c:f>'4β'!$E$4:$E$8</c:f>
              <c:numCache>
                <c:formatCode>0%</c:formatCode>
                <c:ptCount val="5"/>
                <c:pt idx="0">
                  <c:v>7.0000000000000021E-2</c:v>
                </c:pt>
                <c:pt idx="1">
                  <c:v>0.05</c:v>
                </c:pt>
                <c:pt idx="2">
                  <c:v>8.0000000000000043E-2</c:v>
                </c:pt>
                <c:pt idx="3">
                  <c:v>0.36000000000000015</c:v>
                </c:pt>
                <c:pt idx="4">
                  <c:v>0.44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4776927189656863"/>
          <c:y val="5.1005940614185306E-2"/>
          <c:w val="0.3429714688441724"/>
          <c:h val="0.89798789782417598"/>
        </c:manualLayout>
      </c:layout>
      <c:txPr>
        <a:bodyPr/>
        <a:lstStyle/>
        <a:p>
          <a:pPr>
            <a:defRPr sz="2800"/>
          </a:pPr>
          <a:endParaRPr lang="el-GR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CFD8-175D-4A3A-8D67-A11572695967}" type="datetimeFigureOut">
              <a:rPr lang="el-GR" smtClean="0"/>
              <a:pPr/>
              <a:t>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5834-8015-42EE-95C7-4E50F5D931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CFD8-175D-4A3A-8D67-A11572695967}" type="datetimeFigureOut">
              <a:rPr lang="el-GR" smtClean="0"/>
              <a:pPr/>
              <a:t>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5834-8015-42EE-95C7-4E50F5D931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CFD8-175D-4A3A-8D67-A11572695967}" type="datetimeFigureOut">
              <a:rPr lang="el-GR" smtClean="0"/>
              <a:pPr/>
              <a:t>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5834-8015-42EE-95C7-4E50F5D931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CFD8-175D-4A3A-8D67-A11572695967}" type="datetimeFigureOut">
              <a:rPr lang="el-GR" smtClean="0"/>
              <a:pPr/>
              <a:t>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5834-8015-42EE-95C7-4E50F5D931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CFD8-175D-4A3A-8D67-A11572695967}" type="datetimeFigureOut">
              <a:rPr lang="el-GR" smtClean="0"/>
              <a:pPr/>
              <a:t>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5834-8015-42EE-95C7-4E50F5D931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CFD8-175D-4A3A-8D67-A11572695967}" type="datetimeFigureOut">
              <a:rPr lang="el-GR" smtClean="0"/>
              <a:pPr/>
              <a:t>2/2/2024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5834-8015-42EE-95C7-4E50F5D931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CFD8-175D-4A3A-8D67-A11572695967}" type="datetimeFigureOut">
              <a:rPr lang="el-GR" smtClean="0"/>
              <a:pPr/>
              <a:t>2/2/2024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5834-8015-42EE-95C7-4E50F5D931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CFD8-175D-4A3A-8D67-A11572695967}" type="datetimeFigureOut">
              <a:rPr lang="el-GR" smtClean="0"/>
              <a:pPr/>
              <a:t>2/2/2024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5834-8015-42EE-95C7-4E50F5D931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CFD8-175D-4A3A-8D67-A11572695967}" type="datetimeFigureOut">
              <a:rPr lang="el-GR" smtClean="0"/>
              <a:pPr/>
              <a:t>2/2/2024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5834-8015-42EE-95C7-4E50F5D931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CFD8-175D-4A3A-8D67-A11572695967}" type="datetimeFigureOut">
              <a:rPr lang="el-GR" smtClean="0"/>
              <a:pPr/>
              <a:t>2/2/2024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5834-8015-42EE-95C7-4E50F5D931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CFD8-175D-4A3A-8D67-A11572695967}" type="datetimeFigureOut">
              <a:rPr lang="el-GR" smtClean="0"/>
              <a:pPr/>
              <a:t>2/2/2024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45834-8015-42EE-95C7-4E50F5D931C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5CFD8-175D-4A3A-8D67-A11572695967}" type="datetimeFigureOut">
              <a:rPr lang="el-GR" smtClean="0"/>
              <a:pPr/>
              <a:t>2/2/2024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45834-8015-42EE-95C7-4E50F5D931C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226196"/>
          </a:xfrm>
        </p:spPr>
        <p:txBody>
          <a:bodyPr>
            <a:noAutofit/>
          </a:bodyPr>
          <a:lstStyle/>
          <a:p>
            <a:r>
              <a:rPr lang="el-GR" sz="6000" dirty="0" smtClean="0"/>
              <a:t>Έρευνα </a:t>
            </a:r>
            <a:br>
              <a:rPr lang="el-GR" sz="6000" dirty="0" smtClean="0"/>
            </a:br>
            <a:r>
              <a:rPr lang="el-GR" sz="6000" dirty="0" smtClean="0"/>
              <a:t>«</a:t>
            </a:r>
            <a:r>
              <a:rPr lang="el-GR" sz="6000" b="1" dirty="0" smtClean="0"/>
              <a:t>Βία και  εκφοβισμός»</a:t>
            </a:r>
            <a:r>
              <a:rPr lang="el-GR" sz="6000" dirty="0" smtClean="0"/>
              <a:t/>
            </a:r>
            <a:br>
              <a:rPr lang="el-GR" sz="6000" dirty="0" smtClean="0"/>
            </a:br>
            <a:r>
              <a:rPr lang="el-GR" sz="6000" dirty="0" smtClean="0"/>
              <a:t>στη σχολική μονάδα του </a:t>
            </a:r>
            <a:r>
              <a:rPr lang="en-US" sz="6000" dirty="0" smtClean="0"/>
              <a:t>     </a:t>
            </a:r>
            <a:r>
              <a:rPr lang="el-GR" sz="6000" dirty="0" smtClean="0"/>
              <a:t>5</a:t>
            </a:r>
            <a:r>
              <a:rPr lang="el-GR" sz="6000" baseline="30000" dirty="0" smtClean="0"/>
              <a:t>ου</a:t>
            </a:r>
            <a:r>
              <a:rPr lang="el-GR" sz="6000" dirty="0" smtClean="0"/>
              <a:t> Γυμνασίου  Πτολεμαΐδας 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l-GR" sz="6000" dirty="0" smtClean="0"/>
              <a:t>«Ευαγόρας </a:t>
            </a:r>
            <a:r>
              <a:rPr lang="el-GR" sz="6000" dirty="0" err="1" smtClean="0"/>
              <a:t>Παλληκαρίδης</a:t>
            </a:r>
            <a:r>
              <a:rPr lang="el-GR" sz="6000" dirty="0" smtClean="0"/>
              <a:t>»</a:t>
            </a:r>
            <a:br>
              <a:rPr lang="el-GR" sz="6000" dirty="0" smtClean="0"/>
            </a:br>
            <a:endParaRPr lang="el-G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3γ. Η σχολική βία είναι αρκετά σοβαρή υπόθεση ,όμως δε φταίνε οι μαθητές για αυτό.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0" y="2000240"/>
          <a:ext cx="9144000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0" y="593467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         </a:t>
            </a:r>
            <a:r>
              <a:rPr lang="el-GR" sz="2800" b="1" dirty="0" smtClean="0"/>
              <a:t>(Διαφωνώ)	                     			          (Συμφωνώ)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4α. Με ενοχλεί η συμπεριφορά τους αλλά τους καταλαβαίνω.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4β. Διαφωνώ με τη συμπεριφορά τους.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b="1" dirty="0" smtClean="0"/>
              <a:t>4γ. Με φοβίζουν /με τρομάζουν.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4δ. Μου αρέσουν θέλω να τους μοιάσω 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2964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5α Αισθάνομαι ασφάλεια ή ανασφάλεια στο σχολείο ;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5β Τρόπος συμπεριφοράς των μαθητών στο σχολείο.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7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725602"/>
          </a:xfrm>
        </p:spPr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5γ Σχολικό κλίμα (τρόπος συμπεριφοράς καθηγητών , σεβασμός ,συνεργασία , διάλογος).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2071678"/>
          <a:ext cx="8229600" cy="4054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Autofit/>
          </a:bodyPr>
          <a:lstStyle/>
          <a:p>
            <a:pPr algn="l"/>
            <a:r>
              <a:rPr lang="el-GR" sz="3200" b="1" dirty="0" smtClean="0"/>
              <a:t>6. Κάποιες φορές επέλεξες να αποφύγεις να πας την επομένη ημέρα στο σχολείο επειδή είχε προηγηθεί κάποιο από τα περιστατικά βίας ή εκφοβισμού σε βάρος σου;</a:t>
            </a:r>
            <a:endParaRPr lang="el-GR" sz="3200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357188" y="2500313"/>
          <a:ext cx="8229600" cy="4071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7. Έχεις πέσει θύμα εκφοβισμού ή βίας από άλλα παιδιά του σχολείου;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083320"/>
          </a:xfrm>
        </p:spPr>
        <p:txBody>
          <a:bodyPr>
            <a:noAutofit/>
          </a:bodyPr>
          <a:lstStyle/>
          <a:p>
            <a:r>
              <a:rPr lang="el-GR" sz="7200" dirty="0" smtClean="0"/>
              <a:t>Η έρευνα έγινε </a:t>
            </a:r>
            <a:br>
              <a:rPr lang="el-GR" sz="7200" dirty="0" smtClean="0"/>
            </a:br>
            <a:r>
              <a:rPr lang="el-GR" sz="7200" dirty="0" smtClean="0"/>
              <a:t>με ερωτηματολόγιο μέσω </a:t>
            </a:r>
            <a:r>
              <a:rPr lang="en-US" sz="7200" dirty="0" smtClean="0"/>
              <a:t>Google forms</a:t>
            </a:r>
            <a:r>
              <a:rPr lang="el-GR" sz="7200" dirty="0" smtClean="0"/>
              <a:t> </a:t>
            </a:r>
            <a:br>
              <a:rPr lang="el-GR" sz="7200" dirty="0" smtClean="0"/>
            </a:br>
            <a:r>
              <a:rPr lang="el-GR" sz="7200" dirty="0" smtClean="0"/>
              <a:t>τον Ιανουάριο του 2024</a:t>
            </a:r>
            <a:br>
              <a:rPr lang="el-GR" sz="7200" dirty="0" smtClean="0"/>
            </a:br>
            <a:r>
              <a:rPr lang="el-GR" sz="7200" dirty="0" smtClean="0"/>
              <a:t>αριθμός μαθητών 122</a:t>
            </a:r>
            <a:endParaRPr lang="el-GR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357430"/>
          </a:xfrm>
        </p:spPr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8. Έχεις αντιληφθεί αν κάποιος/α συμμαθητής/</a:t>
            </a:r>
            <a:r>
              <a:rPr lang="el-GR" b="1" dirty="0" err="1" smtClean="0"/>
              <a:t>τρια</a:t>
            </a:r>
            <a:r>
              <a:rPr lang="el-GR" b="1" dirty="0" smtClean="0"/>
              <a:t> σου έχει πέσει θύμα εκφοβισμού ή βίας από άλλα παιδιά του σχολείου ;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2500312"/>
          <a:ext cx="8229600" cy="435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b="1" dirty="0" smtClean="0"/>
              <a:t>9. Έχεις ασκήσει βία;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 smtClean="0"/>
              <a:t>Αν Ναι οι λόγοι ήταν:</a:t>
            </a:r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71546"/>
          </a:xfrm>
        </p:spPr>
        <p:txBody>
          <a:bodyPr>
            <a:normAutofit/>
          </a:bodyPr>
          <a:lstStyle/>
          <a:p>
            <a:r>
              <a:rPr lang="el-GR" dirty="0" smtClean="0"/>
              <a:t>Αν ΝΑΙ οι λόγοι ήταν: </a:t>
            </a:r>
            <a:endParaRPr lang="el-GR" dirty="0"/>
          </a:p>
        </p:txBody>
      </p:sp>
      <p:graphicFrame>
        <p:nvGraphicFramePr>
          <p:cNvPr id="5" name="2 - Γράφημα"/>
          <p:cNvGraphicFramePr/>
          <p:nvPr/>
        </p:nvGraphicFramePr>
        <p:xfrm>
          <a:off x="0" y="1285860"/>
          <a:ext cx="9144000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Autofit/>
          </a:bodyPr>
          <a:lstStyle/>
          <a:p>
            <a:pPr algn="l"/>
            <a:r>
              <a:rPr lang="el-GR" b="1" dirty="0" smtClean="0"/>
              <a:t>10α. Η βία που ασκήθηκε πιστεύεις ότι έχει σχέση με:</a:t>
            </a:r>
            <a:endParaRPr lang="el-GR" b="1" dirty="0"/>
          </a:p>
        </p:txBody>
      </p:sp>
      <p:graphicFrame>
        <p:nvGraphicFramePr>
          <p:cNvPr id="6" name="2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Autofit/>
          </a:bodyPr>
          <a:lstStyle/>
          <a:p>
            <a:pPr algn="l"/>
            <a:r>
              <a:rPr lang="el-GR" sz="3600" b="1" dirty="0" smtClean="0"/>
              <a:t>10β. Οι εμπλεκόμενοι στο περιστατικό ήταν:</a:t>
            </a:r>
            <a:endParaRPr lang="el-GR" sz="3600" b="1" dirty="0"/>
          </a:p>
        </p:txBody>
      </p:sp>
      <p:graphicFrame>
        <p:nvGraphicFramePr>
          <p:cNvPr id="6" name="2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b="1" dirty="0" smtClean="0"/>
              <a:t>10γ.Πού έγινε το περιστατικό;</a:t>
            </a:r>
            <a:endParaRPr lang="el-GR" b="1" dirty="0"/>
          </a:p>
        </p:txBody>
      </p:sp>
      <p:graphicFrame>
        <p:nvGraphicFramePr>
          <p:cNvPr id="6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txBody>
          <a:bodyPr>
            <a:normAutofit/>
          </a:bodyPr>
          <a:lstStyle/>
          <a:p>
            <a:pPr algn="l"/>
            <a:r>
              <a:rPr lang="el-GR" sz="3600" b="1" dirty="0" smtClean="0"/>
              <a:t>10δ. Η πλειονότητα των παρευρισκόμενων μαθητών (εφόσον υπήρχε )πως αντέδρασε;</a:t>
            </a:r>
            <a:endParaRPr lang="el-GR" sz="3600" b="1" dirty="0"/>
          </a:p>
        </p:txBody>
      </p:sp>
      <p:graphicFrame>
        <p:nvGraphicFramePr>
          <p:cNvPr id="6" name="2 - Γράφημα"/>
          <p:cNvGraphicFramePr>
            <a:graphicFrameLocks noGrp="1"/>
          </p:cNvGraphicFramePr>
          <p:nvPr>
            <p:ph idx="1"/>
          </p:nvPr>
        </p:nvGraphicFramePr>
        <p:xfrm>
          <a:off x="0" y="1571613"/>
          <a:ext cx="914400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/>
          </a:bodyPr>
          <a:lstStyle/>
          <a:p>
            <a:pPr algn="l"/>
            <a:r>
              <a:rPr lang="el-GR" sz="3600" b="1" dirty="0" smtClean="0"/>
              <a:t>10ε.Πως ένιωθες 1-2 ημέρες μετά από την πραγματοποίηση του περιστατικού;</a:t>
            </a:r>
            <a:endParaRPr lang="el-GR" sz="3600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28596" y="2000240"/>
          <a:ext cx="8229600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10ζ.Αισθάνεσαι ασφάλεια στο σχολείο κατά την διάρκεια των διαλειμμάτων;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285720" y="1714488"/>
          <a:ext cx="822960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6000" dirty="0" smtClean="0"/>
              <a:t>Τάξη</a:t>
            </a:r>
            <a:endParaRPr lang="el-GR" sz="6000" dirty="0"/>
          </a:p>
        </p:txBody>
      </p:sp>
      <p:graphicFrame>
        <p:nvGraphicFramePr>
          <p:cNvPr id="8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439850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 smtClean="0"/>
              <a:t>10</a:t>
            </a:r>
            <a:r>
              <a:rPr lang="el-GR" sz="3600" b="1" baseline="30000" dirty="0" smtClean="0"/>
              <a:t>η</a:t>
            </a:r>
            <a:r>
              <a:rPr lang="el-GR" sz="3600" b="1" dirty="0" smtClean="0"/>
              <a:t>.Ποιές ενέργειες κατά τη γνώμη σου θα πρέπει να γίνουν για να αισθάνεσαι ασφάλεια στο σχολικό χώρο;</a:t>
            </a:r>
            <a:endParaRPr lang="el-GR" sz="3600" b="1" dirty="0"/>
          </a:p>
        </p:txBody>
      </p:sp>
      <p:graphicFrame>
        <p:nvGraphicFramePr>
          <p:cNvPr id="6" name="1 - Γράφημα"/>
          <p:cNvGraphicFramePr>
            <a:graphicFrameLocks noGrp="1"/>
          </p:cNvGraphicFramePr>
          <p:nvPr>
            <p:ph idx="1"/>
          </p:nvPr>
        </p:nvGraphicFramePr>
        <p:xfrm>
          <a:off x="357158" y="1571612"/>
          <a:ext cx="822960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939916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 smtClean="0"/>
              <a:t>11</a:t>
            </a:r>
            <a:r>
              <a:rPr lang="el-GR" sz="3600" dirty="0" smtClean="0"/>
              <a:t>. </a:t>
            </a:r>
            <a:r>
              <a:rPr lang="el-GR" sz="3600" b="1" dirty="0" smtClean="0"/>
              <a:t>Σου εμπνέει ασφάλεια και σιγουριά η προσοχή που δείχνει σε τέτοια θέματα η πλειονότητα</a:t>
            </a:r>
            <a:br>
              <a:rPr lang="el-GR" sz="3600" b="1" dirty="0" smtClean="0"/>
            </a:br>
            <a:r>
              <a:rPr lang="el-GR" sz="3600" b="1" dirty="0" smtClean="0"/>
              <a:t> των καθηγητών του σχολείου σου; </a:t>
            </a:r>
            <a:endParaRPr lang="el-GR" sz="3600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82726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 smtClean="0"/>
              <a:t>12.</a:t>
            </a:r>
            <a:r>
              <a:rPr lang="el-GR" sz="3600" dirty="0" smtClean="0"/>
              <a:t> </a:t>
            </a:r>
            <a:r>
              <a:rPr lang="el-GR" sz="3600" b="1" dirty="0" smtClean="0"/>
              <a:t>Τι αισθάνεσαι για τους συμμαθητές σου που εμπλέκονται σε περιστατικά</a:t>
            </a:r>
            <a:r>
              <a:rPr lang="en-US" sz="3600" b="1" dirty="0" smtClean="0"/>
              <a:t> </a:t>
            </a:r>
            <a:r>
              <a:rPr lang="el-GR" sz="3600" b="1" dirty="0" smtClean="0"/>
              <a:t>βίας ή εκφοβισμού; </a:t>
            </a:r>
            <a:endParaRPr lang="el-GR" sz="3600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2000250"/>
          <a:ext cx="8229600" cy="4572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725602"/>
          </a:xfrm>
        </p:spPr>
        <p:txBody>
          <a:bodyPr>
            <a:normAutofit fontScale="90000"/>
          </a:bodyPr>
          <a:lstStyle/>
          <a:p>
            <a:pPr algn="l"/>
            <a:r>
              <a:rPr lang="el-GR" sz="4000" b="1" dirty="0" smtClean="0"/>
              <a:t>13.</a:t>
            </a:r>
            <a:r>
              <a:rPr lang="el-GR" sz="4000" dirty="0" smtClean="0"/>
              <a:t> </a:t>
            </a:r>
            <a:r>
              <a:rPr lang="el-GR" sz="4000" b="1" dirty="0" smtClean="0"/>
              <a:t>Πόσο συχνά ένα μέλος της οικογένειάς σου επισκέπτεται το σχολείο για να</a:t>
            </a:r>
            <a:r>
              <a:rPr lang="en-US" sz="4000" b="1" dirty="0" smtClean="0"/>
              <a:t> </a:t>
            </a:r>
            <a:r>
              <a:rPr lang="el-GR" sz="4000" b="1" dirty="0" smtClean="0"/>
              <a:t>ενημερωθεί για την πρόοδό σου;</a:t>
            </a:r>
            <a:r>
              <a:rPr lang="el-GR" b="1" dirty="0" smtClean="0"/>
              <a:t> </a:t>
            </a:r>
            <a:endParaRPr lang="el-GR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2071678"/>
          <a:ext cx="8229600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274638"/>
            <a:ext cx="8858280" cy="2082792"/>
          </a:xfrm>
        </p:spPr>
        <p:txBody>
          <a:bodyPr>
            <a:normAutofit/>
          </a:bodyPr>
          <a:lstStyle/>
          <a:p>
            <a:pPr algn="l"/>
            <a:r>
              <a:rPr lang="el-GR" sz="3200" b="1" dirty="0" smtClean="0"/>
              <a:t>14.</a:t>
            </a:r>
            <a:r>
              <a:rPr lang="el-GR" sz="3200" dirty="0" smtClean="0"/>
              <a:t> </a:t>
            </a:r>
            <a:r>
              <a:rPr lang="el-GR" sz="3200" b="1" dirty="0" smtClean="0"/>
              <a:t>Θεωρείς ότι η συνεργασία των 15μελών και των 5μελών συμβουλίων με τη</a:t>
            </a:r>
            <a:r>
              <a:rPr lang="en-US" sz="3200" b="1" dirty="0" smtClean="0"/>
              <a:t> </a:t>
            </a:r>
            <a:r>
              <a:rPr lang="el-GR" sz="3200" b="1" dirty="0" smtClean="0"/>
              <a:t>Διεύθυνση του σχολείου βοηθάει στην πρόληψη</a:t>
            </a:r>
            <a:r>
              <a:rPr lang="en-US" sz="3200" b="1" dirty="0" smtClean="0"/>
              <a:t> </a:t>
            </a:r>
            <a:r>
              <a:rPr lang="el-GR" sz="3200" b="1" dirty="0" smtClean="0"/>
              <a:t>περιστατικών βίας; </a:t>
            </a:r>
            <a:endParaRPr lang="el-GR" sz="3200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2428874"/>
          <a:ext cx="8229600" cy="4429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15. Ανέφερες σε κάποιον το περιστατικό; </a:t>
            </a:r>
            <a:endParaRPr lang="el-GR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2"/>
          </a:xfrm>
        </p:spPr>
        <p:txBody>
          <a:bodyPr>
            <a:normAutofit/>
          </a:bodyPr>
          <a:lstStyle/>
          <a:p>
            <a:pPr algn="l"/>
            <a:r>
              <a:rPr lang="el-GR" sz="3600" b="1" dirty="0" smtClean="0"/>
              <a:t>16. Πόσο πιστεύεις ότι τα μαθήματα που διδάσκεσαι στο σχολείο, βοηθούν στην</a:t>
            </a:r>
            <a:r>
              <a:rPr lang="en-US" sz="3600" b="1" dirty="0" smtClean="0"/>
              <a:t> </a:t>
            </a:r>
            <a:r>
              <a:rPr lang="el-GR" sz="3600" b="1" dirty="0" smtClean="0"/>
              <a:t>καταπολέμηση των φαινομένων βίας ή εκφοβισμού; </a:t>
            </a:r>
            <a:endParaRPr lang="el-GR" sz="3600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3000374"/>
          <a:ext cx="8229600" cy="3857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868478"/>
          </a:xfrm>
        </p:spPr>
        <p:txBody>
          <a:bodyPr>
            <a:normAutofit/>
          </a:bodyPr>
          <a:lstStyle/>
          <a:p>
            <a:pPr algn="l"/>
            <a:r>
              <a:rPr lang="el-GR" sz="3200" b="1" dirty="0" smtClean="0"/>
              <a:t>17. Πιστεύεις ότι οι πολιτιστικές δραστηριότητες στο σχολείο σου συμβάλλουν</a:t>
            </a:r>
            <a:r>
              <a:rPr lang="en-US" sz="3200" b="1" dirty="0" smtClean="0"/>
              <a:t> </a:t>
            </a:r>
            <a:r>
              <a:rPr lang="el-GR" sz="3200" b="1" dirty="0" smtClean="0"/>
              <a:t>στον περιορισμό των φαινομένων βίας και εκφοβισμού; </a:t>
            </a:r>
            <a:endParaRPr lang="el-GR" sz="3200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2000240"/>
          <a:ext cx="8229600" cy="485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725602"/>
          </a:xfrm>
        </p:spPr>
        <p:txBody>
          <a:bodyPr>
            <a:normAutofit/>
          </a:bodyPr>
          <a:lstStyle/>
          <a:p>
            <a:pPr algn="l"/>
            <a:r>
              <a:rPr lang="el-GR" sz="3200" b="1" dirty="0" smtClean="0"/>
              <a:t>18. Θα ήθελες να συμμετάσχεις σε προγράμματα διαχείρισης συγκρούσεων για την καταπολέμησης της βίας;</a:t>
            </a:r>
            <a:endParaRPr lang="el-GR" sz="3200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928802"/>
          <a:ext cx="8229600" cy="4929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 smtClean="0"/>
              <a:t>CYBERBULLYING  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3600" dirty="0" smtClean="0"/>
              <a:t> 1. </a:t>
            </a:r>
            <a:r>
              <a:rPr lang="el-GR" sz="3600" b="1" dirty="0" smtClean="0"/>
              <a:t>Ποια από τις παρακάτω πράξεις</a:t>
            </a:r>
            <a:r>
              <a:rPr lang="en-US" sz="3600" b="1" dirty="0" smtClean="0"/>
              <a:t> </a:t>
            </a:r>
            <a:r>
              <a:rPr lang="el-GR" sz="3600" b="1" dirty="0" smtClean="0"/>
              <a:t>θεωρείται </a:t>
            </a:r>
            <a:r>
              <a:rPr lang="el-GR" sz="3600" b="1" dirty="0" err="1" smtClean="0"/>
              <a:t>Cyberbullying</a:t>
            </a:r>
            <a:r>
              <a:rPr lang="el-GR" sz="3600" b="1" dirty="0" smtClean="0"/>
              <a:t>  - </a:t>
            </a:r>
            <a:r>
              <a:rPr lang="el-GR" sz="3600" b="1" dirty="0" err="1" smtClean="0"/>
              <a:t>κυερνοεκφοβισμός</a:t>
            </a:r>
            <a:r>
              <a:rPr lang="el-GR" sz="3600" b="1" dirty="0" smtClean="0"/>
              <a:t> (εκφοβισμός με χρήση ηλεκτρονικών μέσων);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357158" y="2285992"/>
          <a:ext cx="8229600" cy="4572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Φύλο</a:t>
            </a:r>
            <a:endParaRPr lang="el-GR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dirty="0" smtClean="0"/>
              <a:t>2.  </a:t>
            </a:r>
            <a:r>
              <a:rPr lang="el-GR" sz="3600" b="1" dirty="0" smtClean="0"/>
              <a:t>Έχετε    εμπλακεί ποτέ σε περιπτώσεις </a:t>
            </a:r>
            <a:r>
              <a:rPr lang="el-GR" sz="3600" b="1" dirty="0" err="1" smtClean="0"/>
              <a:t>online</a:t>
            </a:r>
            <a:r>
              <a:rPr lang="el-GR" sz="3600" b="1" dirty="0" smtClean="0"/>
              <a:t> εκφοβισμού;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b="1" dirty="0" smtClean="0"/>
              <a:t> Αν ναι, πώς τις αντιμετωπίσατε;</a:t>
            </a:r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714488"/>
          <a:ext cx="8229600" cy="5143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/>
          </a:bodyPr>
          <a:lstStyle/>
          <a:p>
            <a:pPr algn="l"/>
            <a:r>
              <a:rPr lang="el-GR" sz="3200" b="1" dirty="0" smtClean="0"/>
              <a:t>3.</a:t>
            </a:r>
            <a:r>
              <a:rPr lang="el-GR" sz="3200" dirty="0" smtClean="0"/>
              <a:t> </a:t>
            </a:r>
            <a:r>
              <a:rPr lang="el-GR" sz="3200" b="1" dirty="0" smtClean="0"/>
              <a:t>Έχεις ποτέ βιώσει ή γνωρίζεις κάποιον που έχει βιώσει </a:t>
            </a:r>
            <a:r>
              <a:rPr lang="el-GR" sz="3200" b="1" dirty="0" err="1" smtClean="0"/>
              <a:t>ενδοσχολική</a:t>
            </a:r>
            <a:r>
              <a:rPr lang="el-GR" sz="3200" b="1" dirty="0" smtClean="0"/>
              <a:t> βία μέσω του διαδικτύου;</a:t>
            </a:r>
            <a:endParaRPr lang="el-GR" sz="3200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571472" y="2000240"/>
          <a:ext cx="7786742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4.</a:t>
            </a:r>
            <a:r>
              <a:rPr lang="el-GR" dirty="0" smtClean="0"/>
              <a:t>  </a:t>
            </a:r>
            <a:r>
              <a:rPr lang="el-GR" b="1" dirty="0" smtClean="0"/>
              <a:t>Αν ναι πως την αντιμετώπισες;</a:t>
            </a:r>
            <a:endParaRPr lang="el-GR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5.</a:t>
            </a:r>
            <a:r>
              <a:rPr lang="el-GR" dirty="0" smtClean="0"/>
              <a:t>  </a:t>
            </a:r>
            <a:r>
              <a:rPr lang="el-GR" b="1" dirty="0" smtClean="0"/>
              <a:t>Ποια μέσα κοινωνικής δικτύωσης χρησιμοποιείς συχνά;</a:t>
            </a:r>
            <a:endParaRPr lang="el-GR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6. Πώς αξιολογείς την ασφάλεια σου στο διαδίκτυο;</a:t>
            </a:r>
            <a:endParaRPr lang="el-GR" dirty="0"/>
          </a:p>
        </p:txBody>
      </p:sp>
      <p:graphicFrame>
        <p:nvGraphicFramePr>
          <p:cNvPr id="6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pPr algn="l"/>
            <a:r>
              <a:rPr lang="el-GR" sz="3200" b="1" dirty="0" smtClean="0"/>
              <a:t>7.</a:t>
            </a:r>
            <a:r>
              <a:rPr lang="el-GR" sz="3200" dirty="0" smtClean="0"/>
              <a:t> </a:t>
            </a:r>
            <a:r>
              <a:rPr lang="el-GR" sz="3200" b="1" dirty="0" smtClean="0"/>
              <a:t>Πιστεύεις ότι το σχολείο σου παρέχει αρκετή ενημέρωση και υποστήριξη σχετικά με την αντιμετώπιση του </a:t>
            </a:r>
            <a:r>
              <a:rPr lang="el-GR" sz="3200" b="1" dirty="0" err="1" smtClean="0"/>
              <a:t>cyberbullying</a:t>
            </a:r>
            <a:r>
              <a:rPr lang="el-GR" sz="3200" b="1" dirty="0" smtClean="0"/>
              <a:t>;</a:t>
            </a:r>
            <a:endParaRPr lang="el-GR" sz="3200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28596" y="1857364"/>
          <a:ext cx="8229600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pPr algn="l"/>
            <a:r>
              <a:rPr lang="el-GR" sz="3200" b="1" dirty="0" smtClean="0"/>
              <a:t>8.</a:t>
            </a:r>
            <a:r>
              <a:rPr lang="el-GR" sz="3200" dirty="0" smtClean="0"/>
              <a:t>  </a:t>
            </a:r>
            <a:r>
              <a:rPr lang="el-GR" sz="3200" b="1" dirty="0" smtClean="0"/>
              <a:t>Έχεις ενημερωθεί για τους κινδύνους του </a:t>
            </a:r>
            <a:r>
              <a:rPr lang="el-GR" sz="3200" b="1" dirty="0" err="1" smtClean="0"/>
              <a:t>cyberbullying</a:t>
            </a:r>
            <a:r>
              <a:rPr lang="el-GR" sz="3200" b="1" dirty="0" smtClean="0"/>
              <a:t> και τους τρόπους αντιμετώπισής του;</a:t>
            </a:r>
            <a:endParaRPr lang="el-GR" sz="3200" dirty="0"/>
          </a:p>
        </p:txBody>
      </p:sp>
      <p:graphicFrame>
        <p:nvGraphicFramePr>
          <p:cNvPr id="4" name="2 - Γράφημα"/>
          <p:cNvGraphicFramePr>
            <a:graphicFrameLocks noGrp="1"/>
          </p:cNvGraphicFramePr>
          <p:nvPr>
            <p:ph idx="1"/>
          </p:nvPr>
        </p:nvGraphicFramePr>
        <p:xfrm>
          <a:off x="457200" y="1714488"/>
          <a:ext cx="822960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200" b="1" dirty="0" smtClean="0"/>
              <a:t>9.</a:t>
            </a:r>
            <a:r>
              <a:rPr lang="el-GR" sz="3200" dirty="0" smtClean="0"/>
              <a:t> </a:t>
            </a:r>
            <a:r>
              <a:rPr lang="el-GR" sz="3200" b="1" dirty="0" smtClean="0"/>
              <a:t>Εάν ναι, από πού; </a:t>
            </a:r>
            <a:endParaRPr lang="el-GR" sz="3200" dirty="0"/>
          </a:p>
        </p:txBody>
      </p:sp>
      <p:graphicFrame>
        <p:nvGraphicFramePr>
          <p:cNvPr id="4" name="2 - Γράφημα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 smtClean="0"/>
              <a:t> 10. Τι    πρέπει να κάνεις αν σε εκφοβίζουν    </a:t>
            </a:r>
            <a:r>
              <a:rPr lang="el-GR" sz="3600" b="1" dirty="0" err="1" smtClean="0"/>
              <a:t>online</a:t>
            </a:r>
            <a:r>
              <a:rPr lang="el-GR" sz="3600" b="1" dirty="0" smtClean="0"/>
              <a:t>;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6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498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dirty="0" smtClean="0"/>
              <a:t>                         </a:t>
            </a:r>
            <a:br>
              <a:rPr lang="el-GR" dirty="0" smtClean="0"/>
            </a:br>
            <a:r>
              <a:rPr lang="el-GR" dirty="0" smtClean="0"/>
              <a:t>     </a:t>
            </a:r>
            <a:r>
              <a:rPr lang="el-GR" b="1" dirty="0" smtClean="0"/>
              <a:t>11.</a:t>
            </a:r>
            <a:r>
              <a:rPr lang="el-GR" dirty="0" smtClean="0"/>
              <a:t> </a:t>
            </a:r>
            <a:r>
              <a:rPr lang="el-GR" b="1" dirty="0" smtClean="0"/>
              <a:t>Πώς    μπορείς να βοηθήσεις κάποιον που    εκφοβίζεται </a:t>
            </a:r>
            <a:r>
              <a:rPr lang="el-GR" b="1" dirty="0" err="1" smtClean="0"/>
              <a:t>online</a:t>
            </a:r>
            <a:r>
              <a:rPr lang="el-GR" b="1" dirty="0" smtClean="0"/>
              <a:t>;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8" name="1 - Γράφημα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972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1. Θεωρείς ότι οι σχέσεις σου με τους συμμαθητές σου είναι καλές;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/>
          </a:bodyPr>
          <a:lstStyle/>
          <a:p>
            <a:pPr algn="l"/>
            <a:r>
              <a:rPr lang="el-GR" sz="3600" b="1" dirty="0" smtClean="0"/>
              <a:t>12. Πώς    μπορείτε να διαχειριστείτε τις προσωπικές    πληροφορίες σας </a:t>
            </a:r>
            <a:r>
              <a:rPr lang="el-GR" sz="3600" b="1" dirty="0" err="1" smtClean="0"/>
              <a:t>online</a:t>
            </a:r>
            <a:r>
              <a:rPr lang="el-GR" sz="3600" b="1" dirty="0" smtClean="0"/>
              <a:t>;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500034" y="1785927"/>
          <a:ext cx="8229600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 smtClean="0"/>
              <a:t>13.</a:t>
            </a:r>
            <a:r>
              <a:rPr lang="el-GR" sz="3600" dirty="0" smtClean="0"/>
              <a:t> </a:t>
            </a:r>
            <a:r>
              <a:rPr lang="el-GR" sz="3600" b="1" dirty="0" smtClean="0"/>
              <a:t>Ποια    είναι η σωστή αντίδραση αν εντοπίσετε    </a:t>
            </a:r>
            <a:r>
              <a:rPr lang="el-GR" sz="3600" b="1" dirty="0" err="1" smtClean="0"/>
              <a:t>κυβερνοεκφοβισμό</a:t>
            </a:r>
            <a:r>
              <a:rPr lang="el-GR" sz="3600" b="1" dirty="0" smtClean="0"/>
              <a:t>;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28596" y="1500175"/>
          <a:ext cx="8229600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 smtClean="0"/>
              <a:t>14. Ποιο    είναι ένα αποτελεσματικό μέτρο για    προστασία από τον </a:t>
            </a:r>
            <a:r>
              <a:rPr lang="el-GR" sz="3600" b="1" dirty="0" err="1" smtClean="0"/>
              <a:t>κυβερνοεκφοβισμό</a:t>
            </a:r>
            <a:r>
              <a:rPr lang="el-GR" sz="3600" b="1" dirty="0" smtClean="0"/>
              <a:t>;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0" y="1714500"/>
          <a:ext cx="8686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 smtClean="0"/>
              <a:t> 15. Πώς    αντιδρούν οι συμμαθητές ή οι φίλοι σας    όταν γίνεστε θύματα </a:t>
            </a:r>
            <a:r>
              <a:rPr lang="el-GR" sz="3600" b="1" dirty="0" err="1" smtClean="0"/>
              <a:t>ενδοσχολικής</a:t>
            </a:r>
            <a:r>
              <a:rPr lang="el-GR" sz="3600" b="1" dirty="0" smtClean="0"/>
              <a:t> βίας    μέσω διαδικτύου;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714488"/>
          <a:ext cx="8229600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86800" cy="1857388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 smtClean="0"/>
              <a:t>16.    Θεωρείτε ότι μέσα από τις ομαδικές στις οποίες συμμετέχετε ασκείτε </a:t>
            </a:r>
            <a:r>
              <a:rPr lang="el-GR" sz="3600" dirty="0" smtClean="0"/>
              <a:t> </a:t>
            </a:r>
            <a:r>
              <a:rPr lang="el-GR" sz="3600" b="1" dirty="0" err="1" smtClean="0"/>
              <a:t>bullying</a:t>
            </a:r>
            <a:r>
              <a:rPr lang="el-GR" sz="3600" b="1" dirty="0" smtClean="0"/>
              <a:t> στους συμμαθητές σας;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4" name="2 - Γράφημα"/>
          <p:cNvGraphicFramePr>
            <a:graphicFrameLocks noGrp="1"/>
          </p:cNvGraphicFramePr>
          <p:nvPr>
            <p:ph idx="1"/>
          </p:nvPr>
        </p:nvGraphicFramePr>
        <p:xfrm>
          <a:off x="457200" y="1857374"/>
          <a:ext cx="8229600" cy="500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pPr algn="l"/>
            <a:r>
              <a:rPr lang="el-GR" sz="3600" b="1" dirty="0" smtClean="0"/>
              <a:t>17. Πώς μπορεί να συμβάλει ο καθένας στην πρόληψη του </a:t>
            </a:r>
            <a:r>
              <a:rPr lang="el-GR" sz="3600" b="1" dirty="0" err="1" smtClean="0"/>
              <a:t>κυβερνοεκφοβισμού</a:t>
            </a:r>
            <a:r>
              <a:rPr lang="el-GR" sz="3600" b="1" dirty="0" smtClean="0"/>
              <a:t>;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6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Autofit/>
          </a:bodyPr>
          <a:lstStyle/>
          <a:p>
            <a:r>
              <a:rPr lang="el-GR" sz="8000" b="1" dirty="0" smtClean="0"/>
              <a:t>Σας ευχαριστούμε</a:t>
            </a:r>
            <a:br>
              <a:rPr lang="el-GR" sz="8000" b="1" dirty="0" smtClean="0"/>
            </a:br>
            <a:r>
              <a:rPr lang="el-GR" sz="8000" b="1" dirty="0" smtClean="0"/>
              <a:t> για την συμμετοχή σας!</a:t>
            </a:r>
            <a:endParaRPr lang="el-GR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Εφόσον απαντήσεις πολύ λίγο ή καθόλου σχολίασε τους λόγους/αιτίες</a:t>
            </a:r>
            <a:r>
              <a:rPr lang="el-GR" b="1" dirty="0" smtClean="0"/>
              <a:t> 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85720" y="1928802"/>
            <a:ext cx="8715436" cy="4643470"/>
          </a:xfrm>
        </p:spPr>
        <p:txBody>
          <a:bodyPr>
            <a:normAutofit fontScale="55000" lnSpcReduction="20000"/>
          </a:bodyPr>
          <a:lstStyle/>
          <a:p>
            <a:pPr marL="514350" indent="-514350" algn="l"/>
            <a:r>
              <a:rPr lang="el-GR" sz="5100" dirty="0" smtClean="0"/>
              <a:t>1. Γιατί δεν τα πηγαίνουμε όλοι καλά με όλους.</a:t>
            </a:r>
          </a:p>
          <a:p>
            <a:pPr marL="514350" indent="-514350" algn="l"/>
            <a:r>
              <a:rPr lang="el-GR" sz="5100" dirty="0" smtClean="0"/>
              <a:t>2.Μια αιτία είναι η δημιουργία κλειστών παρεών που δεν δέχονται άλλα άτομα σε αυτές.</a:t>
            </a:r>
          </a:p>
          <a:p>
            <a:pPr marL="514350" indent="-514350" algn="l"/>
            <a:r>
              <a:rPr lang="el-GR" sz="5100" dirty="0" smtClean="0"/>
              <a:t>3. Δεν υπάρχει καλή συνεργασία και συνεννόηση.</a:t>
            </a:r>
          </a:p>
          <a:p>
            <a:pPr marL="514350" indent="-514350" algn="l"/>
            <a:r>
              <a:rPr lang="el-GR" sz="5100" dirty="0" smtClean="0"/>
              <a:t>4.Οι αιτίες είναι: Δεν υπάρχει σεβασμός, είναι αγενείς, υπάρχει εγωκεντρισμός </a:t>
            </a:r>
            <a:r>
              <a:rPr lang="el-GR" sz="5100" dirty="0" err="1" smtClean="0"/>
              <a:t>κ.λ.π</a:t>
            </a:r>
            <a:r>
              <a:rPr lang="el-GR" sz="5100" dirty="0" smtClean="0"/>
              <a:t>.</a:t>
            </a:r>
          </a:p>
          <a:p>
            <a:pPr marL="514350" indent="-514350" algn="l"/>
            <a:r>
              <a:rPr lang="el-GR" sz="5100" dirty="0" smtClean="0"/>
              <a:t>5.Τα περισσότερα παιδιά είναι έξυπνα και φιλικά, όμως υπάρχουν κάποια που απλώς με ενοχλούν.</a:t>
            </a:r>
          </a:p>
          <a:p>
            <a:pPr marL="514350" indent="-514350" algn="l"/>
            <a:r>
              <a:rPr lang="el-GR" sz="5100" dirty="0" smtClean="0"/>
              <a:t>6.Σχετικά με τα αγόρια της τάξης μας συμπεριφέρονται άσχημα, συγκεκριμένα μας βρίζουν, μας σπρώχνουν , μας χτυπούν.</a:t>
            </a:r>
          </a:p>
          <a:p>
            <a:pPr marL="514350" indent="-514350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0"/>
            <a:ext cx="8858280" cy="1417638"/>
          </a:xfrm>
        </p:spPr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2. Ποιο από τα παρακάτω θεωρείς ότι είναι περιστατικά βίας ή εκφοβισμού ;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85720" y="0"/>
            <a:ext cx="8343904" cy="1500187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3α. Η σχολική βία δεν είναι κάτι σοβαρό. Είναι απλά ένα παιχνίδι μεταξύ των μαθητών .</a:t>
            </a:r>
            <a:endParaRPr lang="el-GR" sz="3200" dirty="0"/>
          </a:p>
        </p:txBody>
      </p:sp>
      <p:graphicFrame>
        <p:nvGraphicFramePr>
          <p:cNvPr id="4" name="12 - Γράφημα"/>
          <p:cNvGraphicFramePr>
            <a:graphicFrameLocks/>
          </p:cNvGraphicFramePr>
          <p:nvPr/>
        </p:nvGraphicFramePr>
        <p:xfrm>
          <a:off x="0" y="1571612"/>
          <a:ext cx="9144000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357158" y="5572140"/>
            <a:ext cx="87868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  ( Διαφωνώ)				                (Συμφωνώ)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b="1" dirty="0" smtClean="0"/>
              <a:t>3β . Η σχολική βία είναι μια πολύ σοβαρή υπόθεση .</a:t>
            </a:r>
            <a:endParaRPr lang="el-GR" b="1" dirty="0"/>
          </a:p>
        </p:txBody>
      </p:sp>
      <p:graphicFrame>
        <p:nvGraphicFramePr>
          <p:cNvPr id="4" name="1 - Γράφημα"/>
          <p:cNvGraphicFramePr>
            <a:graphicFrameLocks noGrp="1"/>
          </p:cNvGraphicFramePr>
          <p:nvPr>
            <p:ph idx="1"/>
          </p:nvPr>
        </p:nvGraphicFramePr>
        <p:xfrm>
          <a:off x="214282" y="1643050"/>
          <a:ext cx="8715436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214282" y="5786454"/>
            <a:ext cx="8929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 (</a:t>
            </a:r>
            <a:r>
              <a:rPr lang="el-GR" sz="2400" b="1" dirty="0" smtClean="0"/>
              <a:t>Διαφωνώ) 						         (Συμφωνώ)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554</Words>
  <Application>Microsoft Office PowerPoint</Application>
  <PresentationFormat>Προβολή στην οθόνη (4:3)</PresentationFormat>
  <Paragraphs>79</Paragraphs>
  <Slides>56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56</vt:i4>
      </vt:variant>
    </vt:vector>
  </HeadingPairs>
  <TitlesOfParts>
    <vt:vector size="57" baseType="lpstr">
      <vt:lpstr>Θέμα του Office</vt:lpstr>
      <vt:lpstr>Έρευνα  «Βία και  εκφοβισμός» στη σχολική μονάδα του      5ου Γυμνασίου  Πτολεμαΐδας  «Ευαγόρας Παλληκαρίδης» </vt:lpstr>
      <vt:lpstr>Η έρευνα έγινε  με ερωτηματολόγιο μέσω Google forms  τον Ιανουάριο του 2024 αριθμός μαθητών 122</vt:lpstr>
      <vt:lpstr>Τάξη</vt:lpstr>
      <vt:lpstr>Φύλο</vt:lpstr>
      <vt:lpstr>1. Θεωρείς ότι οι σχέσεις σου με τους συμμαθητές σου είναι καλές;</vt:lpstr>
      <vt:lpstr>Εφόσον απαντήσεις πολύ λίγο ή καθόλου σχολίασε τους λόγους/αιτίες </vt:lpstr>
      <vt:lpstr>2. Ποιο από τα παρακάτω θεωρείς ότι είναι περιστατικά βίας ή εκφοβισμού ;</vt:lpstr>
      <vt:lpstr>Διαφάνεια 8</vt:lpstr>
      <vt:lpstr>3β . Η σχολική βία είναι μια πολύ σοβαρή υπόθεση .</vt:lpstr>
      <vt:lpstr>3γ. Η σχολική βία είναι αρκετά σοβαρή υπόθεση ,όμως δε φταίνε οι μαθητές για αυτό.</vt:lpstr>
      <vt:lpstr>4α. Με ενοχλεί η συμπεριφορά τους αλλά τους καταλαβαίνω.</vt:lpstr>
      <vt:lpstr>4β. Διαφωνώ με τη συμπεριφορά τους.</vt:lpstr>
      <vt:lpstr>4γ. Με φοβίζουν /με τρομάζουν.</vt:lpstr>
      <vt:lpstr>4δ. Μου αρέσουν θέλω να τους μοιάσω </vt:lpstr>
      <vt:lpstr>5α Αισθάνομαι ασφάλεια ή ανασφάλεια στο σχολείο ;</vt:lpstr>
      <vt:lpstr>5β Τρόπος συμπεριφοράς των μαθητών στο σχολείο.</vt:lpstr>
      <vt:lpstr>5γ Σχολικό κλίμα (τρόπος συμπεριφοράς καθηγητών , σεβασμός ,συνεργασία , διάλογος).</vt:lpstr>
      <vt:lpstr>6. Κάποιες φορές επέλεξες να αποφύγεις να πας την επομένη ημέρα στο σχολείο επειδή είχε προηγηθεί κάποιο από τα περιστατικά βίας ή εκφοβισμού σε βάρος σου;</vt:lpstr>
      <vt:lpstr>7. Έχεις πέσει θύμα εκφοβισμού ή βίας από άλλα παιδιά του σχολείου;</vt:lpstr>
      <vt:lpstr>8. Έχεις αντιληφθεί αν κάποιος/α συμμαθητής/τρια σου έχει πέσει θύμα εκφοβισμού ή βίας από άλλα παιδιά του σχολείου ;</vt:lpstr>
      <vt:lpstr>9. Έχεις ασκήσει βία;</vt:lpstr>
      <vt:lpstr>Αν Ναι οι λόγοι ήταν:</vt:lpstr>
      <vt:lpstr>Αν ΝΑΙ οι λόγοι ήταν: </vt:lpstr>
      <vt:lpstr>10α. Η βία που ασκήθηκε πιστεύεις ότι έχει σχέση με:</vt:lpstr>
      <vt:lpstr>10β. Οι εμπλεκόμενοι στο περιστατικό ήταν:</vt:lpstr>
      <vt:lpstr>10γ.Πού έγινε το περιστατικό;</vt:lpstr>
      <vt:lpstr>10δ. Η πλειονότητα των παρευρισκόμενων μαθητών (εφόσον υπήρχε )πως αντέδρασε;</vt:lpstr>
      <vt:lpstr>10ε.Πως ένιωθες 1-2 ημέρες μετά από την πραγματοποίηση του περιστατικού;</vt:lpstr>
      <vt:lpstr>10ζ.Αισθάνεσαι ασφάλεια στο σχολείο κατά την διάρκεια των διαλειμμάτων;</vt:lpstr>
      <vt:lpstr>10η.Ποιές ενέργειες κατά τη γνώμη σου θα πρέπει να γίνουν για να αισθάνεσαι ασφάλεια στο σχολικό χώρο;</vt:lpstr>
      <vt:lpstr>11. Σου εμπνέει ασφάλεια και σιγουριά η προσοχή που δείχνει σε τέτοια θέματα η πλειονότητα  των καθηγητών του σχολείου σου; </vt:lpstr>
      <vt:lpstr>12. Τι αισθάνεσαι για τους συμμαθητές σου που εμπλέκονται σε περιστατικά βίας ή εκφοβισμού; </vt:lpstr>
      <vt:lpstr>13. Πόσο συχνά ένα μέλος της οικογένειάς σου επισκέπτεται το σχολείο για να ενημερωθεί για την πρόοδό σου; </vt:lpstr>
      <vt:lpstr>14. Θεωρείς ότι η συνεργασία των 15μελών και των 5μελών συμβουλίων με τη Διεύθυνση του σχολείου βοηθάει στην πρόληψη περιστατικών βίας; </vt:lpstr>
      <vt:lpstr>15. Ανέφερες σε κάποιον το περιστατικό; </vt:lpstr>
      <vt:lpstr>16. Πόσο πιστεύεις ότι τα μαθήματα που διδάσκεσαι στο σχολείο, βοηθούν στην καταπολέμηση των φαινομένων βίας ή εκφοβισμού; </vt:lpstr>
      <vt:lpstr>17. Πιστεύεις ότι οι πολιτιστικές δραστηριότητες στο σχολείο σου συμβάλλουν στον περιορισμό των φαινομένων βίας και εκφοβισμού; </vt:lpstr>
      <vt:lpstr>18. Θα ήθελες να συμμετάσχεις σε προγράμματα διαχείρισης συγκρούσεων για την καταπολέμησης της βίας;</vt:lpstr>
      <vt:lpstr>CYBERBULLYING    1. Ποια από τις παρακάτω πράξεις θεωρείται Cyberbullying  - κυερνοεκφοβισμός (εκφοβισμός με χρήση ηλεκτρονικών μέσων); </vt:lpstr>
      <vt:lpstr>2.  Έχετε    εμπλακεί ποτέ σε περιπτώσεις online εκφοβισμού;  Αν ναι, πώς τις αντιμετωπίσατε; </vt:lpstr>
      <vt:lpstr>3. Έχεις ποτέ βιώσει ή γνωρίζεις κάποιον που έχει βιώσει ενδοσχολική βία μέσω του διαδικτύου;</vt:lpstr>
      <vt:lpstr>4.  Αν ναι πως την αντιμετώπισες;</vt:lpstr>
      <vt:lpstr>5.  Ποια μέσα κοινωνικής δικτύωσης χρησιμοποιείς συχνά;</vt:lpstr>
      <vt:lpstr>6. Πώς αξιολογείς την ασφάλεια σου στο διαδίκτυο;</vt:lpstr>
      <vt:lpstr>7. Πιστεύεις ότι το σχολείο σου παρέχει αρκετή ενημέρωση και υποστήριξη σχετικά με την αντιμετώπιση του cyberbullying;</vt:lpstr>
      <vt:lpstr>8.  Έχεις ενημερωθεί για τους κινδύνους του cyberbullying και τους τρόπους αντιμετώπισής του;</vt:lpstr>
      <vt:lpstr>9. Εάν ναι, από πού; </vt:lpstr>
      <vt:lpstr> 10. Τι    πρέπει να κάνεις αν σε εκφοβίζουν    online; </vt:lpstr>
      <vt:lpstr>                               11. Πώς    μπορείς να βοηθήσεις κάποιον που    εκφοβίζεται online; </vt:lpstr>
      <vt:lpstr>12. Πώς    μπορείτε να διαχειριστείτε τις προσωπικές    πληροφορίες σας online; </vt:lpstr>
      <vt:lpstr>13. Ποια    είναι η σωστή αντίδραση αν εντοπίσετε    κυβερνοεκφοβισμό; </vt:lpstr>
      <vt:lpstr>14. Ποιο    είναι ένα αποτελεσματικό μέτρο για    προστασία από τον κυβερνοεκφοβισμό; </vt:lpstr>
      <vt:lpstr> 15. Πώς    αντιδρούν οι συμμαθητές ή οι φίλοι σας    όταν γίνεστε θύματα ενδοσχολικής βίας    μέσω διαδικτύου; </vt:lpstr>
      <vt:lpstr>16.    Θεωρείτε ότι μέσα από τις ομαδικές στις οποίες συμμετέχετε ασκείτε  bullying στους συμμαθητές σας; </vt:lpstr>
      <vt:lpstr>17. Πώς μπορεί να συμβάλει ο καθένας στην πρόληψη του κυβερνοεκφοβισμού; </vt:lpstr>
      <vt:lpstr>Σας ευχαριστούμε  για την συμμετοχή σας!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Βία και εκφοβισμός στη σχολική μονάδα του 5ου Γυμνασίου  Πτολεμαΐδας  Ιανουάριος 2024</dc:title>
  <dc:creator>user</dc:creator>
  <cp:lastModifiedBy>user</cp:lastModifiedBy>
  <cp:revision>235</cp:revision>
  <dcterms:created xsi:type="dcterms:W3CDTF">2024-01-02T16:32:38Z</dcterms:created>
  <dcterms:modified xsi:type="dcterms:W3CDTF">2024-02-02T19:43:10Z</dcterms:modified>
</cp:coreProperties>
</file>