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56" r:id="rId2"/>
    <p:sldId id="257" r:id="rId3"/>
    <p:sldId id="258" r:id="rId4"/>
    <p:sldId id="259" r:id="rId5"/>
    <p:sldId id="2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8DF98C-6C3E-4ED3-92B6-D00541025386}" type="datetimeFigureOut">
              <a:rPr lang="en-US" smtClean="0"/>
              <a:t>4/6/2023</a:t>
            </a:fld>
            <a:endParaRPr lang="en-US"/>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8805CB-2B3E-4B9E-B917-CB328CE01797}" type="slidenum">
              <a:rPr lang="en-US" smtClean="0"/>
              <a:t>‹#›</a:t>
            </a:fld>
            <a:endParaRPr lang="en-US"/>
          </a:p>
        </p:txBody>
      </p:sp>
    </p:spTree>
    <p:extLst>
      <p:ext uri="{BB962C8B-B14F-4D97-AF65-F5344CB8AC3E}">
        <p14:creationId xmlns:p14="http://schemas.microsoft.com/office/powerpoint/2010/main" val="39636842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5"/>
          </p:nvPr>
        </p:nvSpPr>
        <p:spPr/>
        <p:txBody>
          <a:bodyPr/>
          <a:lstStyle/>
          <a:p>
            <a:fld id="{3E8805CB-2B3E-4B9E-B917-CB328CE01797}" type="slidenum">
              <a:rPr lang="en-US" smtClean="0"/>
              <a:t>1</a:t>
            </a:fld>
            <a:endParaRPr lang="en-US"/>
          </a:p>
        </p:txBody>
      </p:sp>
    </p:spTree>
    <p:extLst>
      <p:ext uri="{BB962C8B-B14F-4D97-AF65-F5344CB8AC3E}">
        <p14:creationId xmlns:p14="http://schemas.microsoft.com/office/powerpoint/2010/main" val="18445840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5"/>
          </p:nvPr>
        </p:nvSpPr>
        <p:spPr/>
        <p:txBody>
          <a:bodyPr/>
          <a:lstStyle/>
          <a:p>
            <a:fld id="{3E8805CB-2B3E-4B9E-B917-CB328CE01797}" type="slidenum">
              <a:rPr lang="en-US" smtClean="0"/>
              <a:t>3</a:t>
            </a:fld>
            <a:endParaRPr lang="en-US"/>
          </a:p>
        </p:txBody>
      </p:sp>
    </p:spTree>
    <p:extLst>
      <p:ext uri="{BB962C8B-B14F-4D97-AF65-F5344CB8AC3E}">
        <p14:creationId xmlns:p14="http://schemas.microsoft.com/office/powerpoint/2010/main" val="9408945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D71E378-D315-78E6-B26E-5DDF4D2929CF}"/>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endParaRPr lang="en-US"/>
          </a:p>
        </p:txBody>
      </p:sp>
      <p:sp>
        <p:nvSpPr>
          <p:cNvPr id="3" name="Υπότιτλος 2">
            <a:extLst>
              <a:ext uri="{FF2B5EF4-FFF2-40B4-BE49-F238E27FC236}">
                <a16:creationId xmlns:a16="http://schemas.microsoft.com/office/drawing/2014/main" id="{074C619E-5EAA-B50B-7C55-6047273E0BD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a:p>
        </p:txBody>
      </p:sp>
      <p:sp>
        <p:nvSpPr>
          <p:cNvPr id="4" name="Θέση ημερομηνίας 3">
            <a:extLst>
              <a:ext uri="{FF2B5EF4-FFF2-40B4-BE49-F238E27FC236}">
                <a16:creationId xmlns:a16="http://schemas.microsoft.com/office/drawing/2014/main" id="{2327BDC1-5723-AB27-3986-CA597D45E31B}"/>
              </a:ext>
            </a:extLst>
          </p:cNvPr>
          <p:cNvSpPr>
            <a:spLocks noGrp="1"/>
          </p:cNvSpPr>
          <p:nvPr>
            <p:ph type="dt" sz="half" idx="10"/>
          </p:nvPr>
        </p:nvSpPr>
        <p:spPr/>
        <p:txBody>
          <a:bodyPr/>
          <a:lstStyle/>
          <a:p>
            <a:fld id="{F1E4B9E3-D99E-4F9E-A199-122BD2255547}" type="datetimeFigureOut">
              <a:rPr lang="en-US" smtClean="0"/>
              <a:t>4/6/2023</a:t>
            </a:fld>
            <a:endParaRPr lang="en-US"/>
          </a:p>
        </p:txBody>
      </p:sp>
      <p:sp>
        <p:nvSpPr>
          <p:cNvPr id="5" name="Θέση υποσέλιδου 4">
            <a:extLst>
              <a:ext uri="{FF2B5EF4-FFF2-40B4-BE49-F238E27FC236}">
                <a16:creationId xmlns:a16="http://schemas.microsoft.com/office/drawing/2014/main" id="{D121433B-4B1A-8B2E-AC10-66200EE47143}"/>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a16="http://schemas.microsoft.com/office/drawing/2014/main" id="{2CA58FF9-AAF5-AD0E-1759-18C49BAA04B6}"/>
              </a:ext>
            </a:extLst>
          </p:cNvPr>
          <p:cNvSpPr>
            <a:spLocks noGrp="1"/>
          </p:cNvSpPr>
          <p:nvPr>
            <p:ph type="sldNum" sz="quarter" idx="12"/>
          </p:nvPr>
        </p:nvSpPr>
        <p:spPr/>
        <p:txBody>
          <a:bodyPr/>
          <a:lstStyle/>
          <a:p>
            <a:fld id="{59E3F8CA-7BAE-4EF9-B0B2-559D7E080F84}" type="slidenum">
              <a:rPr lang="en-US" smtClean="0"/>
              <a:t>‹#›</a:t>
            </a:fld>
            <a:endParaRPr lang="en-US"/>
          </a:p>
        </p:txBody>
      </p:sp>
    </p:spTree>
    <p:extLst>
      <p:ext uri="{BB962C8B-B14F-4D97-AF65-F5344CB8AC3E}">
        <p14:creationId xmlns:p14="http://schemas.microsoft.com/office/powerpoint/2010/main" val="4122826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5887097-1084-419A-F0B1-57492C95BC6B}"/>
              </a:ext>
            </a:extLst>
          </p:cNvPr>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Θέση κατακόρυφου κειμένου 2">
            <a:extLst>
              <a:ext uri="{FF2B5EF4-FFF2-40B4-BE49-F238E27FC236}">
                <a16:creationId xmlns:a16="http://schemas.microsoft.com/office/drawing/2014/main" id="{B71C7CF6-BE34-65DF-260B-4F4C0CFCBF9D}"/>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ημερομηνίας 3">
            <a:extLst>
              <a:ext uri="{FF2B5EF4-FFF2-40B4-BE49-F238E27FC236}">
                <a16:creationId xmlns:a16="http://schemas.microsoft.com/office/drawing/2014/main" id="{45DDEC52-9CDB-D00F-59EC-AA2DD9752E0C}"/>
              </a:ext>
            </a:extLst>
          </p:cNvPr>
          <p:cNvSpPr>
            <a:spLocks noGrp="1"/>
          </p:cNvSpPr>
          <p:nvPr>
            <p:ph type="dt" sz="half" idx="10"/>
          </p:nvPr>
        </p:nvSpPr>
        <p:spPr/>
        <p:txBody>
          <a:bodyPr/>
          <a:lstStyle/>
          <a:p>
            <a:fld id="{F1E4B9E3-D99E-4F9E-A199-122BD2255547}" type="datetimeFigureOut">
              <a:rPr lang="en-US" smtClean="0"/>
              <a:t>4/6/2023</a:t>
            </a:fld>
            <a:endParaRPr lang="en-US"/>
          </a:p>
        </p:txBody>
      </p:sp>
      <p:sp>
        <p:nvSpPr>
          <p:cNvPr id="5" name="Θέση υποσέλιδου 4">
            <a:extLst>
              <a:ext uri="{FF2B5EF4-FFF2-40B4-BE49-F238E27FC236}">
                <a16:creationId xmlns:a16="http://schemas.microsoft.com/office/drawing/2014/main" id="{60BCEB4B-6FA1-BB9F-AC68-55C6A26EAEB9}"/>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a16="http://schemas.microsoft.com/office/drawing/2014/main" id="{88164E29-40B3-5B5B-EF55-AD11B856827E}"/>
              </a:ext>
            </a:extLst>
          </p:cNvPr>
          <p:cNvSpPr>
            <a:spLocks noGrp="1"/>
          </p:cNvSpPr>
          <p:nvPr>
            <p:ph type="sldNum" sz="quarter" idx="12"/>
          </p:nvPr>
        </p:nvSpPr>
        <p:spPr/>
        <p:txBody>
          <a:bodyPr/>
          <a:lstStyle/>
          <a:p>
            <a:fld id="{59E3F8CA-7BAE-4EF9-B0B2-559D7E080F84}" type="slidenum">
              <a:rPr lang="en-US" smtClean="0"/>
              <a:t>‹#›</a:t>
            </a:fld>
            <a:endParaRPr lang="en-US"/>
          </a:p>
        </p:txBody>
      </p:sp>
    </p:spTree>
    <p:extLst>
      <p:ext uri="{BB962C8B-B14F-4D97-AF65-F5344CB8AC3E}">
        <p14:creationId xmlns:p14="http://schemas.microsoft.com/office/powerpoint/2010/main" val="3883508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4451D4F2-BA8E-64E0-EEC7-7F71ABAAED58}"/>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endParaRPr lang="en-US"/>
          </a:p>
        </p:txBody>
      </p:sp>
      <p:sp>
        <p:nvSpPr>
          <p:cNvPr id="3" name="Θέση κατακόρυφου κειμένου 2">
            <a:extLst>
              <a:ext uri="{FF2B5EF4-FFF2-40B4-BE49-F238E27FC236}">
                <a16:creationId xmlns:a16="http://schemas.microsoft.com/office/drawing/2014/main" id="{3926EF81-39A6-CC8E-7A77-69EDB54995D7}"/>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ημερομηνίας 3">
            <a:extLst>
              <a:ext uri="{FF2B5EF4-FFF2-40B4-BE49-F238E27FC236}">
                <a16:creationId xmlns:a16="http://schemas.microsoft.com/office/drawing/2014/main" id="{0F7B16DC-8B49-4776-8A5F-2EB17DA2168F}"/>
              </a:ext>
            </a:extLst>
          </p:cNvPr>
          <p:cNvSpPr>
            <a:spLocks noGrp="1"/>
          </p:cNvSpPr>
          <p:nvPr>
            <p:ph type="dt" sz="half" idx="10"/>
          </p:nvPr>
        </p:nvSpPr>
        <p:spPr/>
        <p:txBody>
          <a:bodyPr/>
          <a:lstStyle/>
          <a:p>
            <a:fld id="{F1E4B9E3-D99E-4F9E-A199-122BD2255547}" type="datetimeFigureOut">
              <a:rPr lang="en-US" smtClean="0"/>
              <a:t>4/6/2023</a:t>
            </a:fld>
            <a:endParaRPr lang="en-US"/>
          </a:p>
        </p:txBody>
      </p:sp>
      <p:sp>
        <p:nvSpPr>
          <p:cNvPr id="5" name="Θέση υποσέλιδου 4">
            <a:extLst>
              <a:ext uri="{FF2B5EF4-FFF2-40B4-BE49-F238E27FC236}">
                <a16:creationId xmlns:a16="http://schemas.microsoft.com/office/drawing/2014/main" id="{85931951-DE56-1EEC-E9CC-B7E27F25EC74}"/>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a16="http://schemas.microsoft.com/office/drawing/2014/main" id="{0256D7D7-865F-C362-2F93-341EA3893B2F}"/>
              </a:ext>
            </a:extLst>
          </p:cNvPr>
          <p:cNvSpPr>
            <a:spLocks noGrp="1"/>
          </p:cNvSpPr>
          <p:nvPr>
            <p:ph type="sldNum" sz="quarter" idx="12"/>
          </p:nvPr>
        </p:nvSpPr>
        <p:spPr/>
        <p:txBody>
          <a:bodyPr/>
          <a:lstStyle/>
          <a:p>
            <a:fld id="{59E3F8CA-7BAE-4EF9-B0B2-559D7E080F84}" type="slidenum">
              <a:rPr lang="en-US" smtClean="0"/>
              <a:t>‹#›</a:t>
            </a:fld>
            <a:endParaRPr lang="en-US"/>
          </a:p>
        </p:txBody>
      </p:sp>
    </p:spTree>
    <p:extLst>
      <p:ext uri="{BB962C8B-B14F-4D97-AF65-F5344CB8AC3E}">
        <p14:creationId xmlns:p14="http://schemas.microsoft.com/office/powerpoint/2010/main" val="3643772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DE086DB-E7C2-2767-2BD5-7AD80EED1A30}"/>
              </a:ext>
            </a:extLst>
          </p:cNvPr>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Θέση περιεχομένου 2">
            <a:extLst>
              <a:ext uri="{FF2B5EF4-FFF2-40B4-BE49-F238E27FC236}">
                <a16:creationId xmlns:a16="http://schemas.microsoft.com/office/drawing/2014/main" id="{6D92E115-8E56-B290-AF3F-972BDBE09E3A}"/>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ημερομηνίας 3">
            <a:extLst>
              <a:ext uri="{FF2B5EF4-FFF2-40B4-BE49-F238E27FC236}">
                <a16:creationId xmlns:a16="http://schemas.microsoft.com/office/drawing/2014/main" id="{694728D5-ADC6-2FF3-038C-84515EB27946}"/>
              </a:ext>
            </a:extLst>
          </p:cNvPr>
          <p:cNvSpPr>
            <a:spLocks noGrp="1"/>
          </p:cNvSpPr>
          <p:nvPr>
            <p:ph type="dt" sz="half" idx="10"/>
          </p:nvPr>
        </p:nvSpPr>
        <p:spPr/>
        <p:txBody>
          <a:bodyPr/>
          <a:lstStyle/>
          <a:p>
            <a:fld id="{F1E4B9E3-D99E-4F9E-A199-122BD2255547}" type="datetimeFigureOut">
              <a:rPr lang="en-US" smtClean="0"/>
              <a:t>4/6/2023</a:t>
            </a:fld>
            <a:endParaRPr lang="en-US"/>
          </a:p>
        </p:txBody>
      </p:sp>
      <p:sp>
        <p:nvSpPr>
          <p:cNvPr id="5" name="Θέση υποσέλιδου 4">
            <a:extLst>
              <a:ext uri="{FF2B5EF4-FFF2-40B4-BE49-F238E27FC236}">
                <a16:creationId xmlns:a16="http://schemas.microsoft.com/office/drawing/2014/main" id="{995C8ABD-6FE6-8B58-9341-0E9A951EB68B}"/>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a16="http://schemas.microsoft.com/office/drawing/2014/main" id="{D4D4583F-2BD2-0661-A94D-460722880707}"/>
              </a:ext>
            </a:extLst>
          </p:cNvPr>
          <p:cNvSpPr>
            <a:spLocks noGrp="1"/>
          </p:cNvSpPr>
          <p:nvPr>
            <p:ph type="sldNum" sz="quarter" idx="12"/>
          </p:nvPr>
        </p:nvSpPr>
        <p:spPr/>
        <p:txBody>
          <a:bodyPr/>
          <a:lstStyle/>
          <a:p>
            <a:fld id="{59E3F8CA-7BAE-4EF9-B0B2-559D7E080F84}" type="slidenum">
              <a:rPr lang="en-US" smtClean="0"/>
              <a:t>‹#›</a:t>
            </a:fld>
            <a:endParaRPr lang="en-US"/>
          </a:p>
        </p:txBody>
      </p:sp>
    </p:spTree>
    <p:extLst>
      <p:ext uri="{BB962C8B-B14F-4D97-AF65-F5344CB8AC3E}">
        <p14:creationId xmlns:p14="http://schemas.microsoft.com/office/powerpoint/2010/main" val="3522819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F7B8E77-7EAB-8AFD-FEEB-048780A5BD40}"/>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endParaRPr lang="en-US"/>
          </a:p>
        </p:txBody>
      </p:sp>
      <p:sp>
        <p:nvSpPr>
          <p:cNvPr id="3" name="Θέση κειμένου 2">
            <a:extLst>
              <a:ext uri="{FF2B5EF4-FFF2-40B4-BE49-F238E27FC236}">
                <a16:creationId xmlns:a16="http://schemas.microsoft.com/office/drawing/2014/main" id="{4C828B5B-9C92-44A7-579E-06FF61210F7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35052116-B609-A152-3FEE-5E4A0A82E250}"/>
              </a:ext>
            </a:extLst>
          </p:cNvPr>
          <p:cNvSpPr>
            <a:spLocks noGrp="1"/>
          </p:cNvSpPr>
          <p:nvPr>
            <p:ph type="dt" sz="half" idx="10"/>
          </p:nvPr>
        </p:nvSpPr>
        <p:spPr/>
        <p:txBody>
          <a:bodyPr/>
          <a:lstStyle/>
          <a:p>
            <a:fld id="{F1E4B9E3-D99E-4F9E-A199-122BD2255547}" type="datetimeFigureOut">
              <a:rPr lang="en-US" smtClean="0"/>
              <a:t>4/6/2023</a:t>
            </a:fld>
            <a:endParaRPr lang="en-US"/>
          </a:p>
        </p:txBody>
      </p:sp>
      <p:sp>
        <p:nvSpPr>
          <p:cNvPr id="5" name="Θέση υποσέλιδου 4">
            <a:extLst>
              <a:ext uri="{FF2B5EF4-FFF2-40B4-BE49-F238E27FC236}">
                <a16:creationId xmlns:a16="http://schemas.microsoft.com/office/drawing/2014/main" id="{DC12FB6F-927F-27E3-EDF3-A5A04DBA42CE}"/>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a16="http://schemas.microsoft.com/office/drawing/2014/main" id="{80BE8EEC-AE7C-09BC-7C1E-CF23B34C9BE1}"/>
              </a:ext>
            </a:extLst>
          </p:cNvPr>
          <p:cNvSpPr>
            <a:spLocks noGrp="1"/>
          </p:cNvSpPr>
          <p:nvPr>
            <p:ph type="sldNum" sz="quarter" idx="12"/>
          </p:nvPr>
        </p:nvSpPr>
        <p:spPr/>
        <p:txBody>
          <a:bodyPr/>
          <a:lstStyle/>
          <a:p>
            <a:fld id="{59E3F8CA-7BAE-4EF9-B0B2-559D7E080F84}" type="slidenum">
              <a:rPr lang="en-US" smtClean="0"/>
              <a:t>‹#›</a:t>
            </a:fld>
            <a:endParaRPr lang="en-US"/>
          </a:p>
        </p:txBody>
      </p:sp>
    </p:spTree>
    <p:extLst>
      <p:ext uri="{BB962C8B-B14F-4D97-AF65-F5344CB8AC3E}">
        <p14:creationId xmlns:p14="http://schemas.microsoft.com/office/powerpoint/2010/main" val="961044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11B3519-628C-4CAB-1550-228F2CAF8B5D}"/>
              </a:ext>
            </a:extLst>
          </p:cNvPr>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Θέση περιεχομένου 2">
            <a:extLst>
              <a:ext uri="{FF2B5EF4-FFF2-40B4-BE49-F238E27FC236}">
                <a16:creationId xmlns:a16="http://schemas.microsoft.com/office/drawing/2014/main" id="{A346799C-D9E7-E2D9-EC0D-3A0BA01969A2}"/>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περιεχομένου 3">
            <a:extLst>
              <a:ext uri="{FF2B5EF4-FFF2-40B4-BE49-F238E27FC236}">
                <a16:creationId xmlns:a16="http://schemas.microsoft.com/office/drawing/2014/main" id="{012F1913-EE5A-2C26-DF39-706E03D73B5E}"/>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5" name="Θέση ημερομηνίας 4">
            <a:extLst>
              <a:ext uri="{FF2B5EF4-FFF2-40B4-BE49-F238E27FC236}">
                <a16:creationId xmlns:a16="http://schemas.microsoft.com/office/drawing/2014/main" id="{05B5B426-DB7C-67F4-ED33-8BA0D54390C6}"/>
              </a:ext>
            </a:extLst>
          </p:cNvPr>
          <p:cNvSpPr>
            <a:spLocks noGrp="1"/>
          </p:cNvSpPr>
          <p:nvPr>
            <p:ph type="dt" sz="half" idx="10"/>
          </p:nvPr>
        </p:nvSpPr>
        <p:spPr/>
        <p:txBody>
          <a:bodyPr/>
          <a:lstStyle/>
          <a:p>
            <a:fld id="{F1E4B9E3-D99E-4F9E-A199-122BD2255547}" type="datetimeFigureOut">
              <a:rPr lang="en-US" smtClean="0"/>
              <a:t>4/6/2023</a:t>
            </a:fld>
            <a:endParaRPr lang="en-US"/>
          </a:p>
        </p:txBody>
      </p:sp>
      <p:sp>
        <p:nvSpPr>
          <p:cNvPr id="6" name="Θέση υποσέλιδου 5">
            <a:extLst>
              <a:ext uri="{FF2B5EF4-FFF2-40B4-BE49-F238E27FC236}">
                <a16:creationId xmlns:a16="http://schemas.microsoft.com/office/drawing/2014/main" id="{4DED8597-41BE-2D23-52C7-23C559F9E2A6}"/>
              </a:ext>
            </a:extLst>
          </p:cNvPr>
          <p:cNvSpPr>
            <a:spLocks noGrp="1"/>
          </p:cNvSpPr>
          <p:nvPr>
            <p:ph type="ftr" sz="quarter" idx="11"/>
          </p:nvPr>
        </p:nvSpPr>
        <p:spPr/>
        <p:txBody>
          <a:bodyPr/>
          <a:lstStyle/>
          <a:p>
            <a:endParaRPr lang="en-US"/>
          </a:p>
        </p:txBody>
      </p:sp>
      <p:sp>
        <p:nvSpPr>
          <p:cNvPr id="7" name="Θέση αριθμού διαφάνειας 6">
            <a:extLst>
              <a:ext uri="{FF2B5EF4-FFF2-40B4-BE49-F238E27FC236}">
                <a16:creationId xmlns:a16="http://schemas.microsoft.com/office/drawing/2014/main" id="{92C05EDE-8542-BAF8-07B9-8EEF181BDF54}"/>
              </a:ext>
            </a:extLst>
          </p:cNvPr>
          <p:cNvSpPr>
            <a:spLocks noGrp="1"/>
          </p:cNvSpPr>
          <p:nvPr>
            <p:ph type="sldNum" sz="quarter" idx="12"/>
          </p:nvPr>
        </p:nvSpPr>
        <p:spPr/>
        <p:txBody>
          <a:bodyPr/>
          <a:lstStyle/>
          <a:p>
            <a:fld id="{59E3F8CA-7BAE-4EF9-B0B2-559D7E080F84}" type="slidenum">
              <a:rPr lang="en-US" smtClean="0"/>
              <a:t>‹#›</a:t>
            </a:fld>
            <a:endParaRPr lang="en-US"/>
          </a:p>
        </p:txBody>
      </p:sp>
    </p:spTree>
    <p:extLst>
      <p:ext uri="{BB962C8B-B14F-4D97-AF65-F5344CB8AC3E}">
        <p14:creationId xmlns:p14="http://schemas.microsoft.com/office/powerpoint/2010/main" val="481990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C6EC2BB-586C-0C52-8320-F6EC3041877C}"/>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endParaRPr lang="en-US"/>
          </a:p>
        </p:txBody>
      </p:sp>
      <p:sp>
        <p:nvSpPr>
          <p:cNvPr id="3" name="Θέση κειμένου 2">
            <a:extLst>
              <a:ext uri="{FF2B5EF4-FFF2-40B4-BE49-F238E27FC236}">
                <a16:creationId xmlns:a16="http://schemas.microsoft.com/office/drawing/2014/main" id="{27734A09-ECE2-3DA7-36D0-99C6498658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FEA5EE84-7703-8BE9-79CD-E28ED66629FF}"/>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5" name="Θέση κειμένου 4">
            <a:extLst>
              <a:ext uri="{FF2B5EF4-FFF2-40B4-BE49-F238E27FC236}">
                <a16:creationId xmlns:a16="http://schemas.microsoft.com/office/drawing/2014/main" id="{557306AF-B6B1-13C6-0BFA-13EB42E5CC9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9835C0E9-CE45-ED72-F389-96B6633A2298}"/>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7" name="Θέση ημερομηνίας 6">
            <a:extLst>
              <a:ext uri="{FF2B5EF4-FFF2-40B4-BE49-F238E27FC236}">
                <a16:creationId xmlns:a16="http://schemas.microsoft.com/office/drawing/2014/main" id="{C31311D9-F7FA-C77C-4C4D-1557BE68D4DA}"/>
              </a:ext>
            </a:extLst>
          </p:cNvPr>
          <p:cNvSpPr>
            <a:spLocks noGrp="1"/>
          </p:cNvSpPr>
          <p:nvPr>
            <p:ph type="dt" sz="half" idx="10"/>
          </p:nvPr>
        </p:nvSpPr>
        <p:spPr/>
        <p:txBody>
          <a:bodyPr/>
          <a:lstStyle/>
          <a:p>
            <a:fld id="{F1E4B9E3-D99E-4F9E-A199-122BD2255547}" type="datetimeFigureOut">
              <a:rPr lang="en-US" smtClean="0"/>
              <a:t>4/6/2023</a:t>
            </a:fld>
            <a:endParaRPr lang="en-US"/>
          </a:p>
        </p:txBody>
      </p:sp>
      <p:sp>
        <p:nvSpPr>
          <p:cNvPr id="8" name="Θέση υποσέλιδου 7">
            <a:extLst>
              <a:ext uri="{FF2B5EF4-FFF2-40B4-BE49-F238E27FC236}">
                <a16:creationId xmlns:a16="http://schemas.microsoft.com/office/drawing/2014/main" id="{2A8C1145-D367-C06B-E9AB-E0174077B372}"/>
              </a:ext>
            </a:extLst>
          </p:cNvPr>
          <p:cNvSpPr>
            <a:spLocks noGrp="1"/>
          </p:cNvSpPr>
          <p:nvPr>
            <p:ph type="ftr" sz="quarter" idx="11"/>
          </p:nvPr>
        </p:nvSpPr>
        <p:spPr/>
        <p:txBody>
          <a:bodyPr/>
          <a:lstStyle/>
          <a:p>
            <a:endParaRPr lang="en-US"/>
          </a:p>
        </p:txBody>
      </p:sp>
      <p:sp>
        <p:nvSpPr>
          <p:cNvPr id="9" name="Θέση αριθμού διαφάνειας 8">
            <a:extLst>
              <a:ext uri="{FF2B5EF4-FFF2-40B4-BE49-F238E27FC236}">
                <a16:creationId xmlns:a16="http://schemas.microsoft.com/office/drawing/2014/main" id="{CDBFED69-73EE-9AC7-3A16-13BA940993E0}"/>
              </a:ext>
            </a:extLst>
          </p:cNvPr>
          <p:cNvSpPr>
            <a:spLocks noGrp="1"/>
          </p:cNvSpPr>
          <p:nvPr>
            <p:ph type="sldNum" sz="quarter" idx="12"/>
          </p:nvPr>
        </p:nvSpPr>
        <p:spPr/>
        <p:txBody>
          <a:bodyPr/>
          <a:lstStyle/>
          <a:p>
            <a:fld id="{59E3F8CA-7BAE-4EF9-B0B2-559D7E080F84}" type="slidenum">
              <a:rPr lang="en-US" smtClean="0"/>
              <a:t>‹#›</a:t>
            </a:fld>
            <a:endParaRPr lang="en-US"/>
          </a:p>
        </p:txBody>
      </p:sp>
    </p:spTree>
    <p:extLst>
      <p:ext uri="{BB962C8B-B14F-4D97-AF65-F5344CB8AC3E}">
        <p14:creationId xmlns:p14="http://schemas.microsoft.com/office/powerpoint/2010/main" val="1177450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FC2BD45-7947-0464-9123-050972CA0592}"/>
              </a:ext>
            </a:extLst>
          </p:cNvPr>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Θέση ημερομηνίας 2">
            <a:extLst>
              <a:ext uri="{FF2B5EF4-FFF2-40B4-BE49-F238E27FC236}">
                <a16:creationId xmlns:a16="http://schemas.microsoft.com/office/drawing/2014/main" id="{A70D7F87-F932-03A8-1DC2-1E751CC2F2AC}"/>
              </a:ext>
            </a:extLst>
          </p:cNvPr>
          <p:cNvSpPr>
            <a:spLocks noGrp="1"/>
          </p:cNvSpPr>
          <p:nvPr>
            <p:ph type="dt" sz="half" idx="10"/>
          </p:nvPr>
        </p:nvSpPr>
        <p:spPr/>
        <p:txBody>
          <a:bodyPr/>
          <a:lstStyle/>
          <a:p>
            <a:fld id="{F1E4B9E3-D99E-4F9E-A199-122BD2255547}" type="datetimeFigureOut">
              <a:rPr lang="en-US" smtClean="0"/>
              <a:t>4/6/2023</a:t>
            </a:fld>
            <a:endParaRPr lang="en-US"/>
          </a:p>
        </p:txBody>
      </p:sp>
      <p:sp>
        <p:nvSpPr>
          <p:cNvPr id="4" name="Θέση υποσέλιδου 3">
            <a:extLst>
              <a:ext uri="{FF2B5EF4-FFF2-40B4-BE49-F238E27FC236}">
                <a16:creationId xmlns:a16="http://schemas.microsoft.com/office/drawing/2014/main" id="{DC711E4C-8704-0506-260A-ED26F60D2B8D}"/>
              </a:ext>
            </a:extLst>
          </p:cNvPr>
          <p:cNvSpPr>
            <a:spLocks noGrp="1"/>
          </p:cNvSpPr>
          <p:nvPr>
            <p:ph type="ftr" sz="quarter" idx="11"/>
          </p:nvPr>
        </p:nvSpPr>
        <p:spPr/>
        <p:txBody>
          <a:bodyPr/>
          <a:lstStyle/>
          <a:p>
            <a:endParaRPr lang="en-US"/>
          </a:p>
        </p:txBody>
      </p:sp>
      <p:sp>
        <p:nvSpPr>
          <p:cNvPr id="5" name="Θέση αριθμού διαφάνειας 4">
            <a:extLst>
              <a:ext uri="{FF2B5EF4-FFF2-40B4-BE49-F238E27FC236}">
                <a16:creationId xmlns:a16="http://schemas.microsoft.com/office/drawing/2014/main" id="{C3C6519A-BAAF-2174-6D1B-63AEF322C3A9}"/>
              </a:ext>
            </a:extLst>
          </p:cNvPr>
          <p:cNvSpPr>
            <a:spLocks noGrp="1"/>
          </p:cNvSpPr>
          <p:nvPr>
            <p:ph type="sldNum" sz="quarter" idx="12"/>
          </p:nvPr>
        </p:nvSpPr>
        <p:spPr/>
        <p:txBody>
          <a:bodyPr/>
          <a:lstStyle/>
          <a:p>
            <a:fld id="{59E3F8CA-7BAE-4EF9-B0B2-559D7E080F84}" type="slidenum">
              <a:rPr lang="en-US" smtClean="0"/>
              <a:t>‹#›</a:t>
            </a:fld>
            <a:endParaRPr lang="en-US"/>
          </a:p>
        </p:txBody>
      </p:sp>
    </p:spTree>
    <p:extLst>
      <p:ext uri="{BB962C8B-B14F-4D97-AF65-F5344CB8AC3E}">
        <p14:creationId xmlns:p14="http://schemas.microsoft.com/office/powerpoint/2010/main" val="2727578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AE819035-A91B-5E8E-FB3E-E015ACCD93E6}"/>
              </a:ext>
            </a:extLst>
          </p:cNvPr>
          <p:cNvSpPr>
            <a:spLocks noGrp="1"/>
          </p:cNvSpPr>
          <p:nvPr>
            <p:ph type="dt" sz="half" idx="10"/>
          </p:nvPr>
        </p:nvSpPr>
        <p:spPr/>
        <p:txBody>
          <a:bodyPr/>
          <a:lstStyle/>
          <a:p>
            <a:fld id="{F1E4B9E3-D99E-4F9E-A199-122BD2255547}" type="datetimeFigureOut">
              <a:rPr lang="en-US" smtClean="0"/>
              <a:t>4/6/2023</a:t>
            </a:fld>
            <a:endParaRPr lang="en-US"/>
          </a:p>
        </p:txBody>
      </p:sp>
      <p:sp>
        <p:nvSpPr>
          <p:cNvPr id="3" name="Θέση υποσέλιδου 2">
            <a:extLst>
              <a:ext uri="{FF2B5EF4-FFF2-40B4-BE49-F238E27FC236}">
                <a16:creationId xmlns:a16="http://schemas.microsoft.com/office/drawing/2014/main" id="{2EE5B0A9-C743-C938-79C3-E2FD357C17E6}"/>
              </a:ext>
            </a:extLst>
          </p:cNvPr>
          <p:cNvSpPr>
            <a:spLocks noGrp="1"/>
          </p:cNvSpPr>
          <p:nvPr>
            <p:ph type="ftr" sz="quarter" idx="11"/>
          </p:nvPr>
        </p:nvSpPr>
        <p:spPr/>
        <p:txBody>
          <a:bodyPr/>
          <a:lstStyle/>
          <a:p>
            <a:endParaRPr lang="en-US"/>
          </a:p>
        </p:txBody>
      </p:sp>
      <p:sp>
        <p:nvSpPr>
          <p:cNvPr id="4" name="Θέση αριθμού διαφάνειας 3">
            <a:extLst>
              <a:ext uri="{FF2B5EF4-FFF2-40B4-BE49-F238E27FC236}">
                <a16:creationId xmlns:a16="http://schemas.microsoft.com/office/drawing/2014/main" id="{F3F3C279-6577-58B0-69AC-947E8CA4B734}"/>
              </a:ext>
            </a:extLst>
          </p:cNvPr>
          <p:cNvSpPr>
            <a:spLocks noGrp="1"/>
          </p:cNvSpPr>
          <p:nvPr>
            <p:ph type="sldNum" sz="quarter" idx="12"/>
          </p:nvPr>
        </p:nvSpPr>
        <p:spPr/>
        <p:txBody>
          <a:bodyPr/>
          <a:lstStyle/>
          <a:p>
            <a:fld id="{59E3F8CA-7BAE-4EF9-B0B2-559D7E080F84}" type="slidenum">
              <a:rPr lang="en-US" smtClean="0"/>
              <a:t>‹#›</a:t>
            </a:fld>
            <a:endParaRPr lang="en-US"/>
          </a:p>
        </p:txBody>
      </p:sp>
    </p:spTree>
    <p:extLst>
      <p:ext uri="{BB962C8B-B14F-4D97-AF65-F5344CB8AC3E}">
        <p14:creationId xmlns:p14="http://schemas.microsoft.com/office/powerpoint/2010/main" val="1819139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A945351-E1D2-B0C6-C351-3473531BD1E7}"/>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n-US"/>
          </a:p>
        </p:txBody>
      </p:sp>
      <p:sp>
        <p:nvSpPr>
          <p:cNvPr id="3" name="Θέση περιεχομένου 2">
            <a:extLst>
              <a:ext uri="{FF2B5EF4-FFF2-40B4-BE49-F238E27FC236}">
                <a16:creationId xmlns:a16="http://schemas.microsoft.com/office/drawing/2014/main" id="{21E5D962-ABE2-DAEF-0EFF-32557786ACB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κειμένου 3">
            <a:extLst>
              <a:ext uri="{FF2B5EF4-FFF2-40B4-BE49-F238E27FC236}">
                <a16:creationId xmlns:a16="http://schemas.microsoft.com/office/drawing/2014/main" id="{9EE516D6-F1EF-CB9A-DB36-930CD0BFAC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77C0B8B2-3966-529F-1EA7-66500CBE9382}"/>
              </a:ext>
            </a:extLst>
          </p:cNvPr>
          <p:cNvSpPr>
            <a:spLocks noGrp="1"/>
          </p:cNvSpPr>
          <p:nvPr>
            <p:ph type="dt" sz="half" idx="10"/>
          </p:nvPr>
        </p:nvSpPr>
        <p:spPr/>
        <p:txBody>
          <a:bodyPr/>
          <a:lstStyle/>
          <a:p>
            <a:fld id="{F1E4B9E3-D99E-4F9E-A199-122BD2255547}" type="datetimeFigureOut">
              <a:rPr lang="en-US" smtClean="0"/>
              <a:t>4/6/2023</a:t>
            </a:fld>
            <a:endParaRPr lang="en-US"/>
          </a:p>
        </p:txBody>
      </p:sp>
      <p:sp>
        <p:nvSpPr>
          <p:cNvPr id="6" name="Θέση υποσέλιδου 5">
            <a:extLst>
              <a:ext uri="{FF2B5EF4-FFF2-40B4-BE49-F238E27FC236}">
                <a16:creationId xmlns:a16="http://schemas.microsoft.com/office/drawing/2014/main" id="{CFA01938-4CB6-BDA1-35A5-574B13622608}"/>
              </a:ext>
            </a:extLst>
          </p:cNvPr>
          <p:cNvSpPr>
            <a:spLocks noGrp="1"/>
          </p:cNvSpPr>
          <p:nvPr>
            <p:ph type="ftr" sz="quarter" idx="11"/>
          </p:nvPr>
        </p:nvSpPr>
        <p:spPr/>
        <p:txBody>
          <a:bodyPr/>
          <a:lstStyle/>
          <a:p>
            <a:endParaRPr lang="en-US"/>
          </a:p>
        </p:txBody>
      </p:sp>
      <p:sp>
        <p:nvSpPr>
          <p:cNvPr id="7" name="Θέση αριθμού διαφάνειας 6">
            <a:extLst>
              <a:ext uri="{FF2B5EF4-FFF2-40B4-BE49-F238E27FC236}">
                <a16:creationId xmlns:a16="http://schemas.microsoft.com/office/drawing/2014/main" id="{E198BFFC-A441-23F6-8E10-A56751E15300}"/>
              </a:ext>
            </a:extLst>
          </p:cNvPr>
          <p:cNvSpPr>
            <a:spLocks noGrp="1"/>
          </p:cNvSpPr>
          <p:nvPr>
            <p:ph type="sldNum" sz="quarter" idx="12"/>
          </p:nvPr>
        </p:nvSpPr>
        <p:spPr/>
        <p:txBody>
          <a:bodyPr/>
          <a:lstStyle/>
          <a:p>
            <a:fld id="{59E3F8CA-7BAE-4EF9-B0B2-559D7E080F84}" type="slidenum">
              <a:rPr lang="en-US" smtClean="0"/>
              <a:t>‹#›</a:t>
            </a:fld>
            <a:endParaRPr lang="en-US"/>
          </a:p>
        </p:txBody>
      </p:sp>
    </p:spTree>
    <p:extLst>
      <p:ext uri="{BB962C8B-B14F-4D97-AF65-F5344CB8AC3E}">
        <p14:creationId xmlns:p14="http://schemas.microsoft.com/office/powerpoint/2010/main" val="33739824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78A849B-54ED-93FA-2F79-21FF6439DCD4}"/>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n-US"/>
          </a:p>
        </p:txBody>
      </p:sp>
      <p:sp>
        <p:nvSpPr>
          <p:cNvPr id="3" name="Θέση εικόνας 2">
            <a:extLst>
              <a:ext uri="{FF2B5EF4-FFF2-40B4-BE49-F238E27FC236}">
                <a16:creationId xmlns:a16="http://schemas.microsoft.com/office/drawing/2014/main" id="{BA3A9EB2-F689-9BFF-BFF6-FDD915917A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Θέση κειμένου 3">
            <a:extLst>
              <a:ext uri="{FF2B5EF4-FFF2-40B4-BE49-F238E27FC236}">
                <a16:creationId xmlns:a16="http://schemas.microsoft.com/office/drawing/2014/main" id="{E34F3E3E-CE9F-B50C-11C4-0E0B177E00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180143A3-E549-0220-B03A-B0906EB357A2}"/>
              </a:ext>
            </a:extLst>
          </p:cNvPr>
          <p:cNvSpPr>
            <a:spLocks noGrp="1"/>
          </p:cNvSpPr>
          <p:nvPr>
            <p:ph type="dt" sz="half" idx="10"/>
          </p:nvPr>
        </p:nvSpPr>
        <p:spPr/>
        <p:txBody>
          <a:bodyPr/>
          <a:lstStyle/>
          <a:p>
            <a:fld id="{F1E4B9E3-D99E-4F9E-A199-122BD2255547}" type="datetimeFigureOut">
              <a:rPr lang="en-US" smtClean="0"/>
              <a:t>4/6/2023</a:t>
            </a:fld>
            <a:endParaRPr lang="en-US"/>
          </a:p>
        </p:txBody>
      </p:sp>
      <p:sp>
        <p:nvSpPr>
          <p:cNvPr id="6" name="Θέση υποσέλιδου 5">
            <a:extLst>
              <a:ext uri="{FF2B5EF4-FFF2-40B4-BE49-F238E27FC236}">
                <a16:creationId xmlns:a16="http://schemas.microsoft.com/office/drawing/2014/main" id="{04A95E22-DD42-4AD6-B187-4CEDCDA9DBD3}"/>
              </a:ext>
            </a:extLst>
          </p:cNvPr>
          <p:cNvSpPr>
            <a:spLocks noGrp="1"/>
          </p:cNvSpPr>
          <p:nvPr>
            <p:ph type="ftr" sz="quarter" idx="11"/>
          </p:nvPr>
        </p:nvSpPr>
        <p:spPr/>
        <p:txBody>
          <a:bodyPr/>
          <a:lstStyle/>
          <a:p>
            <a:endParaRPr lang="en-US"/>
          </a:p>
        </p:txBody>
      </p:sp>
      <p:sp>
        <p:nvSpPr>
          <p:cNvPr id="7" name="Θέση αριθμού διαφάνειας 6">
            <a:extLst>
              <a:ext uri="{FF2B5EF4-FFF2-40B4-BE49-F238E27FC236}">
                <a16:creationId xmlns:a16="http://schemas.microsoft.com/office/drawing/2014/main" id="{B3639F75-D333-4D41-92FB-164748B03A69}"/>
              </a:ext>
            </a:extLst>
          </p:cNvPr>
          <p:cNvSpPr>
            <a:spLocks noGrp="1"/>
          </p:cNvSpPr>
          <p:nvPr>
            <p:ph type="sldNum" sz="quarter" idx="12"/>
          </p:nvPr>
        </p:nvSpPr>
        <p:spPr/>
        <p:txBody>
          <a:bodyPr/>
          <a:lstStyle/>
          <a:p>
            <a:fld id="{59E3F8CA-7BAE-4EF9-B0B2-559D7E080F84}" type="slidenum">
              <a:rPr lang="en-US" smtClean="0"/>
              <a:t>‹#›</a:t>
            </a:fld>
            <a:endParaRPr lang="en-US"/>
          </a:p>
        </p:txBody>
      </p:sp>
    </p:spTree>
    <p:extLst>
      <p:ext uri="{BB962C8B-B14F-4D97-AF65-F5344CB8AC3E}">
        <p14:creationId xmlns:p14="http://schemas.microsoft.com/office/powerpoint/2010/main" val="36050203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A57B01E9-A62D-C934-7E8D-8FCA8C3488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a:p>
        </p:txBody>
      </p:sp>
      <p:sp>
        <p:nvSpPr>
          <p:cNvPr id="3" name="Θέση κειμένου 2">
            <a:extLst>
              <a:ext uri="{FF2B5EF4-FFF2-40B4-BE49-F238E27FC236}">
                <a16:creationId xmlns:a16="http://schemas.microsoft.com/office/drawing/2014/main" id="{1166F6B5-BECF-3B43-4BBE-8BF9F84BC8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ημερομηνίας 3">
            <a:extLst>
              <a:ext uri="{FF2B5EF4-FFF2-40B4-BE49-F238E27FC236}">
                <a16:creationId xmlns:a16="http://schemas.microsoft.com/office/drawing/2014/main" id="{68B5F572-288C-4F23-40CE-564EABFDCE6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E4B9E3-D99E-4F9E-A199-122BD2255547}" type="datetimeFigureOut">
              <a:rPr lang="en-US" smtClean="0"/>
              <a:t>4/6/2023</a:t>
            </a:fld>
            <a:endParaRPr lang="en-US"/>
          </a:p>
        </p:txBody>
      </p:sp>
      <p:sp>
        <p:nvSpPr>
          <p:cNvPr id="5" name="Θέση υποσέλιδου 4">
            <a:extLst>
              <a:ext uri="{FF2B5EF4-FFF2-40B4-BE49-F238E27FC236}">
                <a16:creationId xmlns:a16="http://schemas.microsoft.com/office/drawing/2014/main" id="{82343A1F-E4AD-500E-2424-981E59AE25D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Θέση αριθμού διαφάνειας 5">
            <a:extLst>
              <a:ext uri="{FF2B5EF4-FFF2-40B4-BE49-F238E27FC236}">
                <a16:creationId xmlns:a16="http://schemas.microsoft.com/office/drawing/2014/main" id="{82DAA0B8-5043-8913-0046-B30C96FC55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E3F8CA-7BAE-4EF9-B0B2-559D7E080F84}" type="slidenum">
              <a:rPr lang="en-US" smtClean="0"/>
              <a:t>‹#›</a:t>
            </a:fld>
            <a:endParaRPr lang="en-US"/>
          </a:p>
        </p:txBody>
      </p:sp>
    </p:spTree>
    <p:extLst>
      <p:ext uri="{BB962C8B-B14F-4D97-AF65-F5344CB8AC3E}">
        <p14:creationId xmlns:p14="http://schemas.microsoft.com/office/powerpoint/2010/main" val="32280991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02FB039-3C46-39BD-74D2-F0F84338B412}"/>
              </a:ext>
            </a:extLst>
          </p:cNvPr>
          <p:cNvSpPr>
            <a:spLocks noGrp="1"/>
          </p:cNvSpPr>
          <p:nvPr>
            <p:ph type="ctrTitle"/>
          </p:nvPr>
        </p:nvSpPr>
        <p:spPr>
          <a:xfrm>
            <a:off x="3560618" y="2726964"/>
            <a:ext cx="5181046" cy="2329668"/>
          </a:xfrm>
          <a:ln>
            <a:noFill/>
          </a:ln>
          <a:scene3d>
            <a:camera prst="orthographicFront">
              <a:rot lat="0" lon="21299999" rev="0"/>
            </a:camera>
            <a:lightRig rig="threePt" dir="t"/>
          </a:scene3d>
          <a:sp3d extrusionH="76200" contourW="12700">
            <a:extrusionClr>
              <a:srgbClr val="FF0000"/>
            </a:extrusionClr>
            <a:contourClr>
              <a:schemeClr val="bg1"/>
            </a:contourClr>
          </a:sp3d>
        </p:spPr>
        <p:txBody>
          <a:bodyPr>
            <a:normAutofit/>
            <a:sp3d contourW="12700">
              <a:contourClr>
                <a:schemeClr val="tx2">
                  <a:lumMod val="40000"/>
                  <a:lumOff val="60000"/>
                </a:schemeClr>
              </a:contourClr>
            </a:sp3d>
          </a:bodyPr>
          <a:lstStyle/>
          <a:p>
            <a:r>
              <a:rPr lang="en-US" sz="6600" b="1" i="1" dirty="0">
                <a:effectLst>
                  <a:outerShdw blurRad="38100" dist="38100" dir="2700000" algn="tl">
                    <a:srgbClr val="000000">
                      <a:alpha val="43137"/>
                    </a:srgbClr>
                  </a:outerShdw>
                </a:effectLst>
              </a:rPr>
              <a:t>SOCIAL MEDIA</a:t>
            </a:r>
            <a:br>
              <a:rPr lang="el-GR" sz="6600" b="1" i="1" dirty="0">
                <a:effectLst>
                  <a:outerShdw blurRad="38100" dist="38100" dir="2700000" algn="tl">
                    <a:srgbClr val="000000">
                      <a:alpha val="43137"/>
                    </a:srgbClr>
                  </a:outerShdw>
                </a:effectLst>
              </a:rPr>
            </a:br>
            <a:r>
              <a:rPr lang="el-GR" sz="2200" b="1" i="1" dirty="0">
                <a:effectLst>
                  <a:outerShdw blurRad="38100" dist="38100" dir="2700000" algn="tl">
                    <a:srgbClr val="000000">
                      <a:alpha val="43137"/>
                    </a:srgbClr>
                  </a:outerShdw>
                </a:effectLst>
              </a:rPr>
              <a:t>ΜΙΧΑΗΙΔΟΥ ΑΝΘΗ</a:t>
            </a:r>
            <a:endParaRPr lang="en-US" sz="2200" dirty="0"/>
          </a:p>
        </p:txBody>
      </p:sp>
      <p:sp>
        <p:nvSpPr>
          <p:cNvPr id="3" name="Υπότιτλος 2">
            <a:extLst>
              <a:ext uri="{FF2B5EF4-FFF2-40B4-BE49-F238E27FC236}">
                <a16:creationId xmlns:a16="http://schemas.microsoft.com/office/drawing/2014/main" id="{D1EFA6D7-C033-9D33-C031-10F8A8382D4C}"/>
              </a:ext>
            </a:extLst>
          </p:cNvPr>
          <p:cNvSpPr>
            <a:spLocks noGrp="1"/>
          </p:cNvSpPr>
          <p:nvPr>
            <p:ph type="subTitle" idx="1"/>
          </p:nvPr>
        </p:nvSpPr>
        <p:spPr/>
        <p:txBody>
          <a:bodyPr/>
          <a:lstStyle/>
          <a:p>
            <a:r>
              <a:rPr lang="el-GR" dirty="0"/>
              <a:t>ΚΟΣΜΟΛΙΑΠΤΣΗ ΕΛΙΝΑ</a:t>
            </a:r>
            <a:endParaRPr lang="en-US" dirty="0"/>
          </a:p>
        </p:txBody>
      </p:sp>
    </p:spTree>
    <p:extLst>
      <p:ext uri="{BB962C8B-B14F-4D97-AF65-F5344CB8AC3E}">
        <p14:creationId xmlns:p14="http://schemas.microsoft.com/office/powerpoint/2010/main" val="20051032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2A3F501-C157-FA40-FE78-64FC53C5931A}"/>
              </a:ext>
            </a:extLst>
          </p:cNvPr>
          <p:cNvSpPr>
            <a:spLocks noGrp="1"/>
          </p:cNvSpPr>
          <p:nvPr>
            <p:ph type="title"/>
          </p:nvPr>
        </p:nvSpPr>
        <p:spPr/>
        <p:txBody>
          <a:bodyPr/>
          <a:lstStyle/>
          <a:p>
            <a:r>
              <a:rPr lang="en-US" dirty="0"/>
              <a:t>WHAT ARE SOCIAL MEDIA?</a:t>
            </a:r>
          </a:p>
        </p:txBody>
      </p:sp>
      <p:sp>
        <p:nvSpPr>
          <p:cNvPr id="3" name="Θέση περιεχομένου 2">
            <a:extLst>
              <a:ext uri="{FF2B5EF4-FFF2-40B4-BE49-F238E27FC236}">
                <a16:creationId xmlns:a16="http://schemas.microsoft.com/office/drawing/2014/main" id="{53B63154-98A5-A168-F22B-42A6BF608863}"/>
              </a:ext>
            </a:extLst>
          </p:cNvPr>
          <p:cNvSpPr>
            <a:spLocks noGrp="1"/>
          </p:cNvSpPr>
          <p:nvPr>
            <p:ph idx="1"/>
          </p:nvPr>
        </p:nvSpPr>
        <p:spPr/>
        <p:txBody>
          <a:bodyPr/>
          <a:lstStyle/>
          <a:p>
            <a:pPr marL="0" indent="0">
              <a:buNone/>
            </a:pPr>
            <a:r>
              <a:rPr lang="en-US" dirty="0">
                <a:solidFill>
                  <a:srgbClr val="FF0066"/>
                </a:solidFill>
                <a:effectLst/>
                <a:latin typeface="Freestyle Script" panose="030804020302050B0404" pitchFamily="66" charset="0"/>
                <a:ea typeface="Calibri" panose="020F0502020204030204" pitchFamily="34" charset="0"/>
                <a:cs typeface="Times New Roman" panose="02020603050405020304" pitchFamily="18" charset="0"/>
              </a:rPr>
              <a:t>Social Media </a:t>
            </a:r>
            <a:r>
              <a:rPr lang="el-GR" sz="1800" dirty="0">
                <a:effectLst/>
                <a:latin typeface="Calibri" panose="020F0502020204030204" pitchFamily="34" charset="0"/>
                <a:ea typeface="Calibri" panose="020F0502020204030204" pitchFamily="34" charset="0"/>
                <a:cs typeface="Times New Roman" panose="02020603050405020304" pitchFamily="18" charset="0"/>
              </a:rPr>
              <a:t>είναι μια κατηγορία </a:t>
            </a:r>
            <a:r>
              <a:rPr lang="en-US" sz="1800" dirty="0">
                <a:effectLst/>
                <a:latin typeface="Calibri" panose="020F0502020204030204" pitchFamily="34" charset="0"/>
                <a:ea typeface="Calibri" panose="020F0502020204030204" pitchFamily="34" charset="0"/>
                <a:cs typeface="Times New Roman" panose="02020603050405020304" pitchFamily="18" charset="0"/>
              </a:rPr>
              <a:t>online</a:t>
            </a:r>
            <a:r>
              <a:rPr lang="el-GR" sz="1800" dirty="0">
                <a:effectLst/>
                <a:latin typeface="Calibri" panose="020F0502020204030204" pitchFamily="34" charset="0"/>
                <a:ea typeface="Calibri" panose="020F0502020204030204" pitchFamily="34" charset="0"/>
                <a:cs typeface="Times New Roman" panose="02020603050405020304" pitchFamily="18" charset="0"/>
              </a:rPr>
              <a:t> μέσων όπου οι χρήστες συζητούν, συμμετέχουν, διαμοιράζονται και δικτυώνονται κάτω από μια κοινή ομπρέλα το γνωστό μας διαδίκτυο</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0" indent="0">
              <a:buNone/>
            </a:pPr>
            <a:r>
              <a:rPr lang="el-GR" sz="1800" dirty="0">
                <a:effectLst/>
                <a:latin typeface="Calibri" panose="020F0502020204030204" pitchFamily="34" charset="0"/>
                <a:ea typeface="Calibri" panose="020F0502020204030204" pitchFamily="34" charset="0"/>
                <a:cs typeface="Times New Roman" panose="02020603050405020304" pitchFamily="18" charset="0"/>
              </a:rPr>
              <a:t>Οι περισσότερες υπηρεσίες </a:t>
            </a:r>
            <a:r>
              <a:rPr lang="en-US" sz="1800" dirty="0">
                <a:effectLst/>
                <a:latin typeface="Calibri" panose="020F0502020204030204" pitchFamily="34" charset="0"/>
                <a:ea typeface="Calibri" panose="020F0502020204030204" pitchFamily="34" charset="0"/>
                <a:cs typeface="Times New Roman" panose="02020603050405020304" pitchFamily="18" charset="0"/>
              </a:rPr>
              <a:t>social media</a:t>
            </a:r>
            <a:r>
              <a:rPr lang="el-GR" sz="1800" dirty="0">
                <a:effectLst/>
                <a:latin typeface="Calibri" panose="020F0502020204030204" pitchFamily="34" charset="0"/>
                <a:ea typeface="Calibri" panose="020F0502020204030204" pitchFamily="34" charset="0"/>
                <a:cs typeface="Times New Roman" panose="02020603050405020304" pitchFamily="18" charset="0"/>
              </a:rPr>
              <a:t> ενθαρρύνουν-επιδιώκουν την συζήτηση, τα σχόλια, την αλληλεπίδραση και τον διαμοιρασμό οποιαδήποτε πληροφορίας μεταξύ των χρηστών</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pic>
        <p:nvPicPr>
          <p:cNvPr id="5" name="Εικόνα 4">
            <a:extLst>
              <a:ext uri="{FF2B5EF4-FFF2-40B4-BE49-F238E27FC236}">
                <a16:creationId xmlns:a16="http://schemas.microsoft.com/office/drawing/2014/main" id="{53CCA59D-B38D-167F-A8D9-E0A32A0F68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3429000"/>
            <a:ext cx="4890654" cy="2750993"/>
          </a:xfrm>
          <a:prstGeom prst="rect">
            <a:avLst/>
          </a:prstGeom>
        </p:spPr>
      </p:pic>
    </p:spTree>
    <p:extLst>
      <p:ext uri="{BB962C8B-B14F-4D97-AF65-F5344CB8AC3E}">
        <p14:creationId xmlns:p14="http://schemas.microsoft.com/office/powerpoint/2010/main" val="29733077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4D3CC60-B7A3-15E8-EC0B-D47EC7ACAA6B}"/>
              </a:ext>
            </a:extLst>
          </p:cNvPr>
          <p:cNvSpPr>
            <a:spLocks noGrp="1"/>
          </p:cNvSpPr>
          <p:nvPr>
            <p:ph type="title"/>
          </p:nvPr>
        </p:nvSpPr>
        <p:spPr/>
        <p:txBody>
          <a:bodyPr/>
          <a:lstStyle/>
          <a:p>
            <a:r>
              <a:rPr lang="en-US" dirty="0"/>
              <a:t>WHAT IS ONLINE ADVERTISING?</a:t>
            </a:r>
          </a:p>
        </p:txBody>
      </p:sp>
      <p:sp>
        <p:nvSpPr>
          <p:cNvPr id="3" name="Θέση περιεχομένου 2">
            <a:extLst>
              <a:ext uri="{FF2B5EF4-FFF2-40B4-BE49-F238E27FC236}">
                <a16:creationId xmlns:a16="http://schemas.microsoft.com/office/drawing/2014/main" id="{31FB001C-BD94-1983-CDC1-2652F3CFAA23}"/>
              </a:ext>
            </a:extLst>
          </p:cNvPr>
          <p:cNvSpPr>
            <a:spLocks noGrp="1"/>
          </p:cNvSpPr>
          <p:nvPr>
            <p:ph idx="1"/>
          </p:nvPr>
        </p:nvSpPr>
        <p:spPr/>
        <p:txBody>
          <a:bodyPr>
            <a:normAutofit lnSpcReduction="10000"/>
          </a:bodyPr>
          <a:lstStyle/>
          <a:p>
            <a:pPr>
              <a:lnSpc>
                <a:spcPct val="107000"/>
              </a:lnSpc>
              <a:spcAft>
                <a:spcPts val="800"/>
              </a:spcAft>
            </a:pPr>
            <a:r>
              <a:rPr lang="el-GR" sz="2000" dirty="0">
                <a:solidFill>
                  <a:srgbClr val="FF0066"/>
                </a:solidFill>
                <a:effectLst/>
                <a:latin typeface="Calibri" panose="020F0502020204030204" pitchFamily="34" charset="0"/>
                <a:ea typeface="Calibri" panose="020F0502020204030204" pitchFamily="34" charset="0"/>
                <a:cs typeface="Times New Roman" panose="02020603050405020304" pitchFamily="18" charset="0"/>
              </a:rPr>
              <a:t>Η διαδικτυακή διαφήμιση, </a:t>
            </a:r>
            <a:r>
              <a:rPr lang="el-GR" sz="2000" dirty="0">
                <a:effectLst/>
                <a:latin typeface="Calibri" panose="020F0502020204030204" pitchFamily="34" charset="0"/>
                <a:ea typeface="Calibri" panose="020F0502020204030204" pitchFamily="34" charset="0"/>
                <a:cs typeface="Times New Roman" panose="02020603050405020304" pitchFamily="18" charset="0"/>
              </a:rPr>
              <a:t>γνωστή και ως διαδικτυακό μάρκετινγκ, διαφήμιση μέσω διαδικτύου, ψηφιακή διαφήμιση ή διαφήμιση μέσω </a:t>
            </a:r>
            <a:r>
              <a:rPr lang="el-GR" sz="2000" dirty="0" err="1">
                <a:effectLst/>
                <a:latin typeface="Calibri" panose="020F0502020204030204" pitchFamily="34" charset="0"/>
                <a:ea typeface="Calibri" panose="020F0502020204030204" pitchFamily="34" charset="0"/>
                <a:cs typeface="Times New Roman" panose="02020603050405020304" pitchFamily="18" charset="0"/>
              </a:rPr>
              <a:t>web</a:t>
            </a:r>
            <a:r>
              <a:rPr lang="el-GR" sz="2000" dirty="0">
                <a:effectLst/>
                <a:latin typeface="Calibri" panose="020F0502020204030204" pitchFamily="34" charset="0"/>
                <a:ea typeface="Calibri" panose="020F0502020204030204" pitchFamily="34" charset="0"/>
                <a:cs typeface="Times New Roman" panose="02020603050405020304" pitchFamily="18" charset="0"/>
              </a:rPr>
              <a:t>, είναι μια μορφή μάρκετινγκ και διαφήμισης που χρησιμοποιεί το Διαδίκτυο για την παροχή διαφημιστικών μηνυμάτων μάρκετινγκ στους καταναλωτές.</a:t>
            </a:r>
          </a:p>
          <a:p>
            <a:pPr>
              <a:lnSpc>
                <a:spcPct val="107000"/>
              </a:lnSpc>
              <a:spcAft>
                <a:spcPts val="800"/>
              </a:spcAft>
            </a:pPr>
            <a:r>
              <a:rPr lang="el-GR" sz="2000" dirty="0">
                <a:effectLst/>
                <a:latin typeface="Calibri" panose="020F0502020204030204" pitchFamily="34" charset="0"/>
                <a:ea typeface="Calibri" panose="020F0502020204030204" pitchFamily="34" charset="0"/>
                <a:cs typeface="Times New Roman" panose="02020603050405020304" pitchFamily="18" charset="0"/>
              </a:rPr>
              <a:t>Αδιαμφισβήτητα, όπως και στον φυσικό κόσμο, έτσι και στο διαδίκτυο η παρουσία μιας επιχείρησης από μόνη της, δεν αρκεί για να πετύχει τους στόχους της. Θα χρειαστούν προωθητικές ενέργειες, και κυρίως διαφήμιση .Με αυτό τον τρόπο μπορεί να αυξηθούν οι πωλήσεις, να ενισχυθεί η παρουσία σας και να γνωστοποιηθούν τα προϊόντα σας κ.α.</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l-GR" sz="2000" dirty="0"/>
              <a:t>Πως να κάνεις διαφήμιση στο διαδίκτυο</a:t>
            </a:r>
          </a:p>
          <a:p>
            <a:r>
              <a:rPr lang="el-GR" sz="2000" dirty="0"/>
              <a:t>Η διαφήμιση στο διαδίκτυο χρειάζεται μεθοδικότητα και προσοχή. Μπορείτε να απολαύσετε τα οφέλη της ψηφιακή διαφήμισης, αρκεί να γίνουν σωστά. Η παρουσία ενός οργανισμού θα πρέπει να είναι </a:t>
            </a:r>
            <a:r>
              <a:rPr lang="el-GR" sz="2000" dirty="0" err="1"/>
              <a:t>αξιοπρεπής.Παράλληλα</a:t>
            </a:r>
            <a:r>
              <a:rPr lang="el-GR" sz="2000" dirty="0"/>
              <a:t>, η παρουσία αυτή πρέπει να διαφημίζεται και να προωθείται για να την επίτευξη των στόχων αυτού</a:t>
            </a:r>
          </a:p>
          <a:p>
            <a:endParaRPr lang="en-US" dirty="0"/>
          </a:p>
        </p:txBody>
      </p:sp>
    </p:spTree>
    <p:extLst>
      <p:ext uri="{BB962C8B-B14F-4D97-AF65-F5344CB8AC3E}">
        <p14:creationId xmlns:p14="http://schemas.microsoft.com/office/powerpoint/2010/main" val="14852418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B2A1A9D-5395-D26F-8112-F8F77414F50E}"/>
              </a:ext>
            </a:extLst>
          </p:cNvPr>
          <p:cNvSpPr>
            <a:spLocks noGrp="1"/>
          </p:cNvSpPr>
          <p:nvPr>
            <p:ph type="title"/>
          </p:nvPr>
        </p:nvSpPr>
        <p:spPr/>
        <p:txBody>
          <a:bodyPr>
            <a:normAutofit fontScale="90000"/>
          </a:bodyPr>
          <a:lstStyle/>
          <a:p>
            <a:r>
              <a:rPr lang="en-US" sz="8000" dirty="0">
                <a:latin typeface="Blackadder ITC" panose="04020505051007020D02" pitchFamily="82" charset="0"/>
              </a:rPr>
              <a:t>                     </a:t>
            </a:r>
            <a:br>
              <a:rPr lang="en-US" sz="8000" dirty="0">
                <a:latin typeface="Blackadder ITC" panose="04020505051007020D02" pitchFamily="82" charset="0"/>
              </a:rPr>
            </a:br>
            <a:r>
              <a:rPr lang="en-US" sz="8000" dirty="0">
                <a:latin typeface="Blackadder ITC" panose="04020505051007020D02" pitchFamily="82" charset="0"/>
              </a:rPr>
              <a:t>                       Influencers</a:t>
            </a:r>
            <a:br>
              <a:rPr lang="en-US" dirty="0"/>
            </a:br>
            <a:endParaRPr lang="en-US" dirty="0"/>
          </a:p>
        </p:txBody>
      </p:sp>
      <p:sp>
        <p:nvSpPr>
          <p:cNvPr id="3" name="Θέση περιεχομένου 2">
            <a:extLst>
              <a:ext uri="{FF2B5EF4-FFF2-40B4-BE49-F238E27FC236}">
                <a16:creationId xmlns:a16="http://schemas.microsoft.com/office/drawing/2014/main" id="{6E343060-A076-0893-5D2D-DBB5656662C3}"/>
              </a:ext>
            </a:extLst>
          </p:cNvPr>
          <p:cNvSpPr>
            <a:spLocks noGrp="1"/>
          </p:cNvSpPr>
          <p:nvPr>
            <p:ph idx="1"/>
          </p:nvPr>
        </p:nvSpPr>
        <p:spPr>
          <a:xfrm>
            <a:off x="838200" y="1825625"/>
            <a:ext cx="10920984" cy="4667250"/>
          </a:xfrm>
        </p:spPr>
        <p:txBody>
          <a:bodyPr/>
          <a:lstStyle/>
          <a:p>
            <a:endParaRPr lang="el-GR" dirty="0"/>
          </a:p>
          <a:p>
            <a:pPr marL="0" indent="0">
              <a:buNone/>
            </a:pPr>
            <a:r>
              <a:rPr lang="el-GR" dirty="0">
                <a:solidFill>
                  <a:srgbClr val="FF0066"/>
                </a:solidFill>
              </a:rPr>
              <a:t>Τι είναι </a:t>
            </a:r>
            <a:r>
              <a:rPr lang="el-GR" dirty="0" err="1">
                <a:solidFill>
                  <a:srgbClr val="FF0066"/>
                </a:solidFill>
              </a:rPr>
              <a:t>influencer</a:t>
            </a:r>
            <a:r>
              <a:rPr lang="el-GR" dirty="0">
                <a:solidFill>
                  <a:srgbClr val="FF0066"/>
                </a:solidFill>
              </a:rPr>
              <a:t>;</a:t>
            </a:r>
          </a:p>
          <a:p>
            <a:r>
              <a:rPr lang="el-GR" dirty="0" err="1"/>
              <a:t>Influencer</a:t>
            </a:r>
            <a:r>
              <a:rPr lang="el-GR" dirty="0"/>
              <a:t> είναι ένας άνθρωπος που θεωρείται αρκετά δημοφιλής ή διάσημος και έχει ακόλουθους και επίδραση στα μέσα κοινωνικής δικτύωσης (</a:t>
            </a:r>
            <a:r>
              <a:rPr lang="el-GR" dirty="0" err="1"/>
              <a:t>facebook</a:t>
            </a:r>
            <a:r>
              <a:rPr lang="en-US" dirty="0"/>
              <a:t> </a:t>
            </a:r>
            <a:r>
              <a:rPr lang="el-GR" dirty="0"/>
              <a:t>, </a:t>
            </a:r>
            <a:r>
              <a:rPr lang="el-GR" dirty="0" err="1"/>
              <a:t>twitter</a:t>
            </a:r>
            <a:r>
              <a:rPr lang="en-US" dirty="0"/>
              <a:t> </a:t>
            </a:r>
            <a:r>
              <a:rPr lang="el-GR" dirty="0"/>
              <a:t>, </a:t>
            </a:r>
            <a:r>
              <a:rPr lang="en-US" dirty="0"/>
              <a:t>I</a:t>
            </a:r>
            <a:r>
              <a:rPr lang="el-GR" dirty="0" err="1"/>
              <a:t>nstagram</a:t>
            </a:r>
            <a:r>
              <a:rPr lang="en-US" dirty="0"/>
              <a:t> </a:t>
            </a:r>
            <a:r>
              <a:rPr lang="el-GR" dirty="0"/>
              <a:t>, </a:t>
            </a:r>
            <a:r>
              <a:rPr lang="el-GR" dirty="0" err="1"/>
              <a:t>youtube</a:t>
            </a:r>
            <a:r>
              <a:rPr lang="en-US" dirty="0"/>
              <a:t> </a:t>
            </a:r>
            <a:r>
              <a:rPr lang="el-GR" dirty="0"/>
              <a:t>, </a:t>
            </a:r>
            <a:r>
              <a:rPr lang="el-GR" dirty="0" err="1"/>
              <a:t>tiktok</a:t>
            </a:r>
            <a:r>
              <a:rPr lang="en-US" dirty="0"/>
              <a:t> </a:t>
            </a:r>
            <a:r>
              <a:rPr lang="el-GR" dirty="0"/>
              <a:t>, κτλ.)</a:t>
            </a:r>
          </a:p>
          <a:p>
            <a:r>
              <a:rPr lang="el-GR" dirty="0"/>
              <a:t>Γνωστοί </a:t>
            </a:r>
            <a:r>
              <a:rPr lang="en-US" dirty="0"/>
              <a:t>influencers </a:t>
            </a:r>
            <a:r>
              <a:rPr lang="el-GR" dirty="0"/>
              <a:t>είναι η </a:t>
            </a:r>
            <a:r>
              <a:rPr lang="en-US" dirty="0"/>
              <a:t>Dat Lilly, </a:t>
            </a:r>
            <a:r>
              <a:rPr lang="el-GR" dirty="0"/>
              <a:t>ο </a:t>
            </a:r>
            <a:r>
              <a:rPr lang="en-US" dirty="0" err="1"/>
              <a:t>Fipster</a:t>
            </a:r>
            <a:r>
              <a:rPr lang="en-US" dirty="0"/>
              <a:t> , </a:t>
            </a:r>
            <a:r>
              <a:rPr lang="el-GR" dirty="0"/>
              <a:t>η</a:t>
            </a:r>
            <a:r>
              <a:rPr lang="en-US" dirty="0"/>
              <a:t> </a:t>
            </a:r>
            <a:r>
              <a:rPr lang="el-GR" dirty="0"/>
              <a:t>Ιωάννα </a:t>
            </a:r>
            <a:r>
              <a:rPr lang="el-GR" dirty="0" err="1"/>
              <a:t>Τούνη</a:t>
            </a:r>
            <a:r>
              <a:rPr lang="el-GR" dirty="0"/>
              <a:t>, Βενετία Καμάρα κ.α.</a:t>
            </a:r>
            <a:endParaRPr lang="en-US" dirty="0"/>
          </a:p>
        </p:txBody>
      </p:sp>
    </p:spTree>
    <p:extLst>
      <p:ext uri="{BB962C8B-B14F-4D97-AF65-F5344CB8AC3E}">
        <p14:creationId xmlns:p14="http://schemas.microsoft.com/office/powerpoint/2010/main" val="34007574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AAEC755-134B-AACE-3537-C4C823C8A970}"/>
              </a:ext>
            </a:extLst>
          </p:cNvPr>
          <p:cNvSpPr>
            <a:spLocks noGrp="1"/>
          </p:cNvSpPr>
          <p:nvPr>
            <p:ph type="title"/>
          </p:nvPr>
        </p:nvSpPr>
        <p:spPr/>
        <p:txBody>
          <a:bodyPr/>
          <a:lstStyle/>
          <a:p>
            <a:r>
              <a:rPr lang="en-US" dirty="0">
                <a:latin typeface="Blackadder ITC" panose="04020505051007020D02" pitchFamily="82" charset="0"/>
              </a:rPr>
              <a:t>                                            Influencers</a:t>
            </a:r>
          </a:p>
        </p:txBody>
      </p:sp>
      <p:pic>
        <p:nvPicPr>
          <p:cNvPr id="5" name="Θέση περιεχομένου 4">
            <a:extLst>
              <a:ext uri="{FF2B5EF4-FFF2-40B4-BE49-F238E27FC236}">
                <a16:creationId xmlns:a16="http://schemas.microsoft.com/office/drawing/2014/main" id="{449B762A-CDD1-3EFD-ADB2-8CD6B539CB5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1529" y="1885854"/>
            <a:ext cx="2716652" cy="2329529"/>
          </a:xfrm>
        </p:spPr>
      </p:pic>
      <p:pic>
        <p:nvPicPr>
          <p:cNvPr id="6" name="Εικόνα 5">
            <a:extLst>
              <a:ext uri="{FF2B5EF4-FFF2-40B4-BE49-F238E27FC236}">
                <a16:creationId xmlns:a16="http://schemas.microsoft.com/office/drawing/2014/main" id="{F7E8C687-3B42-8885-56BC-6367A04ED63E}"/>
              </a:ext>
            </a:extLst>
          </p:cNvPr>
          <p:cNvPicPr>
            <a:picLocks noChangeAspect="1"/>
          </p:cNvPicPr>
          <p:nvPr/>
        </p:nvPicPr>
        <p:blipFill>
          <a:blip r:embed="rId3"/>
          <a:stretch>
            <a:fillRect/>
          </a:stretch>
        </p:blipFill>
        <p:spPr>
          <a:xfrm>
            <a:off x="2677705" y="4480560"/>
            <a:ext cx="2659164" cy="1892808"/>
          </a:xfrm>
          <a:prstGeom prst="rect">
            <a:avLst/>
          </a:prstGeom>
        </p:spPr>
      </p:pic>
      <p:pic>
        <p:nvPicPr>
          <p:cNvPr id="7" name="Εικόνα 6">
            <a:extLst>
              <a:ext uri="{FF2B5EF4-FFF2-40B4-BE49-F238E27FC236}">
                <a16:creationId xmlns:a16="http://schemas.microsoft.com/office/drawing/2014/main" id="{0DEE5833-BB6E-2D97-2958-21F4A6AFF516}"/>
              </a:ext>
            </a:extLst>
          </p:cNvPr>
          <p:cNvPicPr>
            <a:picLocks noChangeAspect="1"/>
          </p:cNvPicPr>
          <p:nvPr/>
        </p:nvPicPr>
        <p:blipFill>
          <a:blip r:embed="rId4"/>
          <a:stretch>
            <a:fillRect/>
          </a:stretch>
        </p:blipFill>
        <p:spPr>
          <a:xfrm>
            <a:off x="9101308" y="3922788"/>
            <a:ext cx="2659163" cy="2615807"/>
          </a:xfrm>
          <a:prstGeom prst="rect">
            <a:avLst/>
          </a:prstGeom>
        </p:spPr>
      </p:pic>
      <p:pic>
        <p:nvPicPr>
          <p:cNvPr id="8" name="Εικόνα 7">
            <a:extLst>
              <a:ext uri="{FF2B5EF4-FFF2-40B4-BE49-F238E27FC236}">
                <a16:creationId xmlns:a16="http://schemas.microsoft.com/office/drawing/2014/main" id="{19745862-6C9E-2A0B-C989-CB0FEC5170C4}"/>
              </a:ext>
            </a:extLst>
          </p:cNvPr>
          <p:cNvPicPr>
            <a:picLocks noChangeAspect="1"/>
          </p:cNvPicPr>
          <p:nvPr/>
        </p:nvPicPr>
        <p:blipFill>
          <a:blip r:embed="rId5"/>
          <a:stretch>
            <a:fillRect/>
          </a:stretch>
        </p:blipFill>
        <p:spPr>
          <a:xfrm>
            <a:off x="8094406" y="1092517"/>
            <a:ext cx="2336483" cy="2336483"/>
          </a:xfrm>
          <a:prstGeom prst="rect">
            <a:avLst/>
          </a:prstGeom>
        </p:spPr>
      </p:pic>
    </p:spTree>
    <p:extLst>
      <p:ext uri="{BB962C8B-B14F-4D97-AF65-F5344CB8AC3E}">
        <p14:creationId xmlns:p14="http://schemas.microsoft.com/office/powerpoint/2010/main" val="2330327760"/>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TM03457444[[fn=Βάση]]</Template>
  <TotalTime>63</TotalTime>
  <Words>292</Words>
  <Application>Microsoft Office PowerPoint</Application>
  <PresentationFormat>Ευρεία οθόνη</PresentationFormat>
  <Paragraphs>18</Paragraphs>
  <Slides>5</Slides>
  <Notes>2</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5</vt:i4>
      </vt:variant>
    </vt:vector>
  </HeadingPairs>
  <TitlesOfParts>
    <vt:vector size="11" baseType="lpstr">
      <vt:lpstr>Arial</vt:lpstr>
      <vt:lpstr>Blackadder ITC</vt:lpstr>
      <vt:lpstr>Calibri</vt:lpstr>
      <vt:lpstr>Calibri Light</vt:lpstr>
      <vt:lpstr>Freestyle Script</vt:lpstr>
      <vt:lpstr>Θέμα του Office</vt:lpstr>
      <vt:lpstr>SOCIAL MEDIA ΜΙΧΑΗΙΔΟΥ ΑΝΘΗ</vt:lpstr>
      <vt:lpstr>WHAT ARE SOCIAL MEDIA?</vt:lpstr>
      <vt:lpstr>WHAT IS ONLINE ADVERTISING?</vt:lpstr>
      <vt:lpstr>                                             Influencers </vt:lpstr>
      <vt:lpstr>                                            Influencers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MEDIA</dc:title>
  <dc:creator>Student_Pc1</dc:creator>
  <cp:lastModifiedBy>Student_Pc1</cp:lastModifiedBy>
  <cp:revision>2</cp:revision>
  <dcterms:created xsi:type="dcterms:W3CDTF">2023-03-16T06:28:31Z</dcterms:created>
  <dcterms:modified xsi:type="dcterms:W3CDTF">2023-04-06T06:04:03Z</dcterms:modified>
</cp:coreProperties>
</file>