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/>
              <a:t>ΤΕΧΝΟΛΟΓΙΑ Α΄ ΓΥΜΝΑΣΙΟΥ</a:t>
            </a:r>
            <a:endParaRPr lang="el-G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/>
              <a:t>Τεχνολογία - Επιστήμη</a:t>
            </a:r>
            <a:endParaRPr lang="el-G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943100" y="4093210"/>
            <a:ext cx="3722370" cy="5219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p>
            <a:r>
              <a:rPr lang="en-US" altLang="en-US" sz="28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αξιοποιούνται</a:t>
            </a:r>
            <a:endParaRPr lang="el-GR" altLang="en-US" sz="2800" b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  <a:sym typeface="+mn-ea"/>
              </a:rPr>
              <a:t>Τι είναι </a:t>
            </a:r>
            <a:r>
              <a:rPr lang="en-US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  <a:sym typeface="+mn-ea"/>
              </a:rPr>
              <a:t>Τεχνολογία</a:t>
            </a:r>
            <a:r>
              <a:rPr lang="el-GR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  <a:sym typeface="+mn-ea"/>
              </a:rPr>
              <a:t>;</a:t>
            </a:r>
            <a:endParaRPr lang="el-GR" altLang="en-US">
              <a:ln w="15875"/>
              <a:gradFill>
                <a:gsLst>
                  <a:gs pos="0">
                    <a:schemeClr val="accent1">
                      <a:lumOff val="-19998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8"/>
                    </a:schemeClr>
                  </a:gs>
                </a:gsLst>
                <a:lin ang="0" scaled="0"/>
              </a:gradFill>
              <a:effectLst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291846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p>
            <a:r>
              <a:rPr lang="el-GR" altLang="en-US"/>
              <a:t>Τ</a:t>
            </a:r>
            <a:r>
              <a:rPr lang="en-US" altLang="en-US"/>
              <a:t>έχνη </a:t>
            </a:r>
            <a:r>
              <a:rPr lang="el-GR" altLang="en-US"/>
              <a:t>&amp; </a:t>
            </a:r>
            <a:r>
              <a:rPr lang="en-US" altLang="en-US"/>
              <a:t>λόγος</a:t>
            </a:r>
            <a:endParaRPr lang="en-US" altLang="en-US"/>
          </a:p>
          <a:p>
            <a:pPr marL="457200" lvl="1" indent="457200">
              <a:buNone/>
            </a:pPr>
            <a:r>
              <a:rPr lang="el-GR" altLang="en-US" sz="2800" u="sng"/>
              <a:t>Ά</a:t>
            </a:r>
            <a:r>
              <a:rPr lang="en-US" altLang="en-US" sz="2800" u="sng"/>
              <a:t>θροισμα</a:t>
            </a:r>
            <a:r>
              <a:rPr lang="el-GR" altLang="en-US" sz="2800" u="sng"/>
              <a:t> </a:t>
            </a:r>
            <a:endParaRPr lang="el-GR" altLang="en-US" sz="2800" u="sng"/>
          </a:p>
          <a:p>
            <a:pPr lvl="3"/>
            <a:r>
              <a:rPr lang="en-US" altLang="en-US" sz="2600" i="1"/>
              <a:t>τεχνικών</a:t>
            </a:r>
            <a:r>
              <a:rPr lang="el-GR" altLang="en-US" sz="2600" i="1"/>
              <a:t>	</a:t>
            </a:r>
            <a:endParaRPr lang="el-GR" altLang="en-US" sz="2600" i="1"/>
          </a:p>
          <a:p>
            <a:pPr lvl="3"/>
            <a:r>
              <a:rPr lang="en-US" altLang="en-US" sz="2600" i="1"/>
              <a:t>δεξιοτήτων</a:t>
            </a:r>
            <a:endParaRPr lang="en-US" altLang="en-US" sz="2600" i="1"/>
          </a:p>
          <a:p>
            <a:pPr lvl="3"/>
            <a:r>
              <a:rPr lang="en-US" altLang="en-US" sz="2600" i="1"/>
              <a:t>μεθόδων ή</a:t>
            </a:r>
            <a:r>
              <a:rPr lang="el-GR" altLang="en-US" sz="2600" i="1"/>
              <a:t> </a:t>
            </a:r>
            <a:r>
              <a:rPr lang="en-US" altLang="en-US" sz="2600" i="1"/>
              <a:t>διαδικασιών</a:t>
            </a:r>
            <a:r>
              <a:rPr lang="en-US" altLang="en-US" sz="2600"/>
              <a:t> </a:t>
            </a:r>
            <a:endParaRPr lang="en-US" altLang="en-US" sz="2600"/>
          </a:p>
        </p:txBody>
      </p:sp>
      <p:sp>
        <p:nvSpPr>
          <p:cNvPr id="4" name="Text Box 3"/>
          <p:cNvSpPr txBox="1"/>
          <p:nvPr/>
        </p:nvSpPr>
        <p:spPr>
          <a:xfrm>
            <a:off x="3236595" y="4785360"/>
            <a:ext cx="787590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en-US" sz="2600">
                <a:sym typeface="+mn-ea"/>
              </a:rPr>
              <a:t>την παραγωγή αγαθών προϊόντων ή </a:t>
            </a:r>
            <a:endParaRPr lang="en-US" altLang="en-US" sz="2600"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en-US" sz="2600">
                <a:sym typeface="+mn-ea"/>
              </a:rPr>
              <a:t>υπηρεσιών ή </a:t>
            </a:r>
            <a:endParaRPr lang="en-US" altLang="en-US" sz="2600"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Ø"/>
            </a:pPr>
            <a:r>
              <a:rPr lang="en-US" altLang="en-US" sz="2600">
                <a:sym typeface="+mn-ea"/>
              </a:rPr>
              <a:t>για την επίτευξη βασικών στόχων κατά την επιστημονική έρευνα</a:t>
            </a:r>
            <a:endParaRPr lang="el-GR" altLang="en-US" sz="2600">
              <a:sym typeface="+mn-ea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075055" y="4307840"/>
            <a:ext cx="685800" cy="906145"/>
          </a:xfrm>
          <a:prstGeom prst="curv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</a:rPr>
              <a:t>Ποια είναι η σχέση της </a:t>
            </a:r>
            <a:r>
              <a:rPr lang="el-GR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</a:rPr>
              <a:t>Τεχνολογίας </a:t>
            </a:r>
            <a:r>
              <a:rPr lang="en-US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</a:rPr>
              <a:t>με την Επιστήμη;</a:t>
            </a:r>
            <a:endParaRPr lang="en-US" altLang="en-US">
              <a:ln w="15875"/>
              <a:gradFill>
                <a:gsLst>
                  <a:gs pos="0">
                    <a:schemeClr val="accent1">
                      <a:lumOff val="-19998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8"/>
                    </a:schemeClr>
                  </a:gs>
                </a:gsLst>
                <a:lin ang="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2331720"/>
          </a:xfrm>
        </p:spPr>
        <p:txBody>
          <a:bodyPr/>
          <a:p>
            <a:r>
              <a:rPr lang="el-GR" altLang="en-US" b="1">
                <a:solidFill>
                  <a:srgbClr val="0070C0"/>
                </a:solidFill>
              </a:rPr>
              <a:t>Ε</a:t>
            </a:r>
            <a:r>
              <a:rPr lang="en-US" altLang="en-US" b="1">
                <a:solidFill>
                  <a:srgbClr val="0070C0"/>
                </a:solidFill>
              </a:rPr>
              <a:t>πιστήμη</a:t>
            </a:r>
            <a:r>
              <a:rPr lang="el-GR" altLang="en-US"/>
              <a:t>: </a:t>
            </a:r>
            <a:r>
              <a:rPr lang="en-US" altLang="en-US" sz="2800"/>
              <a:t>προσπάθεια ερμηνείας του κόσμου</a:t>
            </a:r>
            <a:endParaRPr lang="en-US" altLang="en-US"/>
          </a:p>
          <a:p>
            <a:endParaRPr lang="en-US" altLang="en-US"/>
          </a:p>
          <a:p>
            <a:r>
              <a:rPr lang="el-GR" altLang="en-US" b="1">
                <a:solidFill>
                  <a:srgbClr val="0070C0"/>
                </a:solidFill>
              </a:rPr>
              <a:t>Τ</a:t>
            </a:r>
            <a:r>
              <a:rPr lang="en-US" altLang="en-US" b="1">
                <a:solidFill>
                  <a:srgbClr val="0070C0"/>
                </a:solidFill>
              </a:rPr>
              <a:t>εχνολογία</a:t>
            </a:r>
            <a:r>
              <a:rPr lang="el-GR" altLang="en-US"/>
              <a:t>: </a:t>
            </a:r>
            <a:r>
              <a:rPr lang="en-US" altLang="en-US" sz="2800"/>
              <a:t>προσπάθεια επ</a:t>
            </a:r>
            <a:r>
              <a:rPr lang="el-GR" altLang="en-US" sz="2800"/>
              <a:t>ίλυσης</a:t>
            </a:r>
            <a:r>
              <a:rPr lang="en-US" altLang="en-US" sz="2800"/>
              <a:t> διάφορ</a:t>
            </a:r>
            <a:r>
              <a:rPr lang="el-GR" altLang="en-US" sz="2800"/>
              <a:t>ων</a:t>
            </a:r>
            <a:r>
              <a:rPr lang="en-US" altLang="en-US" sz="2800"/>
              <a:t> πρακτικ</a:t>
            </a:r>
            <a:r>
              <a:rPr lang="el-GR" altLang="en-US" sz="2800"/>
              <a:t>ών 				</a:t>
            </a:r>
            <a:r>
              <a:rPr lang="en-US" altLang="en-US" sz="2800"/>
              <a:t>προβλ</a:t>
            </a:r>
            <a:r>
              <a:rPr lang="el-GR" altLang="en-US" sz="2800"/>
              <a:t>ημάτων</a:t>
            </a:r>
            <a:endParaRPr lang="el-GR" altLang="en-US" sz="2800"/>
          </a:p>
          <a:p>
            <a:pPr marL="0" indent="0">
              <a:buNone/>
            </a:pPr>
            <a:endParaRPr lang="el-GR" altLang="en-US"/>
          </a:p>
          <a:p>
            <a:endParaRPr lang="en-US" altLang="en-US" sz="3000"/>
          </a:p>
        </p:txBody>
      </p:sp>
      <p:sp>
        <p:nvSpPr>
          <p:cNvPr id="4" name="Down Arrow 3"/>
          <p:cNvSpPr/>
          <p:nvPr/>
        </p:nvSpPr>
        <p:spPr>
          <a:xfrm>
            <a:off x="5227955" y="3411220"/>
            <a:ext cx="419100" cy="480060"/>
          </a:xfrm>
          <a:prstGeom prst="down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12620" y="4118610"/>
            <a:ext cx="725297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l-GR" altLang="en-US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Η</a:t>
            </a:r>
            <a:r>
              <a:rPr lang="en-US" altLang="en-US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τεχνολογία προϋπήρξε της επιστήμης</a:t>
            </a:r>
            <a:endParaRPr lang="en-US" altLang="en-US" sz="30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endParaRPr lang="en-US" altLang="en-US" sz="30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  <a:p>
            <a:pPr algn="ctr"/>
            <a:r>
              <a:rPr lang="el-GR" altLang="en-US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Τ</a:t>
            </a:r>
            <a:r>
              <a:rPr lang="en-US" altLang="en-US" sz="30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ελευταίες δεκαετίες βαδίζουν μαζί</a:t>
            </a:r>
            <a:endParaRPr lang="en-US" altLang="en-US" sz="30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</a:rPr>
              <a:t>Ποιες οι επιπτώσεις της Τεχνολογίας στον άνθρωπο;</a:t>
            </a:r>
            <a:endParaRPr lang="el-GR" altLang="en-US">
              <a:ln w="15875"/>
              <a:gradFill>
                <a:gsLst>
                  <a:gs pos="0">
                    <a:schemeClr val="accent1">
                      <a:lumOff val="-19998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8"/>
                    </a:schemeClr>
                  </a:gs>
                </a:gsLst>
                <a:lin ang="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2395"/>
            <a:ext cx="10972800" cy="2320290"/>
          </a:xfrm>
        </p:spPr>
        <p:txBody>
          <a:bodyPr/>
          <a:p>
            <a:r>
              <a:rPr lang="en-US" altLang="en-US" sz="3000"/>
              <a:t>ζει περισσότερα χρόνια </a:t>
            </a:r>
            <a:r>
              <a:rPr lang="el-GR" altLang="en-US" sz="3000"/>
              <a:t>&amp; </a:t>
            </a:r>
            <a:r>
              <a:rPr lang="en-US" altLang="en-US" sz="3000"/>
              <a:t>με καλύτερες συνθήκες</a:t>
            </a:r>
            <a:endParaRPr lang="en-US" altLang="en-US" sz="3000"/>
          </a:p>
          <a:p>
            <a:pPr marL="0" indent="0">
              <a:buNone/>
            </a:pPr>
            <a:r>
              <a:rPr lang="en-US" altLang="en-US" sz="1800"/>
              <a:t> </a:t>
            </a:r>
            <a:endParaRPr lang="en-US" altLang="en-US" sz="3000"/>
          </a:p>
          <a:p>
            <a:r>
              <a:rPr lang="en-US" altLang="en-US" sz="3000"/>
              <a:t>εμφανίζονται γεγονότα που προέρχονται από τη κακή χρήση της τεχνολογίας</a:t>
            </a:r>
            <a:endParaRPr lang="en-US" altLang="en-US" sz="3000"/>
          </a:p>
          <a:p>
            <a:pPr marL="0" indent="0">
              <a:buNone/>
            </a:pPr>
            <a:endParaRPr lang="el-GR" altLang="en-US" sz="3000"/>
          </a:p>
        </p:txBody>
      </p:sp>
      <p:sp>
        <p:nvSpPr>
          <p:cNvPr id="4" name="Text Box 3"/>
          <p:cNvSpPr txBox="1"/>
          <p:nvPr/>
        </p:nvSpPr>
        <p:spPr>
          <a:xfrm>
            <a:off x="2782570" y="4775200"/>
            <a:ext cx="8355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el-GR" altLang="en-US" sz="320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Ε</a:t>
            </a:r>
            <a:r>
              <a:rPr lang="en-US" altLang="en-US" sz="320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ρωτήματα σχετικά με τα όριά</a:t>
            </a:r>
            <a:r>
              <a:rPr lang="el-GR" altLang="en-US" sz="320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 της ΤΕΧΝΟΛΟΓΙΑΣ</a:t>
            </a:r>
            <a:endParaRPr lang="el-GR" altLang="en-US" sz="320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4125" y="2971800"/>
            <a:ext cx="192786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390" y="4260850"/>
            <a:ext cx="1903730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" y="3305175"/>
            <a:ext cx="2324100" cy="204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75" y="4775200"/>
            <a:ext cx="2350135" cy="1822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altLang="en-US">
                <a:ln w="15875"/>
                <a:gradFill>
                  <a:gsLst>
                    <a:gs pos="0">
                      <a:schemeClr val="accent1">
                        <a:lumOff val="-1999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98"/>
                      </a:schemeClr>
                    </a:gs>
                  </a:gsLst>
                  <a:lin ang="0" scaled="0"/>
                </a:gradFill>
                <a:effectLst/>
              </a:rPr>
              <a:t>Ανάγκη Τεχνολογικής Εκπαίδευσης</a:t>
            </a:r>
            <a:endParaRPr lang="el-GR" altLang="en-US">
              <a:ln w="15875"/>
              <a:gradFill>
                <a:gsLst>
                  <a:gs pos="0">
                    <a:schemeClr val="accent1">
                      <a:lumOff val="-19998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98"/>
                    </a:schemeClr>
                  </a:gs>
                </a:gsLst>
                <a:lin ang="0" scaled="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l-GR" altLang="en-US"/>
              <a:t>Α</a:t>
            </a:r>
            <a:r>
              <a:rPr lang="en-US" altLang="en-US"/>
              <a:t>παιτούν</a:t>
            </a:r>
            <a:r>
              <a:rPr lang="el-GR" altLang="en-US"/>
              <a:t>ται</a:t>
            </a:r>
            <a:r>
              <a:rPr lang="en-US" altLang="en-US"/>
              <a:t> σύγχρονες τεχνολογικές γνώσεις</a:t>
            </a:r>
            <a:r>
              <a:rPr lang="el-GR" altLang="en-US"/>
              <a:t> για τους μαθητές, καθώς είναι αυτοί που θα:</a:t>
            </a:r>
            <a:endParaRPr lang="en-US" altLang="en-US"/>
          </a:p>
          <a:p>
            <a:pPr lvl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sz="3000" i="1"/>
              <a:t>συμμετάσχουν στη διαμόφωση της Τεχνολογίας της εποχής τους</a:t>
            </a:r>
            <a:endParaRPr lang="en-US" altLang="en-US" sz="3000" i="1"/>
          </a:p>
          <a:p>
            <a:pPr lvl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sz="3000" i="1"/>
              <a:t>επινοήσουν </a:t>
            </a:r>
            <a:r>
              <a:rPr lang="el-GR" altLang="en-US" sz="3000" i="1"/>
              <a:t>&amp; </a:t>
            </a:r>
            <a:r>
              <a:rPr lang="en-US" altLang="en-US" sz="3000" i="1"/>
              <a:t>θα κατασκευάσουν τα νέα τεχνολογικά δημιουργήματα </a:t>
            </a:r>
            <a:endParaRPr lang="en-US" altLang="en-US" sz="3000" i="1"/>
          </a:p>
          <a:p>
            <a:pPr lvl="1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sz="3000" i="1"/>
              <a:t>αποφασίσουν για τη χρήση τους</a:t>
            </a:r>
            <a:endParaRPr lang="en-US" altLang="en-US" sz="3000" i="1"/>
          </a:p>
          <a:p>
            <a:endParaRPr lang="en-US" altLang="en-US" sz="30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l-G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l-GR" altLang="en-US"/>
              <a:t>Θα πρέπει να μπείτε στο </a:t>
            </a:r>
            <a:r>
              <a:rPr lang="en-US" altLang="en-US"/>
              <a:t>eclass </a:t>
            </a:r>
            <a:endParaRPr lang="el-GR" altLang="en-US"/>
          </a:p>
          <a:p>
            <a:pPr lvl="1">
              <a:lnSpc>
                <a:spcPct val="150000"/>
              </a:lnSpc>
            </a:pPr>
            <a:r>
              <a:rPr lang="el-GR" altLang="en-US" sz="3000"/>
              <a:t>να κάνετε τις εργασίες 	της πρώτης ενότητας</a:t>
            </a:r>
            <a:endParaRPr lang="el-GR" altLang="en-US" sz="3000"/>
          </a:p>
          <a:p>
            <a:pPr lvl="1">
              <a:lnSpc>
                <a:spcPct val="150000"/>
              </a:lnSpc>
            </a:pPr>
            <a:r>
              <a:rPr lang="el-GR" altLang="en-US" sz="3000"/>
              <a:t>να συμπληρώσετε το ερωτηματολόγιο</a:t>
            </a:r>
            <a:endParaRPr lang="el-GR" altLang="en-US" sz="3000"/>
          </a:p>
          <a:p>
            <a:endParaRPr lang="el-GR" altLang="en-US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WPS Presentation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Gear Drives</vt:lpstr>
      <vt:lpstr>ΤΕΧΝΟΛΟΓΙΑ Α΄ ΓΥΜΝΑΣΙΟΥ</vt:lpstr>
      <vt:lpstr>Τι είναι Τεχνολογία;</vt:lpstr>
      <vt:lpstr>Ποια είναι η σχέση της Τεχνολογίας με την Επιστήμη;</vt:lpstr>
      <vt:lpstr>Ποιες οι επιπτώσεις της Τεχνολογίας στον άνθρωπο;</vt:lpstr>
      <vt:lpstr>Ανάγκη Τεχνολογικής Εκπαίδευσης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ΤΕΧΝΟΛΟΓΙΑ Α΄ ΓΥΜΝΑΣΙΟΥ</dc:title>
  <dc:creator/>
  <cp:lastModifiedBy>bount</cp:lastModifiedBy>
  <cp:revision>2</cp:revision>
  <dcterms:created xsi:type="dcterms:W3CDTF">2024-11-23T18:17:00Z</dcterms:created>
  <dcterms:modified xsi:type="dcterms:W3CDTF">2024-11-23T21:22:10Z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98DC38F9F6A64C46AC661172BA24409D_11</vt:lpwstr>
  </property>
  <property fmtid="{D5CDD505-2E9C-101B-9397-08002B2CF9AE}" pid="3" name="KSOProductBuildVer">
    <vt:lpwstr>1033-12.2.0.18911</vt:lpwstr>
  </property>
</Properties>
</file>