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sldIdLst>
    <p:sldId id="270" r:id="rId2"/>
    <p:sldId id="271" r:id="rId3"/>
    <p:sldId id="272" r:id="rId4"/>
    <p:sldId id="273" r:id="rId5"/>
    <p:sldId id="274" r:id="rId6"/>
    <p:sldId id="279" r:id="rId7"/>
    <p:sldId id="275" r:id="rId8"/>
    <p:sldId id="276" r:id="rId9"/>
    <p:sldId id="277" r:id="rId10"/>
    <p:sldId id="280" r:id="rId11"/>
    <p:sldId id="278" r:id="rId12"/>
    <p:sldId id="259" r:id="rId13"/>
    <p:sldId id="269" r:id="rId14"/>
    <p:sldId id="266" r:id="rId15"/>
    <p:sldId id="267" r:id="rId16"/>
    <p:sldId id="268" r:id="rId17"/>
    <p:sldId id="264" r:id="rId18"/>
    <p:sldId id="265" r:id="rId19"/>
    <p:sldId id="258" r:id="rId20"/>
    <p:sldId id="257" r:id="rId21"/>
    <p:sldId id="260" r:id="rId22"/>
    <p:sldId id="261" r:id="rId23"/>
    <p:sldId id="262" r:id="rId24"/>
    <p:sldId id="263" r:id="rId25"/>
  </p:sldIdLst>
  <p:sldSz cx="9144000" cy="6858000" type="screen4x3"/>
  <p:notesSz cx="6881813" cy="96615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83" autoAdjust="0"/>
    <p:restoredTop sz="88537" autoAdjust="0"/>
  </p:normalViewPr>
  <p:slideViewPr>
    <p:cSldViewPr>
      <p:cViewPr varScale="1">
        <p:scale>
          <a:sx n="77" d="100"/>
          <a:sy n="77" d="100"/>
        </p:scale>
        <p:origin x="-6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82119" cy="483076"/>
          </a:xfrm>
          <a:prstGeom prst="rect">
            <a:avLst/>
          </a:prstGeom>
        </p:spPr>
        <p:txBody>
          <a:bodyPr vert="horz" lIns="94531" tIns="47265" rIns="94531" bIns="47265" rtlCol="0"/>
          <a:lstStyle>
            <a:lvl1pPr algn="l">
              <a:defRPr sz="1200"/>
            </a:lvl1pPr>
          </a:lstStyle>
          <a:p>
            <a:endParaRPr lang="el-GR" dirty="0"/>
          </a:p>
        </p:txBody>
      </p:sp>
      <p:sp>
        <p:nvSpPr>
          <p:cNvPr id="3" name="2 - Θέση ημερομηνίας"/>
          <p:cNvSpPr>
            <a:spLocks noGrp="1"/>
          </p:cNvSpPr>
          <p:nvPr>
            <p:ph type="dt" idx="1"/>
          </p:nvPr>
        </p:nvSpPr>
        <p:spPr>
          <a:xfrm>
            <a:off x="3898102" y="0"/>
            <a:ext cx="2982119" cy="483076"/>
          </a:xfrm>
          <a:prstGeom prst="rect">
            <a:avLst/>
          </a:prstGeom>
        </p:spPr>
        <p:txBody>
          <a:bodyPr vert="horz" lIns="94531" tIns="47265" rIns="94531" bIns="47265" rtlCol="0"/>
          <a:lstStyle>
            <a:lvl1pPr algn="r">
              <a:defRPr sz="1200"/>
            </a:lvl1pPr>
          </a:lstStyle>
          <a:p>
            <a:fld id="{08D081F8-A59D-4716-85D3-57318E049C38}" type="datetimeFigureOut">
              <a:rPr lang="el-GR" smtClean="0"/>
              <a:pPr/>
              <a:t>26/5/2017</a:t>
            </a:fld>
            <a:endParaRPr lang="el-GR" dirty="0"/>
          </a:p>
        </p:txBody>
      </p:sp>
      <p:sp>
        <p:nvSpPr>
          <p:cNvPr id="4" name="3 - Θέση εικόνας διαφάνειας"/>
          <p:cNvSpPr>
            <a:spLocks noGrp="1" noRot="1" noChangeAspect="1"/>
          </p:cNvSpPr>
          <p:nvPr>
            <p:ph type="sldImg" idx="2"/>
          </p:nvPr>
        </p:nvSpPr>
        <p:spPr>
          <a:xfrm>
            <a:off x="1025525" y="723900"/>
            <a:ext cx="4832350" cy="3624263"/>
          </a:xfrm>
          <a:prstGeom prst="rect">
            <a:avLst/>
          </a:prstGeom>
          <a:noFill/>
          <a:ln w="12700">
            <a:solidFill>
              <a:prstClr val="black"/>
            </a:solidFill>
          </a:ln>
        </p:spPr>
        <p:txBody>
          <a:bodyPr vert="horz" lIns="94531" tIns="47265" rIns="94531" bIns="47265" rtlCol="0" anchor="ctr"/>
          <a:lstStyle/>
          <a:p>
            <a:endParaRPr lang="el-GR" dirty="0"/>
          </a:p>
        </p:txBody>
      </p:sp>
      <p:sp>
        <p:nvSpPr>
          <p:cNvPr id="5" name="4 - Θέση σημειώσεων"/>
          <p:cNvSpPr>
            <a:spLocks noGrp="1"/>
          </p:cNvSpPr>
          <p:nvPr>
            <p:ph type="body" sz="quarter" idx="3"/>
          </p:nvPr>
        </p:nvSpPr>
        <p:spPr>
          <a:xfrm>
            <a:off x="688182" y="4589225"/>
            <a:ext cx="5505450" cy="4347686"/>
          </a:xfrm>
          <a:prstGeom prst="rect">
            <a:avLst/>
          </a:prstGeom>
        </p:spPr>
        <p:txBody>
          <a:bodyPr vert="horz" lIns="94531" tIns="47265" rIns="94531" bIns="47265"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176772"/>
            <a:ext cx="2982119" cy="483076"/>
          </a:xfrm>
          <a:prstGeom prst="rect">
            <a:avLst/>
          </a:prstGeom>
        </p:spPr>
        <p:txBody>
          <a:bodyPr vert="horz" lIns="94531" tIns="47265" rIns="94531" bIns="47265"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98102" y="9176772"/>
            <a:ext cx="2982119" cy="483076"/>
          </a:xfrm>
          <a:prstGeom prst="rect">
            <a:avLst/>
          </a:prstGeom>
        </p:spPr>
        <p:txBody>
          <a:bodyPr vert="horz" lIns="94531" tIns="47265" rIns="94531" bIns="47265" rtlCol="0" anchor="b"/>
          <a:lstStyle>
            <a:lvl1pPr algn="r">
              <a:defRPr sz="1200"/>
            </a:lvl1pPr>
          </a:lstStyle>
          <a:p>
            <a:fld id="{41C78085-0B16-4C63-93AA-E879B1ACF7B0}"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F3EEF5-D840-45F5-B082-50642AA25A4D}" type="datetimeFigureOut">
              <a:rPr lang="el-GR" smtClean="0"/>
              <a:pPr/>
              <a:t>26/5/2017</a:t>
            </a:fld>
            <a:endParaRPr lang="el-GR" dirty="0"/>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dirty="0"/>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B89A3788-166A-474C-9FFA-2AA12CF7425F}" type="slidenum">
              <a:rPr lang="el-GR" smtClean="0"/>
              <a:pPr/>
              <a:t>‹#›</a:t>
            </a:fld>
            <a:endParaRPr lang="el-GR"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9F3EEF5-D840-45F5-B082-50642AA25A4D}" type="datetimeFigureOut">
              <a:rPr lang="el-GR" smtClean="0"/>
              <a:pPr/>
              <a:t>26/5/2017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B89A3788-166A-474C-9FFA-2AA12CF7425F}" type="slidenum">
              <a:rPr lang="el-GR" smtClean="0"/>
              <a:pPr/>
              <a:t>‹#›</a:t>
            </a:fld>
            <a:endParaRPr lang="el-GR"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C9F3EEF5-D840-45F5-B082-50642AA25A4D}" type="datetimeFigureOut">
              <a:rPr lang="el-GR" smtClean="0"/>
              <a:pPr/>
              <a:t>26/5/2017</a:t>
            </a:fld>
            <a:endParaRPr lang="el-GR" dirty="0"/>
          </a:p>
        </p:txBody>
      </p:sp>
      <p:sp>
        <p:nvSpPr>
          <p:cNvPr id="5" name="4 - Θέση υποσέλιδου"/>
          <p:cNvSpPr>
            <a:spLocks noGrp="1"/>
          </p:cNvSpPr>
          <p:nvPr>
            <p:ph type="ftr" sz="quarter" idx="11"/>
          </p:nvPr>
        </p:nvSpPr>
        <p:spPr>
          <a:xfrm>
            <a:off x="457201" y="6248207"/>
            <a:ext cx="5573483" cy="365125"/>
          </a:xfrm>
        </p:spPr>
        <p:txBody>
          <a:bodyPr/>
          <a:lstStyle/>
          <a:p>
            <a:endParaRPr lang="el-GR" dirty="0"/>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B89A3788-166A-474C-9FFA-2AA12CF7425F}" type="slidenum">
              <a:rPr lang="el-GR" smtClean="0"/>
              <a:pPr/>
              <a:t>‹#›</a:t>
            </a:fld>
            <a:endParaRPr lang="el-GR"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C9F3EEF5-D840-45F5-B082-50642AA25A4D}" type="datetimeFigureOut">
              <a:rPr lang="el-GR" smtClean="0"/>
              <a:pPr/>
              <a:t>26/5/2017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B89A3788-166A-474C-9FFA-2AA12CF7425F}" type="slidenum">
              <a:rPr lang="el-GR" smtClean="0"/>
              <a:pPr/>
              <a:t>‹#›</a:t>
            </a:fld>
            <a:endParaRPr lang="el-GR" dirty="0"/>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C9F3EEF5-D840-45F5-B082-50642AA25A4D}" type="datetimeFigureOut">
              <a:rPr lang="el-GR" smtClean="0"/>
              <a:pPr/>
              <a:t>26/5/2017</a:t>
            </a:fld>
            <a:endParaRPr lang="el-GR" dirty="0"/>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89A3788-166A-474C-9FFA-2AA12CF7425F}" type="slidenum">
              <a:rPr lang="el-GR" smtClean="0"/>
              <a:pPr/>
              <a:t>‹#›</a:t>
            </a:fld>
            <a:endParaRPr lang="el-GR" dirty="0"/>
          </a:p>
        </p:txBody>
      </p:sp>
      <p:sp>
        <p:nvSpPr>
          <p:cNvPr id="14" name="13 - Θέση υποσέλιδου"/>
          <p:cNvSpPr>
            <a:spLocks noGrp="1"/>
          </p:cNvSpPr>
          <p:nvPr>
            <p:ph type="ftr" sz="quarter" idx="12"/>
          </p:nvPr>
        </p:nvSpPr>
        <p:spPr/>
        <p:txBody>
          <a:bodyPr/>
          <a:lstStyle/>
          <a:p>
            <a:endParaRPr lang="el-GR"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C9F3EEF5-D840-45F5-B082-50642AA25A4D}" type="datetimeFigureOut">
              <a:rPr lang="el-GR" smtClean="0"/>
              <a:pPr/>
              <a:t>26/5/2017</a:t>
            </a:fld>
            <a:endParaRPr lang="el-GR" dirty="0"/>
          </a:p>
        </p:txBody>
      </p:sp>
      <p:sp>
        <p:nvSpPr>
          <p:cNvPr id="10" name="9 - Θέση αριθμού διαφάνειας"/>
          <p:cNvSpPr>
            <a:spLocks noGrp="1"/>
          </p:cNvSpPr>
          <p:nvPr>
            <p:ph type="sldNum" sz="quarter" idx="16"/>
          </p:nvPr>
        </p:nvSpPr>
        <p:spPr/>
        <p:txBody>
          <a:bodyPr rtlCol="0"/>
          <a:lstStyle/>
          <a:p>
            <a:fld id="{B89A3788-166A-474C-9FFA-2AA12CF7425F}" type="slidenum">
              <a:rPr lang="el-GR" smtClean="0"/>
              <a:pPr/>
              <a:t>‹#›</a:t>
            </a:fld>
            <a:endParaRPr lang="el-GR" dirty="0"/>
          </a:p>
        </p:txBody>
      </p:sp>
      <p:sp>
        <p:nvSpPr>
          <p:cNvPr id="12" name="11 - Θέση υποσέλιδου"/>
          <p:cNvSpPr>
            <a:spLocks noGrp="1"/>
          </p:cNvSpPr>
          <p:nvPr>
            <p:ph type="ftr" sz="quarter" idx="17"/>
          </p:nvPr>
        </p:nvSpPr>
        <p:spPr/>
        <p:txBody>
          <a:bodyPr rtlCol="0"/>
          <a:lstStyle/>
          <a:p>
            <a:endParaRPr lang="el-GR"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C9F3EEF5-D840-45F5-B082-50642AA25A4D}" type="datetimeFigureOut">
              <a:rPr lang="el-GR" smtClean="0"/>
              <a:pPr/>
              <a:t>26/5/2017</a:t>
            </a:fld>
            <a:endParaRPr lang="el-GR" dirty="0"/>
          </a:p>
        </p:txBody>
      </p:sp>
      <p:sp>
        <p:nvSpPr>
          <p:cNvPr id="12" name="11 - Θέση αριθμού διαφάνειας"/>
          <p:cNvSpPr>
            <a:spLocks noGrp="1"/>
          </p:cNvSpPr>
          <p:nvPr>
            <p:ph type="sldNum" sz="quarter" idx="16"/>
          </p:nvPr>
        </p:nvSpPr>
        <p:spPr/>
        <p:txBody>
          <a:bodyPr rtlCol="0"/>
          <a:lstStyle/>
          <a:p>
            <a:fld id="{B89A3788-166A-474C-9FFA-2AA12CF7425F}" type="slidenum">
              <a:rPr lang="el-GR" smtClean="0"/>
              <a:pPr/>
              <a:t>‹#›</a:t>
            </a:fld>
            <a:endParaRPr lang="el-GR" dirty="0"/>
          </a:p>
        </p:txBody>
      </p:sp>
      <p:sp>
        <p:nvSpPr>
          <p:cNvPr id="14" name="13 - Θέση υποσέλιδου"/>
          <p:cNvSpPr>
            <a:spLocks noGrp="1"/>
          </p:cNvSpPr>
          <p:nvPr>
            <p:ph type="ftr" sz="quarter" idx="17"/>
          </p:nvPr>
        </p:nvSpPr>
        <p:spPr/>
        <p:txBody>
          <a:bodyPr rtlCol="0"/>
          <a:lstStyle/>
          <a:p>
            <a:endParaRPr lang="el-GR" dirty="0"/>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9F3EEF5-D840-45F5-B082-50642AA25A4D}" type="datetimeFigureOut">
              <a:rPr lang="el-GR" smtClean="0"/>
              <a:pPr/>
              <a:t>26/5/2017</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B89A3788-166A-474C-9FFA-2AA12CF7425F}" type="slidenum">
              <a:rPr lang="el-GR" smtClean="0"/>
              <a:pPr/>
              <a:t>‹#›</a:t>
            </a:fld>
            <a:endParaRPr lang="el-G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9F3EEF5-D840-45F5-B082-50642AA25A4D}" type="datetimeFigureOut">
              <a:rPr lang="el-GR" smtClean="0"/>
              <a:pPr/>
              <a:t>26/5/2017</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B89A3788-166A-474C-9FFA-2AA12CF7425F}" type="slidenum">
              <a:rPr lang="el-GR" smtClean="0"/>
              <a:pPr/>
              <a:t>‹#›</a:t>
            </a:fld>
            <a:endParaRPr lang="el-GR"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C9F3EEF5-D840-45F5-B082-50642AA25A4D}" type="datetimeFigureOut">
              <a:rPr lang="el-GR" smtClean="0"/>
              <a:pPr/>
              <a:t>26/5/2017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B89A3788-166A-474C-9FFA-2AA12CF7425F}" type="slidenum">
              <a:rPr lang="el-GR" smtClean="0"/>
              <a:pPr/>
              <a:t>‹#›</a:t>
            </a:fld>
            <a:endParaRPr lang="el-GR" dirty="0"/>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Θέση ημερομηνίας"/>
          <p:cNvSpPr>
            <a:spLocks noGrp="1"/>
          </p:cNvSpPr>
          <p:nvPr>
            <p:ph type="dt" sz="half" idx="10"/>
          </p:nvPr>
        </p:nvSpPr>
        <p:spPr>
          <a:xfrm>
            <a:off x="6248400" y="6248400"/>
            <a:ext cx="2667000" cy="365125"/>
          </a:xfrm>
        </p:spPr>
        <p:txBody>
          <a:bodyPr rtlCol="0"/>
          <a:lstStyle/>
          <a:p>
            <a:fld id="{C9F3EEF5-D840-45F5-B082-50642AA25A4D}" type="datetimeFigureOut">
              <a:rPr lang="el-GR" smtClean="0"/>
              <a:pPr/>
              <a:t>26/5/2017</a:t>
            </a:fld>
            <a:endParaRPr lang="el-GR" dirty="0"/>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B89A3788-166A-474C-9FFA-2AA12CF7425F}" type="slidenum">
              <a:rPr lang="el-GR" smtClean="0"/>
              <a:pPr/>
              <a:t>‹#›</a:t>
            </a:fld>
            <a:endParaRPr lang="el-GR" dirty="0"/>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dirty="0"/>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F3EEF5-D840-45F5-B082-50642AA25A4D}" type="datetimeFigureOut">
              <a:rPr lang="el-GR" smtClean="0"/>
              <a:pPr/>
              <a:t>26/5/2017</a:t>
            </a:fld>
            <a:endParaRPr lang="el-GR" dirty="0"/>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dirty="0"/>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89A3788-166A-474C-9FFA-2AA12CF7425F}"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body" sz="half" idx="2"/>
          </p:nvPr>
        </p:nvSpPr>
        <p:spPr>
          <a:xfrm>
            <a:off x="1643042" y="5857892"/>
            <a:ext cx="7315200" cy="685800"/>
          </a:xfrm>
        </p:spPr>
        <p:txBody>
          <a:bodyPr>
            <a:normAutofit/>
          </a:bodyPr>
          <a:lstStyle/>
          <a:p>
            <a:pPr algn="ctr">
              <a:lnSpc>
                <a:spcPct val="150000"/>
              </a:lnSpc>
            </a:pPr>
            <a:r>
              <a:rPr lang="el-GR" sz="1800" dirty="0">
                <a:latin typeface="Times New Roman" pitchFamily="18" charset="0"/>
                <a:cs typeface="Times New Roman" pitchFamily="18" charset="0"/>
              </a:rPr>
              <a:t>ΓΡΑΦΕΙΟ ΨΥΧΟΚΟΙΝΩΝΙΚΗΣ ΣΤΗΡΙΞΗΣ ΔΗΜΟΥ </a:t>
            </a: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ΕΟΡΔΑΙΑΣ</a:t>
            </a:r>
            <a:endParaRPr lang="el-GR" sz="1800" dirty="0">
              <a:latin typeface="Times New Roman" pitchFamily="18" charset="0"/>
              <a:cs typeface="Times New Roman" pitchFamily="18" charset="0"/>
            </a:endParaRPr>
          </a:p>
        </p:txBody>
      </p:sp>
      <p:sp>
        <p:nvSpPr>
          <p:cNvPr id="2" name="Τίτλος 1"/>
          <p:cNvSpPr>
            <a:spLocks noGrp="1"/>
          </p:cNvSpPr>
          <p:nvPr>
            <p:ph type="title"/>
          </p:nvPr>
        </p:nvSpPr>
        <p:spPr>
          <a:xfrm>
            <a:off x="1571604" y="4643446"/>
            <a:ext cx="7572396" cy="714380"/>
          </a:xfrm>
        </p:spPr>
        <p:txBody>
          <a:bodyPr>
            <a:noAutofit/>
          </a:bodyPr>
          <a:lstStyle/>
          <a:p>
            <a:pPr algn="ctr"/>
            <a:r>
              <a:rPr lang="el-GR" b="1" dirty="0">
                <a:solidFill>
                  <a:schemeClr val="tx1"/>
                </a:solidFill>
                <a:latin typeface="Times New Roman" pitchFamily="18" charset="0"/>
                <a:cs typeface="Times New Roman" pitchFamily="18" charset="0"/>
              </a:rPr>
              <a:t>ΕΜΦΥΛΕΣ ΤΑΥΤΟΤΗΤΕΣ:</a:t>
            </a:r>
            <a:br>
              <a:rPr lang="el-GR" b="1" dirty="0">
                <a:solidFill>
                  <a:schemeClr val="tx1"/>
                </a:solidFill>
                <a:latin typeface="Times New Roman" pitchFamily="18" charset="0"/>
                <a:cs typeface="Times New Roman" pitchFamily="18" charset="0"/>
              </a:rPr>
            </a:br>
            <a:r>
              <a:rPr lang="el-GR" sz="2000" b="1" dirty="0" smtClean="0">
                <a:solidFill>
                  <a:schemeClr val="tx1"/>
                </a:solidFill>
                <a:latin typeface="Times New Roman" pitchFamily="18" charset="0"/>
                <a:cs typeface="Times New Roman" pitchFamily="18" charset="0"/>
              </a:rPr>
              <a:t>ΦΥΛΟ-ΣΤΕΡΕΟΤΥΠΑ-ΒΙΑ</a:t>
            </a:r>
            <a:endParaRPr lang="el-GR" sz="2000" b="1" dirty="0">
              <a:solidFill>
                <a:schemeClr val="tx1"/>
              </a:solidFill>
              <a:latin typeface="Times New Roman" pitchFamily="18" charset="0"/>
              <a:cs typeface="Times New Roman" pitchFamily="18" charset="0"/>
            </a:endParaRPr>
          </a:p>
        </p:txBody>
      </p:sp>
      <p:pic>
        <p:nvPicPr>
          <p:cNvPr id="13" name="12 - Θέση εικόνας" descr="άν-ρα-γυναίκας-σύμβο-ο-φύ-ων-38712768.jpg"/>
          <p:cNvPicPr>
            <a:picLocks noGrp="1" noChangeAspect="1"/>
          </p:cNvPicPr>
          <p:nvPr>
            <p:ph type="pic" idx="1"/>
          </p:nvPr>
        </p:nvPicPr>
        <p:blipFill>
          <a:blip r:embed="rId2"/>
          <a:srcRect l="639" r="639"/>
          <a:stretch>
            <a:fillRect/>
          </a:stretch>
        </p:blipFill>
        <p:spPr/>
      </p:pic>
    </p:spTree>
    <p:extLst>
      <p:ext uri="{BB962C8B-B14F-4D97-AF65-F5344CB8AC3E}">
        <p14:creationId xmlns="" xmlns:p14="http://schemas.microsoft.com/office/powerpoint/2010/main" val="245869911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28596" y="1714488"/>
            <a:ext cx="8337452" cy="4829196"/>
          </a:xfrm>
        </p:spPr>
        <p:txBody>
          <a:bodyPr/>
          <a:lstStyle/>
          <a:p>
            <a:pPr>
              <a:lnSpc>
                <a:spcPct val="150000"/>
              </a:lnSpc>
              <a:buFont typeface="Wingdings" pitchFamily="2" charset="2"/>
              <a:buChar char="q"/>
            </a:pPr>
            <a:endParaRPr lang="el-GR" sz="1600" b="1" dirty="0" smtClean="0">
              <a:latin typeface="Times New Roman" pitchFamily="18" charset="0"/>
              <a:cs typeface="Times New Roman" pitchFamily="18" charset="0"/>
            </a:endParaRPr>
          </a:p>
          <a:p>
            <a:pPr>
              <a:lnSpc>
                <a:spcPct val="150000"/>
              </a:lnSpc>
              <a:buFont typeface="Wingdings" pitchFamily="2" charset="2"/>
              <a:buChar char="q"/>
            </a:pPr>
            <a:r>
              <a:rPr lang="el-GR" sz="1600" b="1" dirty="0" smtClean="0">
                <a:latin typeface="Times New Roman" pitchFamily="18" charset="0"/>
                <a:cs typeface="Times New Roman" pitchFamily="18" charset="0"/>
              </a:rPr>
              <a:t>ΕΜΦΥΛΟΣ </a:t>
            </a:r>
            <a:r>
              <a:rPr lang="el-GR" sz="1600" b="1" dirty="0" smtClean="0">
                <a:latin typeface="Times New Roman" pitchFamily="18" charset="0"/>
                <a:cs typeface="Times New Roman" pitchFamily="18" charset="0"/>
              </a:rPr>
              <a:t>ΕΚΦΟΒΙΣΜΟΣ</a:t>
            </a:r>
            <a:r>
              <a:rPr lang="el-GR" sz="1600" dirty="0" smtClean="0">
                <a:latin typeface="Times New Roman" pitchFamily="18" charset="0"/>
                <a:cs typeface="Times New Roman" pitchFamily="18" charset="0"/>
              </a:rPr>
              <a:t>: Βλαπτική συμπεριφορά που υφίστανται ή ασκούν οι νέοι /νέες και βασίζεται στο φύλο, όπως η σεξουαλική παρενόχληση, η ταπείνωση, η κακοποίηση, η απομόνωση, η διάδοση φημών για κάποιο άτομο εξαιτίας του πραγματικού ή του αντιλαμβανόμενου φύλου ή του </a:t>
            </a:r>
            <a:r>
              <a:rPr lang="el-GR" sz="1600" dirty="0" err="1" smtClean="0">
                <a:latin typeface="Times New Roman" pitchFamily="18" charset="0"/>
                <a:cs typeface="Times New Roman" pitchFamily="18" charset="0"/>
              </a:rPr>
              <a:t>έμφυλου</a:t>
            </a:r>
            <a:r>
              <a:rPr lang="el-GR" sz="1600" dirty="0" smtClean="0">
                <a:latin typeface="Times New Roman" pitchFamily="18" charset="0"/>
                <a:cs typeface="Times New Roman" pitchFamily="18" charset="0"/>
              </a:rPr>
              <a:t> προσανατολισμού του. </a:t>
            </a:r>
          </a:p>
          <a:p>
            <a:pPr>
              <a:lnSpc>
                <a:spcPct val="150000"/>
              </a:lnSpc>
            </a:pPr>
            <a:endParaRPr lang="el-GR" sz="1600" dirty="0" smtClean="0">
              <a:latin typeface="Times New Roman" pitchFamily="18" charset="0"/>
              <a:cs typeface="Times New Roman" pitchFamily="18" charset="0"/>
            </a:endParaRPr>
          </a:p>
          <a:p>
            <a:pPr>
              <a:lnSpc>
                <a:spcPct val="150000"/>
              </a:lnSpc>
            </a:pPr>
            <a:r>
              <a:rPr lang="el-GR" sz="1600" b="1" dirty="0" smtClean="0">
                <a:latin typeface="Times New Roman" pitchFamily="18" charset="0"/>
                <a:cs typeface="Times New Roman" pitchFamily="18" charset="0"/>
              </a:rPr>
              <a:t>ΕΜΦΥΛΗ ΒΙΑ</a:t>
            </a:r>
            <a:r>
              <a:rPr lang="el-GR" sz="1600" dirty="0" smtClean="0">
                <a:latin typeface="Times New Roman" pitchFamily="18" charset="0"/>
                <a:cs typeface="Times New Roman" pitchFamily="18" charset="0"/>
              </a:rPr>
              <a:t>: Κάθε διάκριση ή βλαπτική συμπεριφορά που στρέφεται εναντίον κάποιου προσώπου και συμβαίνει εξαιτίας του (πραγματικού ή θεωρούμενου) κοινωνικού του φύλου ή σεξουαλικού του προσανατολισμού. </a:t>
            </a:r>
            <a:endParaRPr lang="en-US" sz="1600" dirty="0" smtClean="0">
              <a:latin typeface="Times New Roman" pitchFamily="18" charset="0"/>
              <a:cs typeface="Times New Roman" pitchFamily="18" charset="0"/>
            </a:endParaRPr>
          </a:p>
          <a:p>
            <a:endParaRPr lang="el-GR" dirty="0"/>
          </a:p>
        </p:txBody>
      </p:sp>
      <p:sp>
        <p:nvSpPr>
          <p:cNvPr id="4" name="Τίτλος 1"/>
          <p:cNvSpPr>
            <a:spLocks noGrp="1"/>
          </p:cNvSpPr>
          <p:nvPr>
            <p:ph type="title"/>
          </p:nvPr>
        </p:nvSpPr>
        <p:spPr>
          <a:xfrm>
            <a:off x="357158" y="285728"/>
            <a:ext cx="8501122" cy="785818"/>
          </a:xfrm>
        </p:spPr>
        <p:style>
          <a:lnRef idx="1">
            <a:schemeClr val="accent2"/>
          </a:lnRef>
          <a:fillRef idx="2">
            <a:schemeClr val="accent2"/>
          </a:fillRef>
          <a:effectRef idx="1">
            <a:schemeClr val="accent2"/>
          </a:effectRef>
          <a:fontRef idx="minor">
            <a:schemeClr val="dk1"/>
          </a:fontRef>
        </p:style>
        <p:txBody>
          <a:bodyPr>
            <a:normAutofit/>
          </a:bodyPr>
          <a:lstStyle/>
          <a:p>
            <a:pPr algn="ctr">
              <a:lnSpc>
                <a:spcPct val="150000"/>
              </a:lnSpc>
            </a:pPr>
            <a:r>
              <a:rPr lang="el-GR" sz="2800" b="1" dirty="0" smtClean="0">
                <a:latin typeface="Times New Roman" pitchFamily="18" charset="0"/>
                <a:cs typeface="Times New Roman" pitchFamily="18" charset="0"/>
              </a:rPr>
              <a:t>ΕΜΦΥΛΟΣ ΕΚΦΟΒΙΣΜΟΣ – ΕΜΦΥΛΗ ΒΙΑ</a:t>
            </a:r>
            <a:endParaRPr lang="el-GR" sz="28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28596" y="285728"/>
            <a:ext cx="8229600" cy="86834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2800" b="1" dirty="0" smtClean="0">
                <a:latin typeface="Times New Roman" pitchFamily="18" charset="0"/>
                <a:cs typeface="Times New Roman" pitchFamily="18" charset="0"/>
              </a:rPr>
              <a:t>ΜΟΡΦΕΣ ΕΜΦΥΛΗΣ ΒΙΑΣ</a:t>
            </a:r>
            <a:endParaRPr lang="el-GR" sz="2800" b="1" dirty="0">
              <a:latin typeface="Times New Roman" pitchFamily="18" charset="0"/>
              <a:cs typeface="Times New Roman" pitchFamily="18" charset="0"/>
            </a:endParaRPr>
          </a:p>
        </p:txBody>
      </p:sp>
      <p:sp>
        <p:nvSpPr>
          <p:cNvPr id="5" name="4 - Θέση περιεχομένου"/>
          <p:cNvSpPr>
            <a:spLocks noGrp="1"/>
          </p:cNvSpPr>
          <p:nvPr>
            <p:ph sz="quarter" idx="1"/>
          </p:nvPr>
        </p:nvSpPr>
        <p:spPr>
          <a:xfrm>
            <a:off x="285720" y="1571612"/>
            <a:ext cx="8643998" cy="5072098"/>
          </a:xfrm>
        </p:spPr>
        <p:txBody>
          <a:bodyPr>
            <a:noAutofit/>
          </a:bodyPr>
          <a:lstStyle/>
          <a:p>
            <a:pPr>
              <a:buFont typeface="Wingdings" pitchFamily="2" charset="2"/>
              <a:buChar char="q"/>
            </a:pPr>
            <a:r>
              <a:rPr lang="el-GR" sz="2000" b="1" i="1" dirty="0" smtClean="0">
                <a:latin typeface="Times New Roman" pitchFamily="18" charset="0"/>
                <a:cs typeface="Times New Roman" pitchFamily="18" charset="0"/>
              </a:rPr>
              <a:t>ΨΥΧΟΛΟΓΙΚΗ </a:t>
            </a:r>
            <a:r>
              <a:rPr lang="el-GR" sz="2000" b="1" i="1" dirty="0">
                <a:latin typeface="Times New Roman" pitchFamily="18" charset="0"/>
                <a:cs typeface="Times New Roman" pitchFamily="18" charset="0"/>
              </a:rPr>
              <a:t>(λεκτική και μη λεκτική</a:t>
            </a:r>
            <a:r>
              <a:rPr lang="el-GR" sz="2000" b="1" i="1" dirty="0" smtClean="0">
                <a:latin typeface="Times New Roman" pitchFamily="18" charset="0"/>
                <a:cs typeface="Times New Roman" pitchFamily="18" charset="0"/>
              </a:rPr>
              <a:t>):</a:t>
            </a:r>
            <a:endParaRPr lang="en-US" sz="2000" b="1" i="1" dirty="0" smtClean="0">
              <a:latin typeface="Times New Roman" pitchFamily="18" charset="0"/>
              <a:cs typeface="Times New Roman" pitchFamily="18" charset="0"/>
            </a:endParaRPr>
          </a:p>
          <a:p>
            <a:pPr>
              <a:buFont typeface="Wingdings" pitchFamily="2" charset="2"/>
              <a:buChar char="q"/>
            </a:pPr>
            <a:endParaRPr lang="el-GR" sz="1600" b="1" i="1" dirty="0">
              <a:latin typeface="Times New Roman" pitchFamily="18" charset="0"/>
              <a:cs typeface="Times New Roman" pitchFamily="18" charset="0"/>
            </a:endParaRPr>
          </a:p>
          <a:p>
            <a:pPr>
              <a:lnSpc>
                <a:spcPct val="150000"/>
              </a:lnSpc>
              <a:buFont typeface="Wingdings" pitchFamily="2" charset="2"/>
              <a:buChar char="Ø"/>
            </a:pPr>
            <a:r>
              <a:rPr lang="el-GR" sz="1600" dirty="0" smtClean="0">
                <a:latin typeface="Times New Roman" pitchFamily="18" charset="0"/>
                <a:cs typeface="Times New Roman" pitchFamily="18" charset="0"/>
              </a:rPr>
              <a:t>Λεκτική </a:t>
            </a:r>
            <a:r>
              <a:rPr lang="el-GR" sz="1600" dirty="0">
                <a:latin typeface="Times New Roman" pitchFamily="18" charset="0"/>
                <a:cs typeface="Times New Roman" pitchFamily="18" charset="0"/>
              </a:rPr>
              <a:t>κακοποίηση (προσβολές, φωνές, βρισιές, υποτίμηση, ταπείνωση, διάδοση αρνητικών </a:t>
            </a:r>
            <a:r>
              <a:rPr lang="el-GR" sz="1600" dirty="0" smtClean="0">
                <a:latin typeface="Times New Roman" pitchFamily="18" charset="0"/>
                <a:cs typeface="Times New Roman" pitchFamily="18" charset="0"/>
              </a:rPr>
              <a:t>φημών,</a:t>
            </a:r>
            <a:r>
              <a:rPr lang="en-US" sz="1600"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κατηγορίες </a:t>
            </a:r>
            <a:r>
              <a:rPr lang="el-GR" sz="1600" dirty="0">
                <a:latin typeface="Times New Roman" pitchFamily="18" charset="0"/>
                <a:cs typeface="Times New Roman" pitchFamily="18" charset="0"/>
              </a:rPr>
              <a:t>χωρίς λόγο, άσκηση κριτικής</a:t>
            </a:r>
            <a:r>
              <a:rPr lang="el-GR"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nSpc>
                <a:spcPct val="150000"/>
              </a:lnSpc>
              <a:buFont typeface="Wingdings" pitchFamily="2" charset="2"/>
              <a:buChar char="Ø"/>
            </a:pPr>
            <a:endParaRPr lang="el-GR" sz="1600" dirty="0">
              <a:latin typeface="Times New Roman" pitchFamily="18" charset="0"/>
              <a:cs typeface="Times New Roman" pitchFamily="18" charset="0"/>
            </a:endParaRPr>
          </a:p>
          <a:p>
            <a:pPr>
              <a:lnSpc>
                <a:spcPct val="150000"/>
              </a:lnSpc>
              <a:buFont typeface="Wingdings" pitchFamily="2" charset="2"/>
              <a:buChar char="Ø"/>
            </a:pPr>
            <a:r>
              <a:rPr lang="el-GR" sz="1600" dirty="0" smtClean="0">
                <a:latin typeface="Times New Roman" pitchFamily="18" charset="0"/>
                <a:cs typeface="Times New Roman" pitchFamily="18" charset="0"/>
              </a:rPr>
              <a:t>Συναισθηματικός </a:t>
            </a:r>
            <a:r>
              <a:rPr lang="el-GR" sz="1600" dirty="0">
                <a:latin typeface="Times New Roman" pitchFamily="18" charset="0"/>
                <a:cs typeface="Times New Roman" pitchFamily="18" charset="0"/>
              </a:rPr>
              <a:t>εκφοβισμός (τρομοκρατία, απειλές, </a:t>
            </a:r>
            <a:r>
              <a:rPr lang="el-GR" sz="1600" dirty="0" smtClean="0">
                <a:latin typeface="Times New Roman" pitchFamily="18" charset="0"/>
                <a:cs typeface="Times New Roman" pitchFamily="18" charset="0"/>
              </a:rPr>
              <a:t>σπάσιμο </a:t>
            </a:r>
            <a:r>
              <a:rPr lang="el-GR" sz="1600" dirty="0">
                <a:latin typeface="Times New Roman" pitchFamily="18" charset="0"/>
                <a:cs typeface="Times New Roman" pitchFamily="18" charset="0"/>
              </a:rPr>
              <a:t>αντικειμένων , καταστροφή</a:t>
            </a:r>
          </a:p>
          <a:p>
            <a:pPr>
              <a:lnSpc>
                <a:spcPct val="150000"/>
              </a:lnSpc>
              <a:buNone/>
            </a:pPr>
            <a:r>
              <a:rPr lang="en-US" sz="1600"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προσωπικών</a:t>
            </a:r>
            <a:r>
              <a:rPr lang="en-US" sz="1600"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αντικειμένων)</a:t>
            </a:r>
            <a:endParaRPr lang="en-US" sz="1600" dirty="0" smtClean="0">
              <a:latin typeface="Times New Roman" pitchFamily="18" charset="0"/>
              <a:cs typeface="Times New Roman" pitchFamily="18" charset="0"/>
            </a:endParaRPr>
          </a:p>
          <a:p>
            <a:pPr>
              <a:lnSpc>
                <a:spcPct val="150000"/>
              </a:lnSpc>
              <a:buNone/>
            </a:pPr>
            <a:endParaRPr lang="el-GR" sz="1600" dirty="0">
              <a:latin typeface="Times New Roman" pitchFamily="18" charset="0"/>
              <a:cs typeface="Times New Roman" pitchFamily="18" charset="0"/>
            </a:endParaRPr>
          </a:p>
          <a:p>
            <a:pPr>
              <a:lnSpc>
                <a:spcPct val="150000"/>
              </a:lnSpc>
              <a:buFont typeface="Wingdings" pitchFamily="2" charset="2"/>
              <a:buChar char="Ø"/>
            </a:pPr>
            <a:r>
              <a:rPr lang="el-GR" sz="1600" dirty="0" smtClean="0">
                <a:latin typeface="Times New Roman" pitchFamily="18" charset="0"/>
                <a:cs typeface="Times New Roman" pitchFamily="18" charset="0"/>
              </a:rPr>
              <a:t>Έλλειψη </a:t>
            </a:r>
            <a:r>
              <a:rPr lang="el-GR" sz="1600" dirty="0">
                <a:latin typeface="Times New Roman" pitchFamily="18" charset="0"/>
                <a:cs typeface="Times New Roman" pitchFamily="18" charset="0"/>
              </a:rPr>
              <a:t>ελευθερίας (απομόνωση από το οικογενειακό ή φιλικό της περιβάλλον, </a:t>
            </a:r>
            <a:r>
              <a:rPr lang="el-GR" sz="1600" dirty="0" smtClean="0">
                <a:latin typeface="Times New Roman" pitchFamily="18" charset="0"/>
                <a:cs typeface="Times New Roman" pitchFamily="18" charset="0"/>
              </a:rPr>
              <a:t>απαγόρευση</a:t>
            </a:r>
            <a:r>
              <a:rPr lang="en-US" sz="1600"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οποιασδήποτε </a:t>
            </a:r>
            <a:r>
              <a:rPr lang="el-GR" sz="1600" dirty="0">
                <a:latin typeface="Times New Roman" pitchFamily="18" charset="0"/>
                <a:cs typeface="Times New Roman" pitchFamily="18" charset="0"/>
              </a:rPr>
              <a:t>δραστηριότητας, ζήλια, έλεγχος προσωπικών αντικειμένων, υπαγόρευση τι θα φοράει</a:t>
            </a:r>
            <a:r>
              <a:rPr lang="el-GR" sz="1600" dirty="0" smtClean="0">
                <a:latin typeface="Times New Roman" pitchFamily="18" charset="0"/>
                <a:cs typeface="Times New Roman" pitchFamily="18" charset="0"/>
              </a:rPr>
              <a:t>)</a:t>
            </a:r>
            <a:endParaRPr lang="el-GR" sz="1600" dirty="0">
              <a:latin typeface="Times New Roman" pitchFamily="18" charset="0"/>
              <a:cs typeface="Times New Roman" pitchFamily="18" charset="0"/>
            </a:endParaRPr>
          </a:p>
          <a:p>
            <a:pPr>
              <a:lnSpc>
                <a:spcPct val="150000"/>
              </a:lnSpc>
              <a:buFont typeface="Wingdings" pitchFamily="2" charset="2"/>
              <a:buChar char="Ø"/>
            </a:pPr>
            <a:r>
              <a:rPr lang="el-GR" sz="1600" dirty="0">
                <a:latin typeface="Times New Roman" pitchFamily="18" charset="0"/>
                <a:cs typeface="Times New Roman" pitchFamily="18" charset="0"/>
              </a:rPr>
              <a:t>Συνυπάρχει με άλλες μορφές βίας ή προετοιμάζει το έδαφος για την εμφάνισή </a:t>
            </a:r>
            <a:r>
              <a:rPr lang="el-GR" sz="1600" dirty="0" smtClean="0">
                <a:latin typeface="Times New Roman" pitchFamily="18" charset="0"/>
                <a:cs typeface="Times New Roman" pitchFamily="18" charset="0"/>
              </a:rPr>
              <a:t>τους</a:t>
            </a:r>
            <a:endParaRPr lang="el-GR" sz="16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85720" y="1571612"/>
            <a:ext cx="8572560" cy="5072098"/>
          </a:xfrm>
        </p:spPr>
        <p:txBody>
          <a:bodyPr>
            <a:normAutofit lnSpcReduction="10000"/>
          </a:bodyPr>
          <a:lstStyle/>
          <a:p>
            <a:pPr>
              <a:lnSpc>
                <a:spcPct val="150000"/>
              </a:lnSpc>
              <a:buFont typeface="Wingdings" pitchFamily="2" charset="2"/>
              <a:buChar char="q"/>
            </a:pPr>
            <a:r>
              <a:rPr lang="el-GR" sz="2000" b="1" i="1" dirty="0">
                <a:latin typeface="Times New Roman" pitchFamily="18" charset="0"/>
                <a:cs typeface="Times New Roman" pitchFamily="18" charset="0"/>
              </a:rPr>
              <a:t>ΣΩΜΑΤΙΚΗ </a:t>
            </a:r>
            <a:endParaRPr lang="en-US" sz="2000" b="1" i="1" dirty="0">
              <a:latin typeface="Times New Roman" pitchFamily="18" charset="0"/>
              <a:cs typeface="Times New Roman" pitchFamily="18" charset="0"/>
            </a:endParaRPr>
          </a:p>
          <a:p>
            <a:pPr>
              <a:lnSpc>
                <a:spcPct val="150000"/>
              </a:lnSpc>
              <a:buFont typeface="Wingdings" pitchFamily="2" charset="2"/>
              <a:buChar char="Ø"/>
            </a:pPr>
            <a:r>
              <a:rPr lang="el-GR" sz="1600" dirty="0">
                <a:latin typeface="Times New Roman" pitchFamily="18" charset="0"/>
                <a:cs typeface="Times New Roman" pitchFamily="18" charset="0"/>
              </a:rPr>
              <a:t>Σ</a:t>
            </a:r>
            <a:r>
              <a:rPr lang="el-GR" sz="1600" dirty="0" smtClean="0">
                <a:latin typeface="Times New Roman" pitchFamily="18" charset="0"/>
                <a:cs typeface="Times New Roman" pitchFamily="18" charset="0"/>
              </a:rPr>
              <a:t>υμπεριφορές </a:t>
            </a:r>
            <a:r>
              <a:rPr lang="el-GR" sz="1600" dirty="0">
                <a:latin typeface="Times New Roman" pitchFamily="18" charset="0"/>
                <a:cs typeface="Times New Roman" pitchFamily="18" charset="0"/>
              </a:rPr>
              <a:t>που προκαλούν σωματικό πόνο ή τραυματισμό: χτυπήματα, </a:t>
            </a:r>
            <a:r>
              <a:rPr lang="el-GR" sz="1600" dirty="0" smtClean="0">
                <a:latin typeface="Times New Roman" pitchFamily="18" charset="0"/>
                <a:cs typeface="Times New Roman" pitchFamily="18" charset="0"/>
              </a:rPr>
              <a:t>κλωτσιές,</a:t>
            </a:r>
            <a:r>
              <a:rPr lang="en-US" sz="1600"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γροθιές</a:t>
            </a:r>
            <a:r>
              <a:rPr lang="el-GR" sz="1600" dirty="0">
                <a:latin typeface="Times New Roman" pitchFamily="18" charset="0"/>
                <a:cs typeface="Times New Roman" pitchFamily="18" charset="0"/>
              </a:rPr>
              <a:t>, εγκατάλειψη σε επικίνδυνο ή απομακρυσμένο μέρος, στέρηση βασικών αναγκών όπως </a:t>
            </a:r>
            <a:r>
              <a:rPr lang="el-GR" sz="1600" dirty="0" smtClean="0">
                <a:latin typeface="Times New Roman" pitchFamily="18" charset="0"/>
                <a:cs typeface="Times New Roman" pitchFamily="18" charset="0"/>
              </a:rPr>
              <a:t>τροφή,</a:t>
            </a:r>
            <a:r>
              <a:rPr lang="en-US" sz="1600"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νερό </a:t>
            </a:r>
            <a:endParaRPr lang="en-US" sz="1600" dirty="0" smtClean="0">
              <a:latin typeface="Times New Roman" pitchFamily="18" charset="0"/>
              <a:cs typeface="Times New Roman" pitchFamily="18" charset="0"/>
            </a:endParaRPr>
          </a:p>
          <a:p>
            <a:pPr>
              <a:lnSpc>
                <a:spcPct val="150000"/>
              </a:lnSpc>
              <a:buFont typeface="Wingdings" pitchFamily="2" charset="2"/>
              <a:buChar char="Ø"/>
            </a:pPr>
            <a:r>
              <a:rPr lang="el-GR" sz="1600" dirty="0" smtClean="0">
                <a:latin typeface="Times New Roman" pitchFamily="18" charset="0"/>
                <a:cs typeface="Times New Roman" pitchFamily="18" charset="0"/>
              </a:rPr>
              <a:t>Πιο </a:t>
            </a:r>
            <a:r>
              <a:rPr lang="el-GR" sz="1600" dirty="0">
                <a:latin typeface="Times New Roman" pitchFamily="18" charset="0"/>
                <a:cs typeface="Times New Roman" pitchFamily="18" charset="0"/>
              </a:rPr>
              <a:t>επικίνδυνη μορφή </a:t>
            </a:r>
            <a:r>
              <a:rPr lang="el-GR" sz="1600" dirty="0" smtClean="0">
                <a:latin typeface="Times New Roman" pitchFamily="18" charset="0"/>
                <a:cs typeface="Times New Roman" pitchFamily="18" charset="0"/>
              </a:rPr>
              <a:t>βίας</a:t>
            </a:r>
          </a:p>
          <a:p>
            <a:pPr>
              <a:lnSpc>
                <a:spcPct val="150000"/>
              </a:lnSpc>
              <a:buFont typeface="Wingdings" pitchFamily="2" charset="2"/>
              <a:buChar char="Ø"/>
            </a:pPr>
            <a:endParaRPr lang="el-GR" sz="1600" dirty="0">
              <a:latin typeface="Times New Roman" pitchFamily="18" charset="0"/>
              <a:cs typeface="Times New Roman" pitchFamily="18" charset="0"/>
            </a:endParaRPr>
          </a:p>
          <a:p>
            <a:pPr>
              <a:lnSpc>
                <a:spcPct val="150000"/>
              </a:lnSpc>
              <a:buFont typeface="Wingdings" pitchFamily="2" charset="2"/>
              <a:buChar char="q"/>
            </a:pPr>
            <a:r>
              <a:rPr lang="el-GR" sz="2000" b="1" i="1" dirty="0">
                <a:latin typeface="Times New Roman" pitchFamily="18" charset="0"/>
                <a:cs typeface="Times New Roman" pitchFamily="18" charset="0"/>
              </a:rPr>
              <a:t>ΣΕΞΟΥΑΛΙΚΗ </a:t>
            </a:r>
            <a:endParaRPr lang="el-GR" sz="2000" b="1" i="1" dirty="0" smtClean="0">
              <a:latin typeface="Times New Roman" pitchFamily="18" charset="0"/>
              <a:cs typeface="Times New Roman" pitchFamily="18" charset="0"/>
            </a:endParaRPr>
          </a:p>
          <a:p>
            <a:pPr>
              <a:lnSpc>
                <a:spcPct val="150000"/>
              </a:lnSpc>
              <a:buFont typeface="Wingdings" pitchFamily="2" charset="2"/>
              <a:buChar char="Ø"/>
            </a:pPr>
            <a:r>
              <a:rPr lang="el-GR" sz="1600" dirty="0">
                <a:latin typeface="Times New Roman" pitchFamily="18" charset="0"/>
                <a:cs typeface="Times New Roman" pitchFamily="18" charset="0"/>
              </a:rPr>
              <a:t>Σ</a:t>
            </a:r>
            <a:r>
              <a:rPr lang="el-GR" sz="1600" dirty="0" smtClean="0">
                <a:latin typeface="Times New Roman" pitchFamily="18" charset="0"/>
                <a:cs typeface="Times New Roman" pitchFamily="18" charset="0"/>
              </a:rPr>
              <a:t>εξουαλική </a:t>
            </a:r>
            <a:r>
              <a:rPr lang="el-GR" sz="1600" dirty="0">
                <a:latin typeface="Times New Roman" pitchFamily="18" charset="0"/>
                <a:cs typeface="Times New Roman" pitchFamily="18" charset="0"/>
              </a:rPr>
              <a:t>παρενόχληση, χειρονομίες, </a:t>
            </a:r>
            <a:r>
              <a:rPr lang="el-GR" sz="1600" dirty="0" smtClean="0">
                <a:latin typeface="Times New Roman" pitchFamily="18" charset="0"/>
                <a:cs typeface="Times New Roman" pitchFamily="18" charset="0"/>
              </a:rPr>
              <a:t>βιασμός</a:t>
            </a:r>
          </a:p>
          <a:p>
            <a:pPr>
              <a:lnSpc>
                <a:spcPct val="150000"/>
              </a:lnSpc>
              <a:buFont typeface="Wingdings" pitchFamily="2" charset="2"/>
              <a:buChar char="Ø"/>
            </a:pPr>
            <a:endParaRPr lang="el-GR" sz="1600" dirty="0">
              <a:latin typeface="Times New Roman" pitchFamily="18" charset="0"/>
              <a:cs typeface="Times New Roman" pitchFamily="18" charset="0"/>
            </a:endParaRPr>
          </a:p>
          <a:p>
            <a:pPr>
              <a:lnSpc>
                <a:spcPct val="150000"/>
              </a:lnSpc>
              <a:buFont typeface="Wingdings" pitchFamily="2" charset="2"/>
              <a:buChar char="q"/>
            </a:pPr>
            <a:r>
              <a:rPr lang="el-GR" sz="2000" b="1" i="1" dirty="0">
                <a:latin typeface="Times New Roman" pitchFamily="18" charset="0"/>
                <a:cs typeface="Times New Roman" pitchFamily="18" charset="0"/>
              </a:rPr>
              <a:t>ΟΙΚΟΝΟΜΙΚΗ </a:t>
            </a:r>
            <a:endParaRPr lang="el-GR" sz="2000" b="1" i="1" dirty="0" smtClean="0">
              <a:latin typeface="Times New Roman" pitchFamily="18" charset="0"/>
              <a:cs typeface="Times New Roman" pitchFamily="18" charset="0"/>
            </a:endParaRPr>
          </a:p>
          <a:p>
            <a:pPr>
              <a:lnSpc>
                <a:spcPct val="150000"/>
              </a:lnSpc>
              <a:buFont typeface="Wingdings" pitchFamily="2" charset="2"/>
              <a:buChar char="Ø"/>
            </a:pPr>
            <a:r>
              <a:rPr lang="el-GR" sz="1600" dirty="0" smtClean="0">
                <a:latin typeface="Times New Roman" pitchFamily="18" charset="0"/>
                <a:cs typeface="Times New Roman" pitchFamily="18" charset="0"/>
              </a:rPr>
              <a:t>Απαγόρευση </a:t>
            </a:r>
            <a:r>
              <a:rPr lang="el-GR" sz="1600" dirty="0">
                <a:latin typeface="Times New Roman" pitchFamily="18" charset="0"/>
                <a:cs typeface="Times New Roman" pitchFamily="18" charset="0"/>
              </a:rPr>
              <a:t>εργασίας, απαγόρευση πρόσβασης σε χρήματα και σε </a:t>
            </a:r>
            <a:r>
              <a:rPr lang="el-GR" sz="1600" dirty="0" smtClean="0">
                <a:latin typeface="Times New Roman" pitchFamily="18" charset="0"/>
                <a:cs typeface="Times New Roman" pitchFamily="18" charset="0"/>
              </a:rPr>
              <a:t>τραπεζικούς λογαριασμούς</a:t>
            </a:r>
            <a:endParaRPr lang="el-GR" sz="16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a:bodyPr>
          <a:lstStyle/>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pPr>
              <a:lnSpc>
                <a:spcPct val="150000"/>
              </a:lnSpc>
              <a:buFont typeface="Wingdings" pitchFamily="2" charset="2"/>
              <a:buChar char="Ø"/>
            </a:pPr>
            <a:r>
              <a:rPr lang="el-GR" sz="1800" dirty="0" smtClean="0">
                <a:latin typeface="Times New Roman" pitchFamily="18" charset="0"/>
                <a:cs typeface="Times New Roman" pitchFamily="18" charset="0"/>
              </a:rPr>
              <a:t>Σχολικό πλαίσιο</a:t>
            </a:r>
          </a:p>
          <a:p>
            <a:pPr>
              <a:lnSpc>
                <a:spcPct val="150000"/>
              </a:lnSpc>
              <a:buFont typeface="Wingdings" pitchFamily="2" charset="2"/>
              <a:buChar char="Ø"/>
            </a:pPr>
            <a:endParaRPr lang="el-GR" sz="1800" dirty="0" smtClean="0">
              <a:latin typeface="Times New Roman" pitchFamily="18" charset="0"/>
              <a:cs typeface="Times New Roman" pitchFamily="18" charset="0"/>
            </a:endParaRPr>
          </a:p>
          <a:p>
            <a:pPr>
              <a:lnSpc>
                <a:spcPct val="150000"/>
              </a:lnSpc>
              <a:buFont typeface="Wingdings" pitchFamily="2" charset="2"/>
              <a:buChar char="Ø"/>
            </a:pPr>
            <a:r>
              <a:rPr lang="el-GR" sz="1800" dirty="0" smtClean="0">
                <a:latin typeface="Times New Roman" pitchFamily="18" charset="0"/>
                <a:cs typeface="Times New Roman" pitchFamily="18" charset="0"/>
              </a:rPr>
              <a:t>Φιλικό πλαίσιο</a:t>
            </a:r>
          </a:p>
          <a:p>
            <a:pPr>
              <a:lnSpc>
                <a:spcPct val="150000"/>
              </a:lnSpc>
              <a:buFont typeface="Wingdings" pitchFamily="2" charset="2"/>
              <a:buChar char="Ø"/>
            </a:pPr>
            <a:endParaRPr lang="el-GR" sz="1800" dirty="0" smtClean="0">
              <a:latin typeface="Times New Roman" pitchFamily="18" charset="0"/>
              <a:cs typeface="Times New Roman" pitchFamily="18" charset="0"/>
            </a:endParaRPr>
          </a:p>
          <a:p>
            <a:pPr>
              <a:lnSpc>
                <a:spcPct val="150000"/>
              </a:lnSpc>
              <a:buFont typeface="Wingdings" pitchFamily="2" charset="2"/>
              <a:buChar char="Ø"/>
            </a:pPr>
            <a:r>
              <a:rPr lang="el-GR" sz="1800" dirty="0" smtClean="0">
                <a:latin typeface="Times New Roman" pitchFamily="18" charset="0"/>
                <a:cs typeface="Times New Roman" pitchFamily="18" charset="0"/>
              </a:rPr>
              <a:t>Οικογενειακό πλαίσιο</a:t>
            </a:r>
            <a:endParaRPr lang="el-GR" sz="1800" dirty="0">
              <a:latin typeface="Times New Roman" pitchFamily="18" charset="0"/>
              <a:cs typeface="Times New Roman" pitchFamily="18" charset="0"/>
            </a:endParaRPr>
          </a:p>
        </p:txBody>
      </p:sp>
      <p:sp>
        <p:nvSpPr>
          <p:cNvPr id="4" name="3 - Τίτλος"/>
          <p:cNvSpPr>
            <a:spLocks noGrp="1"/>
          </p:cNvSpPr>
          <p:nvPr>
            <p:ph type="title"/>
          </p:nvPr>
        </p:nvSpPr>
        <p:spPr>
          <a:xfrm>
            <a:off x="571472" y="428604"/>
            <a:ext cx="8153400" cy="64293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2800" b="1" dirty="0" smtClean="0">
                <a:latin typeface="Times New Roman" pitchFamily="18" charset="0"/>
                <a:cs typeface="Times New Roman" pitchFamily="18" charset="0"/>
              </a:rPr>
              <a:t>ΕΜΦΑΝΙΣΗ ΕΜΦΥΛΗΣ ΒΙΑΣ</a:t>
            </a:r>
            <a:endParaRPr lang="el-GR" sz="28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Autofit/>
          </a:bodyPr>
          <a:lstStyle/>
          <a:p>
            <a:pPr algn="ctr"/>
            <a:r>
              <a:rPr lang="el-GR" sz="4000" b="1" dirty="0" smtClean="0">
                <a:solidFill>
                  <a:schemeClr val="tx1"/>
                </a:solidFill>
                <a:latin typeface="Times New Roman" pitchFamily="18" charset="0"/>
                <a:cs typeface="Times New Roman" pitchFamily="18" charset="0"/>
              </a:rPr>
              <a:t>ΣΕΝΑΡΙΟ : ΟΙ ΣΧΕΣΕΙΣ ΜΑΣ</a:t>
            </a:r>
            <a:endParaRPr lang="el-GR" sz="4000" b="1" dirty="0">
              <a:solidFill>
                <a:schemeClr val="tx1"/>
              </a:solidFill>
              <a:latin typeface="Times New Roman" pitchFamily="18" charset="0"/>
              <a:cs typeface="Times New Roman" pitchFamily="18" charset="0"/>
            </a:endParaRPr>
          </a:p>
        </p:txBody>
      </p:sp>
      <p:pic>
        <p:nvPicPr>
          <p:cNvPr id="5" name="4 - Θέση εικόνας" descr="2ManStyles_Skinothesia.jpg"/>
          <p:cNvPicPr>
            <a:picLocks noGrp="1" noChangeAspect="1"/>
          </p:cNvPicPr>
          <p:nvPr>
            <p:ph type="pic" idx="1"/>
          </p:nvPr>
        </p:nvPicPr>
        <p:blipFill>
          <a:blip r:embed="rId3"/>
          <a:srcRect t="4815" b="4815"/>
          <a:stretch>
            <a:fillRect/>
          </a:stretch>
        </p:blip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57158" y="1600200"/>
            <a:ext cx="8572560" cy="4043378"/>
          </a:xfrm>
        </p:spPr>
        <p:txBody>
          <a:bodyPr>
            <a:normAutofit/>
          </a:bodyPr>
          <a:lstStyle/>
          <a:p>
            <a:pPr>
              <a:lnSpc>
                <a:spcPct val="150000"/>
              </a:lnSpc>
            </a:pPr>
            <a:endParaRPr lang="el-GR" sz="1600" dirty="0" smtClean="0">
              <a:latin typeface="Times New Roman" pitchFamily="18" charset="0"/>
              <a:cs typeface="Times New Roman" pitchFamily="18" charset="0"/>
            </a:endParaRPr>
          </a:p>
          <a:p>
            <a:pPr>
              <a:lnSpc>
                <a:spcPct val="150000"/>
              </a:lnSpc>
            </a:pPr>
            <a:r>
              <a:rPr lang="el-GR" sz="1600" dirty="0" smtClean="0">
                <a:latin typeface="Times New Roman" pitchFamily="18" charset="0"/>
                <a:cs typeface="Times New Roman" pitchFamily="18" charset="0"/>
              </a:rPr>
              <a:t>Η Μαρία είναι καινούργια μαθήτρια στην τάξη σου. Ξέρεις ότι αισθάνεται μοναξιά και θέλει να κάνει φιλίες. Ένα κορίτσι τη ρωτάει αν μπορεί να δανειστεί το κινητό της για να τηλεφωνήσει στους γονείς της. Αργότερα βλέπεις αυτό το κορίτσι στο διάδρομο να κρατάει το κινητό της Μαρίας και να γελάει μαζί με μια παρέα άλλων μαθητών/ριών. Ρωτάς τι συμβαίνει και το κορίτσι σου λέει ότι έστειλε στα περισσότερα αγόρια της τάξης ένα μήνυμα από το κινητό της Μαρίας που έλεγε «Τηλεφωνήστε μου για δωρεάν σεξ». Σου δείχνει ότι έχουν έρθει ήδη αρκετά μηνύματα από αγόρια που της ζητάνε να συναντηθούν. Όλα τα παιδιά που βρίσκονταν στην παρέα αστειεύονται λέγοντας ότι τώρα η Μαρία «έγινε πολύ δημοφιλής».</a:t>
            </a:r>
          </a:p>
        </p:txBody>
      </p:sp>
      <p:sp>
        <p:nvSpPr>
          <p:cNvPr id="4" name="1 - Τίτλος"/>
          <p:cNvSpPr txBox="1">
            <a:spLocks noGrp="1"/>
          </p:cNvSpPr>
          <p:nvPr>
            <p:ph type="title"/>
          </p:nvPr>
        </p:nvSpPr>
        <p:spPr>
          <a:xfrm>
            <a:off x="857224" y="500042"/>
            <a:ext cx="7572428" cy="571504"/>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l-GR" sz="2800" b="1" noProof="0" dirty="0" smtClean="0">
                <a:latin typeface="Times New Roman" pitchFamily="18" charset="0"/>
                <a:cs typeface="Times New Roman" pitchFamily="18" charset="0"/>
              </a:rPr>
              <a:t>Η Μαρία</a:t>
            </a:r>
            <a:endParaRPr kumimoji="0" lang="el-GR" sz="2800" b="1"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85720" y="1600200"/>
            <a:ext cx="8501122" cy="5043510"/>
          </a:xfrm>
        </p:spPr>
        <p:txBody>
          <a:bodyPr>
            <a:normAutofit/>
          </a:bodyPr>
          <a:lstStyle/>
          <a:p>
            <a:pPr marL="342900" indent="-342900">
              <a:lnSpc>
                <a:spcPct val="120000"/>
              </a:lnSpc>
              <a:buFont typeface="+mj-lt"/>
              <a:buAutoNum type="arabicPeriod"/>
            </a:pPr>
            <a:r>
              <a:rPr lang="el-GR" sz="1600" i="1" dirty="0" smtClean="0">
                <a:latin typeface="Times New Roman" pitchFamily="18" charset="0"/>
                <a:cs typeface="Times New Roman" pitchFamily="18" charset="0"/>
              </a:rPr>
              <a:t>Πώς νομίζεις ότι έκαναν την Μαρία να νιώσει οι συμμαθητές/ριές της;</a:t>
            </a:r>
          </a:p>
          <a:p>
            <a:pPr marL="342900" indent="-342900">
              <a:lnSpc>
                <a:spcPct val="120000"/>
              </a:lnSpc>
              <a:buFont typeface="+mj-lt"/>
              <a:buAutoNum type="arabicPeriod"/>
            </a:pPr>
            <a:endParaRPr lang="el-GR" sz="1600" i="1" dirty="0" smtClean="0">
              <a:latin typeface="Times New Roman" pitchFamily="18" charset="0"/>
              <a:cs typeface="Times New Roman" pitchFamily="18" charset="0"/>
            </a:endParaRPr>
          </a:p>
          <a:p>
            <a:pPr marL="342900" indent="-342900">
              <a:lnSpc>
                <a:spcPct val="120000"/>
              </a:lnSpc>
              <a:buFont typeface="+mj-lt"/>
              <a:buAutoNum type="arabicPeriod"/>
            </a:pPr>
            <a:r>
              <a:rPr lang="el-GR" sz="1600" i="1" dirty="0" smtClean="0">
                <a:latin typeface="Times New Roman" pitchFamily="18" charset="0"/>
                <a:cs typeface="Times New Roman" pitchFamily="18" charset="0"/>
              </a:rPr>
              <a:t>Πώς κρίνεις τη συμπεριφορά του κοριτσιού; Τι προσπαθούσε να πετύχει;</a:t>
            </a:r>
          </a:p>
          <a:p>
            <a:pPr marL="342900" indent="-342900">
              <a:lnSpc>
                <a:spcPct val="120000"/>
              </a:lnSpc>
              <a:buFont typeface="+mj-lt"/>
              <a:buAutoNum type="arabicPeriod"/>
            </a:pPr>
            <a:endParaRPr lang="el-GR" sz="1600" i="1" dirty="0" smtClean="0">
              <a:latin typeface="Times New Roman" pitchFamily="18" charset="0"/>
              <a:cs typeface="Times New Roman" pitchFamily="18" charset="0"/>
            </a:endParaRPr>
          </a:p>
          <a:p>
            <a:pPr marL="342900" indent="-342900">
              <a:lnSpc>
                <a:spcPct val="120000"/>
              </a:lnSpc>
              <a:buFont typeface="+mj-lt"/>
              <a:buAutoNum type="arabicPeriod"/>
            </a:pPr>
            <a:r>
              <a:rPr lang="el-GR" sz="1600" i="1" dirty="0" smtClean="0">
                <a:latin typeface="Times New Roman" pitchFamily="18" charset="0"/>
                <a:cs typeface="Times New Roman" pitchFamily="18" charset="0"/>
              </a:rPr>
              <a:t>Πώς κρίνεις τη συμπεριφορά των υπόλοιπων ατόμων της ιστορίας (των παιδιών που γελούσαν και των αγοριών που απάντησαν στο μήνυμα); Τι προσπαθούσαν να πετύχουν;</a:t>
            </a:r>
          </a:p>
          <a:p>
            <a:pPr marL="342900" indent="-342900">
              <a:lnSpc>
                <a:spcPct val="120000"/>
              </a:lnSpc>
              <a:buFont typeface="+mj-lt"/>
              <a:buAutoNum type="arabicPeriod"/>
            </a:pPr>
            <a:endParaRPr lang="el-GR" sz="1600" i="1" dirty="0" smtClean="0">
              <a:latin typeface="Times New Roman" pitchFamily="18" charset="0"/>
              <a:cs typeface="Times New Roman" pitchFamily="18" charset="0"/>
            </a:endParaRPr>
          </a:p>
          <a:p>
            <a:pPr marL="342900" indent="-342900">
              <a:lnSpc>
                <a:spcPct val="120000"/>
              </a:lnSpc>
              <a:buFont typeface="+mj-lt"/>
              <a:buAutoNum type="arabicPeriod"/>
            </a:pPr>
            <a:r>
              <a:rPr lang="el-GR" sz="1600" i="1" dirty="0" smtClean="0">
                <a:latin typeface="Times New Roman" pitchFamily="18" charset="0"/>
                <a:cs typeface="Times New Roman" pitchFamily="18" charset="0"/>
              </a:rPr>
              <a:t>Θα χαρακτήριζες την εμπειρία της Μαρίας έμφυλη βία; Αν ναι, με ποιο τρόπο σχετίζεται με το φύλο η βίαιη συμπεριφορά που υπέστη;</a:t>
            </a:r>
          </a:p>
          <a:p>
            <a:pPr marL="342900" indent="-342900">
              <a:lnSpc>
                <a:spcPct val="120000"/>
              </a:lnSpc>
              <a:buFont typeface="+mj-lt"/>
              <a:buAutoNum type="arabicPeriod"/>
            </a:pPr>
            <a:endParaRPr lang="el-GR" sz="1600" i="1" dirty="0" smtClean="0">
              <a:latin typeface="Times New Roman" pitchFamily="18" charset="0"/>
              <a:cs typeface="Times New Roman" pitchFamily="18" charset="0"/>
            </a:endParaRPr>
          </a:p>
          <a:p>
            <a:pPr marL="342900" indent="-342900">
              <a:lnSpc>
                <a:spcPct val="120000"/>
              </a:lnSpc>
              <a:buFont typeface="+mj-lt"/>
              <a:buAutoNum type="arabicPeriod"/>
            </a:pPr>
            <a:r>
              <a:rPr lang="el-GR" sz="1600" i="1" dirty="0" smtClean="0">
                <a:latin typeface="Times New Roman" pitchFamily="18" charset="0"/>
                <a:cs typeface="Times New Roman" pitchFamily="18" charset="0"/>
              </a:rPr>
              <a:t>Τι θα έκανες/έλεγες αν ήσουν φίλος/-η της Μαρίας;</a:t>
            </a:r>
          </a:p>
          <a:p>
            <a:pPr marL="342900" indent="-342900">
              <a:lnSpc>
                <a:spcPct val="120000"/>
              </a:lnSpc>
              <a:buFont typeface="+mj-lt"/>
              <a:buAutoNum type="arabicPeriod"/>
            </a:pPr>
            <a:endParaRPr lang="el-GR" sz="1600" i="1" dirty="0" smtClean="0">
              <a:latin typeface="Times New Roman" pitchFamily="18" charset="0"/>
              <a:cs typeface="Times New Roman" pitchFamily="18" charset="0"/>
            </a:endParaRPr>
          </a:p>
          <a:p>
            <a:pPr marL="342900" indent="-342900">
              <a:lnSpc>
                <a:spcPct val="120000"/>
              </a:lnSpc>
              <a:buFont typeface="+mj-lt"/>
              <a:buAutoNum type="arabicPeriod"/>
            </a:pPr>
            <a:r>
              <a:rPr lang="el-GR" sz="1600" i="1" dirty="0" smtClean="0">
                <a:latin typeface="Times New Roman" pitchFamily="18" charset="0"/>
                <a:cs typeface="Times New Roman" pitchFamily="18" charset="0"/>
              </a:rPr>
              <a:t>Τι θα έκανες/έλεγες αν ήσουν φίλος/-η του κοριτσιού που πήρε το τηλέφωνο της Μαρίας;</a:t>
            </a:r>
            <a:endParaRPr lang="el-GR" sz="1600" i="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85720" y="1600200"/>
            <a:ext cx="8643998" cy="4972072"/>
          </a:xfrm>
        </p:spPr>
        <p:txBody>
          <a:bodyPr>
            <a:normAutofit/>
          </a:bodyPr>
          <a:lstStyle/>
          <a:p>
            <a:pPr>
              <a:lnSpc>
                <a:spcPct val="150000"/>
              </a:lnSpc>
            </a:pPr>
            <a:r>
              <a:rPr lang="el-GR" sz="1600" dirty="0" smtClean="0">
                <a:latin typeface="Times New Roman" pitchFamily="18" charset="0"/>
                <a:cs typeface="Times New Roman" pitchFamily="18" charset="0"/>
              </a:rPr>
              <a:t>Η Σοφία έχει πολλές κολλητές φίλες. Πηγαίνουν μαζί σινεμά, για ψώνια κ.ά. Από τότε που γνώρισε τον Γιάννη και τα φτιάξανε -πριν 3 μήνες- περνάνε κάθε λεπτό μαζί. Ο Γιάννης είναι συμπαθής σε όλες της φίλες της Σοφίας, αλλά τους λείπει η παρέα της. Η Σοφία θα ήθελε να βγαίνει έξω με τις φίλες της, αλλά κάθε φορά που το λέει στο Γιάννη, αυτός της λέει πόσο πολύ του λείπει όταν βγαίνει με τις φίλες της και ότι θέλει να είναι συνέχεια μαζί. Η Σοφία τον αγαπάει και δεν θέλει να τον πληγώνει. Αυτό έχει ως αποτέλεσμα να νιώθει ενοχές όταν τον αφήνει μόνο του -έστω και για λίγες ώρες για να βγει με τις κολλητές της. </a:t>
            </a:r>
            <a:endParaRPr lang="en-US" sz="1600" dirty="0" smtClean="0">
              <a:latin typeface="Times New Roman" pitchFamily="18" charset="0"/>
              <a:cs typeface="Times New Roman" pitchFamily="18" charset="0"/>
            </a:endParaRPr>
          </a:p>
          <a:p>
            <a:pPr>
              <a:lnSpc>
                <a:spcPct val="150000"/>
              </a:lnSpc>
            </a:pPr>
            <a:endParaRPr lang="el-GR" sz="1600" dirty="0" smtClean="0">
              <a:latin typeface="Times New Roman" pitchFamily="18" charset="0"/>
              <a:cs typeface="Times New Roman" pitchFamily="18" charset="0"/>
            </a:endParaRPr>
          </a:p>
          <a:p>
            <a:pPr marL="342900" indent="-342900">
              <a:lnSpc>
                <a:spcPct val="150000"/>
              </a:lnSpc>
              <a:buFont typeface="+mj-lt"/>
              <a:buAutoNum type="arabicPeriod"/>
            </a:pPr>
            <a:r>
              <a:rPr lang="el-GR" sz="1600" i="1" dirty="0" smtClean="0">
                <a:latin typeface="Times New Roman" pitchFamily="18" charset="0"/>
                <a:cs typeface="Times New Roman" pitchFamily="18" charset="0"/>
              </a:rPr>
              <a:t>- Είναι βίαιος ο Γιάννης; Γιατί ναι ή γιατί όχι; </a:t>
            </a:r>
            <a:endParaRPr lang="en-US" sz="1600" i="1" dirty="0" smtClean="0">
              <a:latin typeface="Times New Roman" pitchFamily="18" charset="0"/>
              <a:cs typeface="Times New Roman" pitchFamily="18" charset="0"/>
            </a:endParaRPr>
          </a:p>
          <a:p>
            <a:pPr marL="342900" indent="-342900">
              <a:lnSpc>
                <a:spcPct val="150000"/>
              </a:lnSpc>
              <a:buFont typeface="+mj-lt"/>
              <a:buAutoNum type="arabicPeriod"/>
            </a:pPr>
            <a:endParaRPr lang="el-GR" sz="1600" i="1" dirty="0" smtClean="0">
              <a:latin typeface="Times New Roman" pitchFamily="18" charset="0"/>
              <a:cs typeface="Times New Roman" pitchFamily="18" charset="0"/>
            </a:endParaRPr>
          </a:p>
          <a:p>
            <a:pPr marL="342900" indent="-342900">
              <a:lnSpc>
                <a:spcPct val="150000"/>
              </a:lnSpc>
              <a:buFont typeface="+mj-lt"/>
              <a:buAutoNum type="arabicPeriod"/>
            </a:pPr>
            <a:r>
              <a:rPr lang="el-GR" sz="1600" i="1" dirty="0" smtClean="0">
                <a:latin typeface="Times New Roman" pitchFamily="18" charset="0"/>
                <a:cs typeface="Times New Roman" pitchFamily="18" charset="0"/>
              </a:rPr>
              <a:t>- Εάν ναι, ποια μορφή βίας ασκείται στη Σοφία; </a:t>
            </a:r>
            <a:endParaRPr lang="el-GR" sz="1600" i="1" dirty="0">
              <a:latin typeface="Times New Roman" pitchFamily="18" charset="0"/>
              <a:cs typeface="Times New Roman" pitchFamily="18" charset="0"/>
            </a:endParaRPr>
          </a:p>
        </p:txBody>
      </p:sp>
      <p:sp>
        <p:nvSpPr>
          <p:cNvPr id="4" name="1 - Τίτλος"/>
          <p:cNvSpPr txBox="1">
            <a:spLocks/>
          </p:cNvSpPr>
          <p:nvPr/>
        </p:nvSpPr>
        <p:spPr>
          <a:xfrm>
            <a:off x="785786" y="428604"/>
            <a:ext cx="7286676" cy="642942"/>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l-GR" sz="2800" b="1" noProof="0" dirty="0" smtClean="0">
                <a:latin typeface="Times New Roman" pitchFamily="18" charset="0"/>
                <a:cs typeface="Times New Roman" pitchFamily="18" charset="0"/>
              </a:rPr>
              <a:t>Η Σοφία και ο Γιάννης</a:t>
            </a:r>
            <a:endParaRPr kumimoji="0" lang="el-GR" sz="2800" b="1"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00034" y="1600200"/>
            <a:ext cx="8266014" cy="4900634"/>
          </a:xfrm>
        </p:spPr>
        <p:txBody>
          <a:bodyPr>
            <a:normAutofit/>
          </a:bodyPr>
          <a:lstStyle/>
          <a:p>
            <a:pPr>
              <a:lnSpc>
                <a:spcPct val="150000"/>
              </a:lnSpc>
              <a:buFont typeface="Wingdings" pitchFamily="2" charset="2"/>
              <a:buChar char="q"/>
            </a:pPr>
            <a:r>
              <a:rPr lang="el-GR" sz="1600" dirty="0" smtClean="0">
                <a:latin typeface="Times New Roman" pitchFamily="18" charset="0"/>
                <a:cs typeface="Times New Roman" pitchFamily="18" charset="0"/>
              </a:rPr>
              <a:t>Η Ισμήνη έχει μια σχέση εδώ και ένα χρόνο περίπου. Τελευταία, όμως, ο Παύλος, το αγόρι της, έχει αρχίσει να της λέει ότι έχει παχύνει και ότι ντρέπεται να βγαίνει έξω μαζί της. Σχολιάζει συνέχεια την εμφάνιση των άλλων κοριτσιών και της λέει πόσο πιο όμορφη θα ήταν εάν έχανε κιλά. Δεν την αφήνει να τρώει ό,τι θέλει και της λέει ότι μόνο εάν αδυνατίσει θα ξαναβγούν μαζί. </a:t>
            </a:r>
          </a:p>
          <a:p>
            <a:pPr>
              <a:lnSpc>
                <a:spcPct val="150000"/>
              </a:lnSpc>
              <a:buFont typeface="Wingdings" pitchFamily="2" charset="2"/>
              <a:buChar char="Ø"/>
            </a:pPr>
            <a:endParaRPr lang="el-GR" sz="1600" i="1" dirty="0" smtClean="0">
              <a:latin typeface="Times New Roman" pitchFamily="18" charset="0"/>
              <a:cs typeface="Times New Roman" pitchFamily="18" charset="0"/>
            </a:endParaRPr>
          </a:p>
          <a:p>
            <a:pPr marL="342900" indent="-342900">
              <a:lnSpc>
                <a:spcPct val="150000"/>
              </a:lnSpc>
              <a:buFont typeface="+mj-lt"/>
              <a:buAutoNum type="arabicPeriod"/>
            </a:pPr>
            <a:r>
              <a:rPr lang="el-GR" sz="1600" i="1" dirty="0" smtClean="0">
                <a:latin typeface="Times New Roman" pitchFamily="18" charset="0"/>
                <a:cs typeface="Times New Roman" pitchFamily="18" charset="0"/>
              </a:rPr>
              <a:t>- Είναι βίαιος ο Παύλος; </a:t>
            </a:r>
          </a:p>
          <a:p>
            <a:pPr marL="342900" indent="-342900">
              <a:lnSpc>
                <a:spcPct val="150000"/>
              </a:lnSpc>
              <a:buFont typeface="+mj-lt"/>
              <a:buAutoNum type="arabicPeriod"/>
            </a:pPr>
            <a:endParaRPr lang="el-GR" sz="1600" i="1" dirty="0" smtClean="0">
              <a:latin typeface="Times New Roman" pitchFamily="18" charset="0"/>
              <a:cs typeface="Times New Roman" pitchFamily="18" charset="0"/>
            </a:endParaRPr>
          </a:p>
          <a:p>
            <a:pPr marL="342900" indent="-342900">
              <a:lnSpc>
                <a:spcPct val="150000"/>
              </a:lnSpc>
              <a:buFont typeface="+mj-lt"/>
              <a:buAutoNum type="arabicPeriod"/>
            </a:pPr>
            <a:r>
              <a:rPr lang="el-GR" sz="1600" i="1" dirty="0" smtClean="0">
                <a:latin typeface="Times New Roman" pitchFamily="18" charset="0"/>
                <a:cs typeface="Times New Roman" pitchFamily="18" charset="0"/>
              </a:rPr>
              <a:t>- Εάν ναι, ποιες μορφές βίας παρατηρούμε σε αυτή τη σκηνή; </a:t>
            </a:r>
          </a:p>
          <a:p>
            <a:pPr marL="342900" indent="-342900">
              <a:lnSpc>
                <a:spcPct val="150000"/>
              </a:lnSpc>
              <a:buFont typeface="+mj-lt"/>
              <a:buAutoNum type="arabicPeriod"/>
            </a:pPr>
            <a:endParaRPr lang="el-GR" sz="1600" i="1" dirty="0" smtClean="0">
              <a:latin typeface="Times New Roman" pitchFamily="18" charset="0"/>
              <a:cs typeface="Times New Roman" pitchFamily="18" charset="0"/>
            </a:endParaRPr>
          </a:p>
          <a:p>
            <a:pPr marL="342900" indent="-342900">
              <a:lnSpc>
                <a:spcPct val="150000"/>
              </a:lnSpc>
              <a:buFont typeface="+mj-lt"/>
              <a:buAutoNum type="arabicPeriod"/>
            </a:pPr>
            <a:r>
              <a:rPr lang="el-GR" sz="1600" i="1" dirty="0" smtClean="0">
                <a:latin typeface="Times New Roman" pitchFamily="18" charset="0"/>
                <a:cs typeface="Times New Roman" pitchFamily="18" charset="0"/>
              </a:rPr>
              <a:t>- Τι θα μπορούσατε να πείτε στον Παύλο και την Ισμήνη; </a:t>
            </a:r>
            <a:endParaRPr lang="el-GR" sz="1600" i="1" dirty="0">
              <a:latin typeface="Times New Roman" pitchFamily="18" charset="0"/>
              <a:cs typeface="Times New Roman" pitchFamily="18" charset="0"/>
            </a:endParaRPr>
          </a:p>
        </p:txBody>
      </p:sp>
      <p:sp>
        <p:nvSpPr>
          <p:cNvPr id="4" name="1 - Τίτλος"/>
          <p:cNvSpPr txBox="1">
            <a:spLocks/>
          </p:cNvSpPr>
          <p:nvPr/>
        </p:nvSpPr>
        <p:spPr>
          <a:xfrm>
            <a:off x="785786" y="428604"/>
            <a:ext cx="7286676" cy="642942"/>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oAutofit/>
          </a:bodyPr>
          <a:lstStyle/>
          <a:p>
            <a:pPr algn="ctr"/>
            <a:r>
              <a:rPr lang="el-GR" sz="2800" b="1" dirty="0" smtClean="0">
                <a:latin typeface="Times New Roman" pitchFamily="18" charset="0"/>
                <a:cs typeface="Times New Roman" pitchFamily="18" charset="0"/>
              </a:rPr>
              <a:t>Η Ισμήνη και ο Παύλος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85728"/>
            <a:ext cx="8229600" cy="78581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2800" b="1" dirty="0" smtClean="0">
                <a:latin typeface="Times New Roman" pitchFamily="18" charset="0"/>
                <a:cs typeface="Times New Roman" pitchFamily="18" charset="0"/>
              </a:rPr>
              <a:t>ΑΝΑΓΝΩΡΙΣΗ ΜΙΑΣ ΒΙΑΙΗΣ ΣΧΕΣΗΣ</a:t>
            </a:r>
            <a:endParaRPr lang="el-GR" sz="2800" b="1" dirty="0">
              <a:latin typeface="Times New Roman" pitchFamily="18" charset="0"/>
              <a:cs typeface="Times New Roman" pitchFamily="18" charset="0"/>
            </a:endParaRPr>
          </a:p>
        </p:txBody>
      </p:sp>
      <p:pic>
        <p:nvPicPr>
          <p:cNvPr id="2050" name="Picture 2"/>
          <p:cNvPicPr>
            <a:picLocks noGrp="1" noChangeAspect="1" noChangeArrowheads="1"/>
          </p:cNvPicPr>
          <p:nvPr>
            <p:ph sz="quarter" idx="1"/>
          </p:nvPr>
        </p:nvPicPr>
        <p:blipFill>
          <a:blip r:embed="rId2" cstate="print"/>
          <a:stretch>
            <a:fillRect/>
          </a:stretch>
        </p:blipFill>
        <p:spPr bwMode="auto">
          <a:xfrm>
            <a:off x="866874" y="1600200"/>
            <a:ext cx="7645201" cy="4495800"/>
          </a:xfrm>
          <a:prstGeom prst="rect">
            <a:avLst/>
          </a:prstGeom>
          <a:noFill/>
          <a:ln w="9525">
            <a:noFill/>
            <a:miter lim="800000"/>
            <a:headEnd/>
            <a:tailEnd/>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09626" y="183092"/>
            <a:ext cx="6750540" cy="861695"/>
          </a:xfrm>
        </p:spPr>
        <p:style>
          <a:lnRef idx="1">
            <a:schemeClr val="accent2"/>
          </a:lnRef>
          <a:fillRef idx="2">
            <a:schemeClr val="accent2"/>
          </a:fillRef>
          <a:effectRef idx="1">
            <a:schemeClr val="accent2"/>
          </a:effectRef>
          <a:fontRef idx="minor">
            <a:schemeClr val="dk1"/>
          </a:fontRef>
        </p:style>
        <p:txBody>
          <a:bodyPr>
            <a:normAutofit/>
          </a:bodyPr>
          <a:lstStyle/>
          <a:p>
            <a:pPr algn="ctr">
              <a:lnSpc>
                <a:spcPct val="150000"/>
              </a:lnSpc>
            </a:pPr>
            <a:r>
              <a:rPr lang="en-US" sz="2800" b="1" dirty="0">
                <a:latin typeface="Times New Roman" pitchFamily="18" charset="0"/>
                <a:cs typeface="Times New Roman" pitchFamily="18" charset="0"/>
              </a:rPr>
              <a:t>BILLY ELLIOT</a:t>
            </a:r>
            <a:r>
              <a:rPr lang="el-GR" sz="2800" b="1" dirty="0">
                <a:latin typeface="Times New Roman" pitchFamily="18" charset="0"/>
                <a:cs typeface="Times New Roman" pitchFamily="18" charset="0"/>
              </a:rPr>
              <a:t>: </a:t>
            </a:r>
            <a:r>
              <a:rPr lang="el-GR" sz="2800" b="1" dirty="0" smtClean="0">
                <a:latin typeface="Times New Roman" pitchFamily="18" charset="0"/>
                <a:cs typeface="Times New Roman" pitchFamily="18" charset="0"/>
              </a:rPr>
              <a:t>Γεννημένος </a:t>
            </a:r>
            <a:r>
              <a:rPr lang="el-GR" sz="2800" b="1" dirty="0">
                <a:latin typeface="Times New Roman" pitchFamily="18" charset="0"/>
                <a:cs typeface="Times New Roman" pitchFamily="18" charset="0"/>
              </a:rPr>
              <a:t>Χ</a:t>
            </a:r>
            <a:r>
              <a:rPr lang="el-GR" sz="2800" b="1" dirty="0" smtClean="0">
                <a:latin typeface="Times New Roman" pitchFamily="18" charset="0"/>
                <a:cs typeface="Times New Roman" pitchFamily="18" charset="0"/>
              </a:rPr>
              <a:t>ορευτής</a:t>
            </a:r>
            <a:endParaRPr lang="el-GR" sz="2800" b="1" dirty="0">
              <a:latin typeface="Times New Roman" pitchFamily="18" charset="0"/>
              <a:cs typeface="Times New Roman" pitchFamily="18" charset="0"/>
            </a:endParaRPr>
          </a:p>
        </p:txBody>
      </p:sp>
      <p:sp>
        <p:nvSpPr>
          <p:cNvPr id="4" name="Θέση κειμένου 3"/>
          <p:cNvSpPr>
            <a:spLocks noGrp="1"/>
          </p:cNvSpPr>
          <p:nvPr>
            <p:ph type="body" idx="2"/>
          </p:nvPr>
        </p:nvSpPr>
        <p:spPr>
          <a:xfrm>
            <a:off x="214282" y="1785926"/>
            <a:ext cx="4071966" cy="4703711"/>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285693" indent="-285693">
              <a:lnSpc>
                <a:spcPct val="150000"/>
              </a:lnSpc>
              <a:buFont typeface="Wingdings" pitchFamily="2" charset="2"/>
              <a:buChar char="Ø"/>
            </a:pPr>
            <a:r>
              <a:rPr lang="el-GR" sz="2100" dirty="0" smtClean="0">
                <a:latin typeface="Times New Roman" pitchFamily="18" charset="0"/>
                <a:cs typeface="Times New Roman" pitchFamily="18" charset="0"/>
              </a:rPr>
              <a:t>Ποιες </a:t>
            </a:r>
            <a:r>
              <a:rPr lang="el-GR" sz="2100" dirty="0">
                <a:latin typeface="Times New Roman" pitchFamily="18" charset="0"/>
                <a:cs typeface="Times New Roman" pitchFamily="18" charset="0"/>
              </a:rPr>
              <a:t>αμφιβολίες </a:t>
            </a:r>
            <a:r>
              <a:rPr lang="el-GR" sz="2100" dirty="0" smtClean="0">
                <a:latin typeface="Times New Roman" pitchFamily="18" charset="0"/>
                <a:cs typeface="Times New Roman" pitchFamily="18" charset="0"/>
              </a:rPr>
              <a:t>τριγυρνάνε τον </a:t>
            </a:r>
            <a:r>
              <a:rPr lang="en-US" sz="2100" dirty="0">
                <a:latin typeface="Times New Roman" pitchFamily="18" charset="0"/>
                <a:cs typeface="Times New Roman" pitchFamily="18" charset="0"/>
              </a:rPr>
              <a:t>Billy </a:t>
            </a:r>
            <a:r>
              <a:rPr lang="el-GR" sz="2100" dirty="0">
                <a:latin typeface="Times New Roman" pitchFamily="18" charset="0"/>
                <a:cs typeface="Times New Roman" pitchFamily="18" charset="0"/>
              </a:rPr>
              <a:t>για τον χορό;</a:t>
            </a:r>
          </a:p>
          <a:p>
            <a:pPr marL="285693" indent="-285693">
              <a:lnSpc>
                <a:spcPct val="150000"/>
              </a:lnSpc>
              <a:buFont typeface="Wingdings" pitchFamily="2" charset="2"/>
              <a:buChar char="Ø"/>
            </a:pPr>
            <a:r>
              <a:rPr lang="el-GR" sz="2100" dirty="0">
                <a:latin typeface="Times New Roman" pitchFamily="18" charset="0"/>
                <a:cs typeface="Times New Roman" pitchFamily="18" charset="0"/>
              </a:rPr>
              <a:t>Γιατί ο </a:t>
            </a:r>
            <a:r>
              <a:rPr lang="en-US" sz="2100" dirty="0">
                <a:latin typeface="Times New Roman" pitchFamily="18" charset="0"/>
                <a:cs typeface="Times New Roman" pitchFamily="18" charset="0"/>
              </a:rPr>
              <a:t>Billy</a:t>
            </a:r>
            <a:r>
              <a:rPr lang="el-GR" sz="2100" dirty="0">
                <a:latin typeface="Times New Roman" pitchFamily="18" charset="0"/>
                <a:cs typeface="Times New Roman" pitchFamily="18" charset="0"/>
              </a:rPr>
              <a:t> ασχολείται με την πυγμαχία;</a:t>
            </a:r>
          </a:p>
          <a:p>
            <a:pPr marL="285693" indent="-285693">
              <a:lnSpc>
                <a:spcPct val="150000"/>
              </a:lnSpc>
              <a:buFont typeface="Wingdings" pitchFamily="2" charset="2"/>
              <a:buChar char="Ø"/>
            </a:pPr>
            <a:r>
              <a:rPr lang="el-GR" sz="2100" dirty="0">
                <a:latin typeface="Times New Roman" pitchFamily="18" charset="0"/>
                <a:cs typeface="Times New Roman" pitchFamily="18" charset="0"/>
              </a:rPr>
              <a:t>Γιατί ο πατέρας του τού απαγορεύει τα μαθήματα μπαλέτου;</a:t>
            </a:r>
          </a:p>
          <a:p>
            <a:pPr marL="285693" indent="-285693">
              <a:lnSpc>
                <a:spcPct val="150000"/>
              </a:lnSpc>
              <a:buFont typeface="Wingdings" pitchFamily="2" charset="2"/>
              <a:buChar char="Ø"/>
            </a:pPr>
            <a:r>
              <a:rPr lang="el-GR" sz="2100" dirty="0">
                <a:latin typeface="Times New Roman" pitchFamily="18" charset="0"/>
                <a:cs typeface="Times New Roman" pitchFamily="18" charset="0"/>
              </a:rPr>
              <a:t>Τι ήταν αυτό που έκανε τον πατέρα να αλλάξει γνώμη για το μπαλέτο;</a:t>
            </a:r>
          </a:p>
          <a:p>
            <a:pPr marL="285693" indent="-285693">
              <a:lnSpc>
                <a:spcPct val="150000"/>
              </a:lnSpc>
              <a:buFont typeface="Wingdings" pitchFamily="2" charset="2"/>
              <a:buChar char="Ø"/>
            </a:pPr>
            <a:r>
              <a:rPr lang="el-GR" sz="2100" dirty="0">
                <a:latin typeface="Times New Roman" pitchFamily="18" charset="0"/>
                <a:cs typeface="Times New Roman" pitchFamily="18" charset="0"/>
              </a:rPr>
              <a:t>Υπάρχουν ανδρικά και γυναικεία σπορ;</a:t>
            </a:r>
          </a:p>
          <a:p>
            <a:pPr marL="285693" indent="-285693">
              <a:lnSpc>
                <a:spcPct val="150000"/>
              </a:lnSpc>
              <a:buFont typeface="Arial" pitchFamily="34" charset="0"/>
              <a:buChar char="•"/>
            </a:pPr>
            <a:endParaRPr lang="el-GR" sz="1600" dirty="0">
              <a:latin typeface="Times New Roman" pitchFamily="18" charset="0"/>
              <a:cs typeface="Times New Roman" pitchFamily="18" charset="0"/>
            </a:endParaRPr>
          </a:p>
        </p:txBody>
      </p:sp>
      <p:pic>
        <p:nvPicPr>
          <p:cNvPr id="6" name="Θέση περιεχομένου 5"/>
          <p:cNvPicPr>
            <a:picLocks noGrp="1" noChangeAspect="1"/>
          </p:cNvPicPr>
          <p:nvPr>
            <p:ph sz="quarter" idx="1"/>
          </p:nvPr>
        </p:nvPicPr>
        <p:blipFill>
          <a:blip r:embed="rId2"/>
          <a:stretch>
            <a:fillRect/>
          </a:stretch>
        </p:blipFill>
        <p:spPr>
          <a:xfrm>
            <a:off x="4857752" y="1785926"/>
            <a:ext cx="3899736" cy="4643470"/>
          </a:xfrm>
          <a:scene3d>
            <a:camera prst="orthographicFront"/>
            <a:lightRig rig="threePt" dir="t"/>
          </a:scene3d>
          <a:sp3d>
            <a:bevelT prst="convex"/>
            <a:bevelB/>
          </a:sp3d>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 xmlns:p14="http://schemas.microsoft.com/office/powerpoint/2010/main" val="3704553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357166"/>
            <a:ext cx="8329642" cy="71438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2800" b="1" dirty="0" smtClean="0">
                <a:latin typeface="Times New Roman" pitchFamily="18" charset="0"/>
                <a:cs typeface="Times New Roman" pitchFamily="18" charset="0"/>
              </a:rPr>
              <a:t>ΑΝΑΓΝΩΡΙΣΗ ΜΙΑΣ ΥΓΙΟΥΣ ΣΧΕΣΗΣ</a:t>
            </a:r>
            <a:endParaRPr lang="el-GR" sz="2800" b="1" dirty="0">
              <a:latin typeface="Times New Roman" pitchFamily="18" charset="0"/>
              <a:cs typeface="Times New Roman" pitchFamily="18" charset="0"/>
            </a:endParaRPr>
          </a:p>
        </p:txBody>
      </p:sp>
      <p:pic>
        <p:nvPicPr>
          <p:cNvPr id="1026" name="Picture 2"/>
          <p:cNvPicPr>
            <a:picLocks noGrp="1" noChangeAspect="1" noChangeArrowheads="1"/>
          </p:cNvPicPr>
          <p:nvPr>
            <p:ph sz="quarter" idx="1"/>
          </p:nvPr>
        </p:nvPicPr>
        <p:blipFill>
          <a:blip r:embed="rId2" cstate="print"/>
          <a:stretch>
            <a:fillRect/>
          </a:stretch>
        </p:blipFill>
        <p:spPr bwMode="auto">
          <a:xfrm>
            <a:off x="357158" y="1600200"/>
            <a:ext cx="8358245" cy="4900634"/>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woPt" dir="t"/>
          </a:scene3d>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357166"/>
            <a:ext cx="8215370" cy="642942"/>
          </a:xfrm>
        </p:spPr>
        <p:style>
          <a:lnRef idx="1">
            <a:schemeClr val="accent2"/>
          </a:lnRef>
          <a:fillRef idx="2">
            <a:schemeClr val="accent2"/>
          </a:fillRef>
          <a:effectRef idx="1">
            <a:schemeClr val="accent2"/>
          </a:effectRef>
          <a:fontRef idx="minor">
            <a:schemeClr val="dk1"/>
          </a:fontRef>
        </p:style>
        <p:txBody>
          <a:bodyPr>
            <a:noAutofit/>
          </a:bodyPr>
          <a:lstStyle/>
          <a:p>
            <a:pPr algn="ctr">
              <a:lnSpc>
                <a:spcPct val="150000"/>
              </a:lnSpc>
            </a:pP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l-GR" sz="2800" b="1" dirty="0" smtClean="0">
                <a:latin typeface="Times New Roman" pitchFamily="18" charset="0"/>
                <a:cs typeface="Times New Roman" pitchFamily="18" charset="0"/>
              </a:rPr>
              <a:t>ΣΥΝΕΠΕΙΕΣ ΤΗΣ ΕΜΦΥΛΗΣ ΒΙΑΣ</a:t>
            </a:r>
            <a:br>
              <a:rPr lang="el-GR" sz="2800" b="1" dirty="0" smtClean="0">
                <a:latin typeface="Times New Roman" pitchFamily="18" charset="0"/>
                <a:cs typeface="Times New Roman" pitchFamily="18" charset="0"/>
              </a:rPr>
            </a:br>
            <a:endParaRPr lang="el-GR" sz="2800"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428596" y="1643050"/>
            <a:ext cx="8229600" cy="4697427"/>
          </a:xfrm>
        </p:spPr>
        <p:txBody>
          <a:bodyPr>
            <a:normAutofit/>
          </a:bodyPr>
          <a:lstStyle/>
          <a:p>
            <a:pPr>
              <a:lnSpc>
                <a:spcPct val="200000"/>
              </a:lnSpc>
              <a:buFont typeface="Wingdings" pitchFamily="2" charset="2"/>
              <a:buChar char="q"/>
            </a:pPr>
            <a:r>
              <a:rPr lang="el-GR" sz="1600" dirty="0" smtClean="0">
                <a:latin typeface="Times New Roman" pitchFamily="18" charset="0"/>
                <a:cs typeface="Times New Roman" pitchFamily="18" charset="0"/>
              </a:rPr>
              <a:t> </a:t>
            </a:r>
            <a:r>
              <a:rPr lang="el-GR" sz="1600" dirty="0">
                <a:latin typeface="Times New Roman" pitchFamily="18" charset="0"/>
                <a:cs typeface="Times New Roman" pitchFamily="18" charset="0"/>
              </a:rPr>
              <a:t>Μείωση αυτοεκτίμησης, ασφάλειας, αυτοελέγχου θύματος</a:t>
            </a:r>
          </a:p>
          <a:p>
            <a:pPr>
              <a:lnSpc>
                <a:spcPct val="200000"/>
              </a:lnSpc>
              <a:buFont typeface="Wingdings" pitchFamily="2" charset="2"/>
              <a:buChar char="q"/>
            </a:pPr>
            <a:r>
              <a:rPr lang="el-GR" sz="1600" dirty="0" smtClean="0">
                <a:latin typeface="Times New Roman" pitchFamily="18" charset="0"/>
                <a:cs typeface="Times New Roman" pitchFamily="18" charset="0"/>
              </a:rPr>
              <a:t>Άγχος</a:t>
            </a:r>
            <a:r>
              <a:rPr lang="el-GR" sz="1600" dirty="0">
                <a:latin typeface="Times New Roman" pitchFamily="18" charset="0"/>
                <a:cs typeface="Times New Roman" pitchFamily="18" charset="0"/>
              </a:rPr>
              <a:t>, κατάθλιψη, διαταραχές ύπνου (αϋπνίες, εφιάλτες)</a:t>
            </a:r>
          </a:p>
          <a:p>
            <a:pPr>
              <a:lnSpc>
                <a:spcPct val="200000"/>
              </a:lnSpc>
              <a:buFont typeface="Wingdings" pitchFamily="2" charset="2"/>
              <a:buChar char="q"/>
            </a:pPr>
            <a:r>
              <a:rPr lang="el-GR" sz="1600" dirty="0" smtClean="0">
                <a:latin typeface="Times New Roman" pitchFamily="18" charset="0"/>
                <a:cs typeface="Times New Roman" pitchFamily="18" charset="0"/>
              </a:rPr>
              <a:t>Φόβος</a:t>
            </a:r>
            <a:r>
              <a:rPr lang="el-GR" sz="1600" dirty="0">
                <a:latin typeface="Times New Roman" pitchFamily="18" charset="0"/>
                <a:cs typeface="Times New Roman" pitchFamily="18" charset="0"/>
              </a:rPr>
              <a:t>, ντροπή, ενοχές, θυμό, απόγνωση</a:t>
            </a:r>
          </a:p>
          <a:p>
            <a:pPr>
              <a:lnSpc>
                <a:spcPct val="200000"/>
              </a:lnSpc>
              <a:buFont typeface="Wingdings" pitchFamily="2" charset="2"/>
              <a:buChar char="q"/>
            </a:pPr>
            <a:r>
              <a:rPr lang="el-GR" sz="1600" dirty="0" smtClean="0">
                <a:latin typeface="Times New Roman" pitchFamily="18" charset="0"/>
                <a:cs typeface="Times New Roman" pitchFamily="18" charset="0"/>
              </a:rPr>
              <a:t>Απομόνωση </a:t>
            </a:r>
            <a:r>
              <a:rPr lang="el-GR" sz="1600" dirty="0">
                <a:latin typeface="Times New Roman" pitchFamily="18" charset="0"/>
                <a:cs typeface="Times New Roman" pitchFamily="18" charset="0"/>
              </a:rPr>
              <a:t>από οικογενειακό και φιλικό περιβάλλον ή από παρέες συνομηλίκων</a:t>
            </a:r>
          </a:p>
          <a:p>
            <a:pPr>
              <a:lnSpc>
                <a:spcPct val="200000"/>
              </a:lnSpc>
              <a:buFont typeface="Wingdings" pitchFamily="2" charset="2"/>
              <a:buChar char="q"/>
            </a:pPr>
            <a:r>
              <a:rPr lang="el-GR" sz="1600" dirty="0" smtClean="0">
                <a:latin typeface="Times New Roman" pitchFamily="18" charset="0"/>
                <a:cs typeface="Times New Roman" pitchFamily="18" charset="0"/>
              </a:rPr>
              <a:t>Σε </a:t>
            </a:r>
            <a:r>
              <a:rPr lang="el-GR" sz="1600" dirty="0">
                <a:latin typeface="Times New Roman" pitchFamily="18" charset="0"/>
                <a:cs typeface="Times New Roman" pitchFamily="18" charset="0"/>
              </a:rPr>
              <a:t>μαθητές Χαμηλή επίδοση στο σχολείο, άρνηση να πάνε σχολείο</a:t>
            </a:r>
          </a:p>
          <a:p>
            <a:pPr>
              <a:lnSpc>
                <a:spcPct val="200000"/>
              </a:lnSpc>
              <a:buFont typeface="Wingdings" pitchFamily="2" charset="2"/>
              <a:buChar char="q"/>
            </a:pPr>
            <a:r>
              <a:rPr lang="el-GR" sz="1600" dirty="0" smtClean="0">
                <a:latin typeface="Times New Roman" pitchFamily="18" charset="0"/>
                <a:cs typeface="Times New Roman" pitchFamily="18" charset="0"/>
              </a:rPr>
              <a:t>Αίσθημα </a:t>
            </a:r>
            <a:r>
              <a:rPr lang="el-GR" sz="1600" dirty="0">
                <a:latin typeface="Times New Roman" pitchFamily="18" charset="0"/>
                <a:cs typeface="Times New Roman" pitchFamily="18" charset="0"/>
              </a:rPr>
              <a:t>παγίδευσης</a:t>
            </a:r>
          </a:p>
          <a:p>
            <a:pPr>
              <a:lnSpc>
                <a:spcPct val="200000"/>
              </a:lnSpc>
              <a:buFont typeface="Wingdings" pitchFamily="2" charset="2"/>
              <a:buChar char="q"/>
            </a:pPr>
            <a:r>
              <a:rPr lang="el-GR" sz="1600" dirty="0" smtClean="0">
                <a:latin typeface="Times New Roman" pitchFamily="18" charset="0"/>
                <a:cs typeface="Times New Roman" pitchFamily="18" charset="0"/>
              </a:rPr>
              <a:t>Καταφυγή </a:t>
            </a:r>
            <a:r>
              <a:rPr lang="el-GR" sz="1600" dirty="0">
                <a:latin typeface="Times New Roman" pitchFamily="18" charset="0"/>
                <a:cs typeface="Times New Roman" pitchFamily="18" charset="0"/>
              </a:rPr>
              <a:t>στη χρήση αλκοόλ ή ουσιών</a:t>
            </a:r>
            <a:endParaRPr lang="el-GR" sz="16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357166"/>
            <a:ext cx="8429684" cy="714380"/>
          </a:xfrm>
        </p:spPr>
        <p:style>
          <a:lnRef idx="1">
            <a:schemeClr val="accent2"/>
          </a:lnRef>
          <a:fillRef idx="2">
            <a:schemeClr val="accent2"/>
          </a:fillRef>
          <a:effectRef idx="1">
            <a:schemeClr val="accent2"/>
          </a:effectRef>
          <a:fontRef idx="minor">
            <a:schemeClr val="dk1"/>
          </a:fontRef>
        </p:style>
        <p:txBody>
          <a:bodyPr>
            <a:noAutofit/>
          </a:bodyPr>
          <a:lstStyle/>
          <a:p>
            <a:pPr algn="ctr">
              <a:lnSpc>
                <a:spcPct val="150000"/>
              </a:lnSpc>
            </a:pPr>
            <a:r>
              <a:rPr lang="el-GR" sz="2800" b="1" dirty="0" smtClean="0">
                <a:latin typeface="Times New Roman" pitchFamily="18" charset="0"/>
                <a:cs typeface="Times New Roman" pitchFamily="18" charset="0"/>
              </a:rPr>
              <a:t>ΤΙ ΜΠΟΡΕΙΣ ΝΑ ΚΑΝΕΙΣ;</a:t>
            </a:r>
            <a:endParaRPr lang="el-GR" sz="2800"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285720" y="1428712"/>
            <a:ext cx="8643998" cy="5429288"/>
          </a:xfrm>
        </p:spPr>
        <p:txBody>
          <a:bodyPr>
            <a:noAutofit/>
          </a:bodyPr>
          <a:lstStyle/>
          <a:p>
            <a:pPr>
              <a:lnSpc>
                <a:spcPct val="150000"/>
              </a:lnSpc>
              <a:buFont typeface="Wingdings" pitchFamily="2" charset="2"/>
              <a:buChar char="q"/>
            </a:pPr>
            <a:r>
              <a:rPr lang="el-GR" sz="1800" b="1" i="1" dirty="0" smtClean="0">
                <a:latin typeface="Times New Roman" pitchFamily="18" charset="0"/>
                <a:cs typeface="Times New Roman" pitchFamily="18" charset="0"/>
              </a:rPr>
              <a:t> </a:t>
            </a:r>
            <a:r>
              <a:rPr lang="el-GR" sz="1800" b="1" i="1" dirty="0">
                <a:latin typeface="Times New Roman" pitchFamily="18" charset="0"/>
                <a:cs typeface="Times New Roman" pitchFamily="18" charset="0"/>
              </a:rPr>
              <a:t>ΌΤΑΝ ΒΡΙΣΚΕΣΑΙ ΣΕ ΚΑΚΟΠΟΙΗΤΙΚΗ ΣΧΕΣΗ</a:t>
            </a:r>
          </a:p>
          <a:p>
            <a:pPr>
              <a:lnSpc>
                <a:spcPct val="150000"/>
              </a:lnSpc>
              <a:buFont typeface="Wingdings" pitchFamily="2" charset="2"/>
              <a:buChar char="ü"/>
            </a:pPr>
            <a:r>
              <a:rPr lang="el-GR" sz="1600" dirty="0" smtClean="0">
                <a:latin typeface="Times New Roman" pitchFamily="18" charset="0"/>
                <a:cs typeface="Times New Roman" pitchFamily="18" charset="0"/>
              </a:rPr>
              <a:t>Ζήτησε </a:t>
            </a:r>
            <a:r>
              <a:rPr lang="el-GR" sz="1600" dirty="0">
                <a:latin typeface="Times New Roman" pitchFamily="18" charset="0"/>
                <a:cs typeface="Times New Roman" pitchFamily="18" charset="0"/>
              </a:rPr>
              <a:t>βοήθεια από έναν ενήλικα (γονέα, καθηγητή, άτομο εμπιστοσύνης)</a:t>
            </a:r>
          </a:p>
          <a:p>
            <a:pPr>
              <a:lnSpc>
                <a:spcPct val="150000"/>
              </a:lnSpc>
              <a:buFont typeface="Wingdings" pitchFamily="2" charset="2"/>
              <a:buChar char="ü"/>
            </a:pPr>
            <a:r>
              <a:rPr lang="el-GR" sz="1600" dirty="0" smtClean="0">
                <a:latin typeface="Times New Roman" pitchFamily="18" charset="0"/>
                <a:cs typeface="Times New Roman" pitchFamily="18" charset="0"/>
              </a:rPr>
              <a:t>Ενημερώσου </a:t>
            </a:r>
            <a:r>
              <a:rPr lang="el-GR" sz="1600" dirty="0">
                <a:latin typeface="Times New Roman" pitchFamily="18" charset="0"/>
                <a:cs typeface="Times New Roman" pitchFamily="18" charset="0"/>
              </a:rPr>
              <a:t>για Δομές, Υπηρεσίες που μπορείς να απευθυνθείς, ώστε να </a:t>
            </a:r>
            <a:r>
              <a:rPr lang="el-GR" sz="1600" dirty="0" smtClean="0">
                <a:latin typeface="Times New Roman" pitchFamily="18" charset="0"/>
                <a:cs typeface="Times New Roman" pitchFamily="18" charset="0"/>
              </a:rPr>
              <a:t>σε συμβουλεύσει</a:t>
            </a:r>
          </a:p>
          <a:p>
            <a:pPr>
              <a:buFont typeface="Wingdings" pitchFamily="2" charset="2"/>
              <a:buChar char="ü"/>
            </a:pPr>
            <a:endParaRPr lang="el-GR" sz="1600" dirty="0">
              <a:latin typeface="Times New Roman" pitchFamily="18" charset="0"/>
              <a:cs typeface="Times New Roman" pitchFamily="18" charset="0"/>
            </a:endParaRPr>
          </a:p>
          <a:p>
            <a:pPr>
              <a:buFont typeface="Wingdings" pitchFamily="2" charset="2"/>
              <a:buChar char="q"/>
            </a:pPr>
            <a:r>
              <a:rPr lang="el-GR" sz="1800" b="1" i="1" dirty="0" smtClean="0">
                <a:latin typeface="Times New Roman" pitchFamily="18" charset="0"/>
                <a:cs typeface="Times New Roman" pitchFamily="18" charset="0"/>
              </a:rPr>
              <a:t>ΌΤΑΝ </a:t>
            </a:r>
            <a:r>
              <a:rPr lang="el-GR" sz="1800" b="1" i="1" dirty="0">
                <a:latin typeface="Times New Roman" pitchFamily="18" charset="0"/>
                <a:cs typeface="Times New Roman" pitchFamily="18" charset="0"/>
              </a:rPr>
              <a:t>ΓΝΩΡΙΖΕΙΣ ΌΤΙ </a:t>
            </a:r>
            <a:r>
              <a:rPr lang="el-GR" sz="1800" b="1" i="1" dirty="0" smtClean="0">
                <a:latin typeface="Times New Roman" pitchFamily="18" charset="0"/>
                <a:cs typeface="Times New Roman" pitchFamily="18" charset="0"/>
              </a:rPr>
              <a:t>Ο/Η ΦΙΛΟΣ/-Η </a:t>
            </a:r>
            <a:r>
              <a:rPr lang="el-GR" sz="1800" b="1" i="1" dirty="0">
                <a:latin typeface="Times New Roman" pitchFamily="18" charset="0"/>
                <a:cs typeface="Times New Roman" pitchFamily="18" charset="0"/>
              </a:rPr>
              <a:t>ΣΟΥ ΚΑΚΟΠΟΙΕΙ</a:t>
            </a:r>
          </a:p>
          <a:p>
            <a:pPr>
              <a:lnSpc>
                <a:spcPct val="150000"/>
              </a:lnSpc>
              <a:buFont typeface="Wingdings" pitchFamily="2" charset="2"/>
              <a:buChar char="ü"/>
            </a:pPr>
            <a:r>
              <a:rPr lang="el-GR" sz="1600" dirty="0" smtClean="0">
                <a:latin typeface="Times New Roman" pitchFamily="18" charset="0"/>
                <a:cs typeface="Times New Roman" pitchFamily="18" charset="0"/>
              </a:rPr>
              <a:t>Άκουσέ </a:t>
            </a:r>
            <a:r>
              <a:rPr lang="el-GR" sz="1600" dirty="0">
                <a:latin typeface="Times New Roman" pitchFamily="18" charset="0"/>
                <a:cs typeface="Times New Roman" pitchFamily="18" charset="0"/>
              </a:rPr>
              <a:t>τον και να έχεις υπομονή. Είναι πολύ δύσκολο για οποιονδήποτε να παραδεχτεί ότι </a:t>
            </a:r>
            <a:r>
              <a:rPr lang="el-GR" sz="1600" dirty="0" smtClean="0">
                <a:latin typeface="Times New Roman" pitchFamily="18" charset="0"/>
                <a:cs typeface="Times New Roman" pitchFamily="18" charset="0"/>
              </a:rPr>
              <a:t>έχει πρόβλημα</a:t>
            </a:r>
            <a:r>
              <a:rPr lang="el-GR" sz="1600" dirty="0">
                <a:latin typeface="Times New Roman" pitchFamily="18" charset="0"/>
                <a:cs typeface="Times New Roman" pitchFamily="18" charset="0"/>
              </a:rPr>
              <a:t>.</a:t>
            </a:r>
          </a:p>
          <a:p>
            <a:pPr>
              <a:lnSpc>
                <a:spcPct val="150000"/>
              </a:lnSpc>
              <a:buFont typeface="Wingdings" pitchFamily="2" charset="2"/>
              <a:buChar char="ü"/>
            </a:pPr>
            <a:r>
              <a:rPr lang="el-GR" sz="1600" dirty="0" smtClean="0">
                <a:latin typeface="Times New Roman" pitchFamily="18" charset="0"/>
                <a:cs typeface="Times New Roman" pitchFamily="18" charset="0"/>
              </a:rPr>
              <a:t>Πες </a:t>
            </a:r>
            <a:r>
              <a:rPr lang="el-GR" sz="1600" dirty="0">
                <a:latin typeface="Times New Roman" pitchFamily="18" charset="0"/>
                <a:cs typeface="Times New Roman" pitchFamily="18" charset="0"/>
              </a:rPr>
              <a:t>του ξεκάθαρα ότι η συμπεριφορά του δεν είναι σωστή, η </a:t>
            </a:r>
            <a:r>
              <a:rPr lang="el-GR" sz="1600" b="1" u="sng" dirty="0">
                <a:solidFill>
                  <a:srgbClr val="FF0000"/>
                </a:solidFill>
                <a:latin typeface="Times New Roman" pitchFamily="18" charset="0"/>
                <a:cs typeface="Times New Roman" pitchFamily="18" charset="0"/>
              </a:rPr>
              <a:t>ΚΑΚΟΠΟΙΗΣΗ ΕΙΝΑΙ ΕΓΚΛΗΜΑ! </a:t>
            </a:r>
            <a:r>
              <a:rPr lang="el-GR" sz="1600" b="1" u="sng" dirty="0" smtClean="0">
                <a:solidFill>
                  <a:srgbClr val="FF0000"/>
                </a:solidFill>
                <a:latin typeface="Times New Roman" pitchFamily="18" charset="0"/>
                <a:cs typeface="Times New Roman" pitchFamily="18" charset="0"/>
              </a:rPr>
              <a:t> </a:t>
            </a:r>
            <a:r>
              <a:rPr lang="el-GR" sz="1600" dirty="0" smtClean="0">
                <a:latin typeface="Times New Roman" pitchFamily="18" charset="0"/>
                <a:cs typeface="Times New Roman" pitchFamily="18" charset="0"/>
              </a:rPr>
              <a:t>Θα έχει αρνητικές </a:t>
            </a:r>
            <a:r>
              <a:rPr lang="el-GR" sz="1600" dirty="0">
                <a:latin typeface="Times New Roman" pitchFamily="18" charset="0"/>
                <a:cs typeface="Times New Roman" pitchFamily="18" charset="0"/>
              </a:rPr>
              <a:t>επιπτώσεις τόσο στο θύμα όσο και στον ίδιο</a:t>
            </a:r>
          </a:p>
          <a:p>
            <a:pPr>
              <a:lnSpc>
                <a:spcPct val="150000"/>
              </a:lnSpc>
              <a:buFont typeface="Wingdings" pitchFamily="2" charset="2"/>
              <a:buChar char="ü"/>
            </a:pPr>
            <a:r>
              <a:rPr lang="el-GR" sz="1600" dirty="0" smtClean="0">
                <a:latin typeface="Times New Roman" pitchFamily="18" charset="0"/>
                <a:cs typeface="Times New Roman" pitchFamily="18" charset="0"/>
              </a:rPr>
              <a:t>Ενθάρρυνέ </a:t>
            </a:r>
            <a:r>
              <a:rPr lang="el-GR" sz="1600" dirty="0">
                <a:latin typeface="Times New Roman" pitchFamily="18" charset="0"/>
                <a:cs typeface="Times New Roman" pitchFamily="18" charset="0"/>
              </a:rPr>
              <a:t>τον να βρει βοήθεια. Δεν μπορεί να λύσει το πρόβλημα μόνος του. Ενημερώσου σχετικά </a:t>
            </a:r>
            <a:r>
              <a:rPr lang="el-GR" sz="1600" dirty="0" smtClean="0">
                <a:latin typeface="Times New Roman" pitchFamily="18" charset="0"/>
                <a:cs typeface="Times New Roman" pitchFamily="18" charset="0"/>
              </a:rPr>
              <a:t>με Δομές </a:t>
            </a:r>
            <a:r>
              <a:rPr lang="el-GR" sz="1600" dirty="0">
                <a:latin typeface="Times New Roman" pitchFamily="18" charset="0"/>
                <a:cs typeface="Times New Roman" pitchFamily="18" charset="0"/>
              </a:rPr>
              <a:t>&amp; Υπηρεσίες που μπορούν να τον βοηθήσουν, βρες κάποιον ειδικό που μπορεί να </a:t>
            </a:r>
            <a:r>
              <a:rPr lang="el-GR" sz="1600" dirty="0" smtClean="0">
                <a:latin typeface="Times New Roman" pitchFamily="18" charset="0"/>
                <a:cs typeface="Times New Roman" pitchFamily="18" charset="0"/>
              </a:rPr>
              <a:t>εμπιστευτεί και </a:t>
            </a:r>
            <a:r>
              <a:rPr lang="el-GR" sz="1600" dirty="0">
                <a:latin typeface="Times New Roman" pitchFamily="18" charset="0"/>
                <a:cs typeface="Times New Roman" pitchFamily="18" charset="0"/>
              </a:rPr>
              <a:t>προσφέρσου να τον συνοδεύσεις στη συνάντηση Στήριξέ τον κατά τη διάρκεια της </a:t>
            </a:r>
            <a:r>
              <a:rPr lang="el-GR" sz="1600" dirty="0" smtClean="0">
                <a:latin typeface="Times New Roman" pitchFamily="18" charset="0"/>
                <a:cs typeface="Times New Roman" pitchFamily="18" charset="0"/>
              </a:rPr>
              <a:t>διαδικασίας αυτής</a:t>
            </a:r>
            <a:r>
              <a:rPr lang="el-GR" sz="1600" dirty="0">
                <a:latin typeface="Times New Roman" pitchFamily="18" charset="0"/>
                <a:cs typeface="Times New Roman" pitchFamily="18" charset="0"/>
              </a:rPr>
              <a: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85720" y="785794"/>
            <a:ext cx="8643998" cy="5786478"/>
          </a:xfrm>
        </p:spPr>
        <p:txBody>
          <a:bodyPr>
            <a:normAutofit lnSpcReduction="10000"/>
          </a:bodyPr>
          <a:lstStyle/>
          <a:p>
            <a:pPr>
              <a:lnSpc>
                <a:spcPct val="200000"/>
              </a:lnSpc>
              <a:buFont typeface="Wingdings" pitchFamily="2" charset="2"/>
              <a:buChar char="q"/>
            </a:pPr>
            <a:r>
              <a:rPr lang="el-GR" sz="1800" i="1" dirty="0" smtClean="0">
                <a:latin typeface="Times New Roman" pitchFamily="18" charset="0"/>
                <a:cs typeface="Times New Roman" pitchFamily="18" charset="0"/>
              </a:rPr>
              <a:t> </a:t>
            </a:r>
            <a:r>
              <a:rPr lang="el-GR" sz="1800" b="1" i="1" dirty="0">
                <a:latin typeface="Times New Roman" pitchFamily="18" charset="0"/>
                <a:cs typeface="Times New Roman" pitchFamily="18" charset="0"/>
              </a:rPr>
              <a:t>ΌΤΑΝ ΓΝΩΡΙΖΕΙΣ ΌΤΙ </a:t>
            </a:r>
            <a:r>
              <a:rPr lang="el-GR" sz="1800" b="1" i="1" dirty="0" smtClean="0">
                <a:latin typeface="Times New Roman" pitchFamily="18" charset="0"/>
                <a:cs typeface="Times New Roman" pitchFamily="18" charset="0"/>
              </a:rPr>
              <a:t>Ο/Η ΦΙΛΟΣ/-Η </a:t>
            </a:r>
            <a:r>
              <a:rPr lang="el-GR" sz="1800" b="1" i="1" dirty="0">
                <a:latin typeface="Times New Roman" pitchFamily="18" charset="0"/>
                <a:cs typeface="Times New Roman" pitchFamily="18" charset="0"/>
              </a:rPr>
              <a:t>ΣΟΥ </a:t>
            </a:r>
            <a:r>
              <a:rPr lang="el-GR" sz="1800" b="1" i="1" dirty="0" smtClean="0">
                <a:latin typeface="Times New Roman" pitchFamily="18" charset="0"/>
                <a:cs typeface="Times New Roman" pitchFamily="18" charset="0"/>
              </a:rPr>
              <a:t>ΚΑΚΟΠΟΙΕΙΤΑΙ</a:t>
            </a:r>
          </a:p>
          <a:p>
            <a:pPr>
              <a:lnSpc>
                <a:spcPct val="150000"/>
              </a:lnSpc>
              <a:buFont typeface="Wingdings" pitchFamily="2" charset="2"/>
              <a:buChar char="ü"/>
            </a:pPr>
            <a:r>
              <a:rPr lang="el-GR" sz="1600" dirty="0" smtClean="0">
                <a:latin typeface="Times New Roman" pitchFamily="18" charset="0"/>
                <a:cs typeface="Times New Roman" pitchFamily="18" charset="0"/>
              </a:rPr>
              <a:t>Να </a:t>
            </a:r>
            <a:r>
              <a:rPr lang="el-GR" sz="1600" dirty="0">
                <a:latin typeface="Times New Roman" pitchFamily="18" charset="0"/>
                <a:cs typeface="Times New Roman" pitchFamily="18" charset="0"/>
              </a:rPr>
              <a:t>είσαι εκεί. Άκου χωρίς να δίνεις συμβουλές, εκτός κι αν σου το ζητήσει. Θέλει να νιώσει ότι </a:t>
            </a:r>
            <a:r>
              <a:rPr lang="el-GR" sz="1600" dirty="0" smtClean="0">
                <a:latin typeface="Times New Roman" pitchFamily="18" charset="0"/>
                <a:cs typeface="Times New Roman" pitchFamily="18" charset="0"/>
              </a:rPr>
              <a:t>την πιστεύεις</a:t>
            </a:r>
            <a:r>
              <a:rPr lang="el-GR" sz="1600" dirty="0">
                <a:latin typeface="Times New Roman" pitchFamily="18" charset="0"/>
                <a:cs typeface="Times New Roman" pitchFamily="18" charset="0"/>
              </a:rPr>
              <a:t>.</a:t>
            </a:r>
          </a:p>
          <a:p>
            <a:pPr>
              <a:lnSpc>
                <a:spcPct val="150000"/>
              </a:lnSpc>
              <a:buFont typeface="Wingdings" pitchFamily="2" charset="2"/>
              <a:buChar char="ü"/>
            </a:pPr>
            <a:r>
              <a:rPr lang="el-GR" sz="1600" dirty="0" smtClean="0">
                <a:latin typeface="Times New Roman" pitchFamily="18" charset="0"/>
                <a:cs typeface="Times New Roman" pitchFamily="18" charset="0"/>
              </a:rPr>
              <a:t>Πες </a:t>
            </a:r>
            <a:r>
              <a:rPr lang="el-GR" sz="1600" dirty="0">
                <a:latin typeface="Times New Roman" pitchFamily="18" charset="0"/>
                <a:cs typeface="Times New Roman" pitchFamily="18" charset="0"/>
              </a:rPr>
              <a:t>της ότι δε φταίει αυτή και ότι ΔΕΝ της αξίζει τέτοιου είδους συμπεριφορά.</a:t>
            </a:r>
          </a:p>
          <a:p>
            <a:pPr>
              <a:lnSpc>
                <a:spcPct val="150000"/>
              </a:lnSpc>
              <a:buFont typeface="Wingdings" pitchFamily="2" charset="2"/>
              <a:buChar char="ü"/>
            </a:pPr>
            <a:r>
              <a:rPr lang="el-GR" sz="1600" dirty="0" smtClean="0">
                <a:latin typeface="Times New Roman" pitchFamily="18" charset="0"/>
                <a:cs typeface="Times New Roman" pitchFamily="18" charset="0"/>
              </a:rPr>
              <a:t>Μην </a:t>
            </a:r>
            <a:r>
              <a:rPr lang="el-GR" sz="1600" dirty="0">
                <a:latin typeface="Times New Roman" pitchFamily="18" charset="0"/>
                <a:cs typeface="Times New Roman" pitchFamily="18" charset="0"/>
              </a:rPr>
              <a:t>την πιέζεις να χωρίσει, μην υποβιβάζεις τον σύντροφό της, γιατί μπορεί να την απομακρύνεις </a:t>
            </a:r>
            <a:r>
              <a:rPr lang="el-GR" sz="1600" dirty="0" smtClean="0">
                <a:latin typeface="Times New Roman" pitchFamily="18" charset="0"/>
                <a:cs typeface="Times New Roman" pitchFamily="18" charset="0"/>
              </a:rPr>
              <a:t>από εσένα</a:t>
            </a:r>
            <a:r>
              <a:rPr lang="el-GR" sz="1600" dirty="0">
                <a:latin typeface="Times New Roman" pitchFamily="18" charset="0"/>
                <a:cs typeface="Times New Roman" pitchFamily="18" charset="0"/>
              </a:rPr>
              <a:t>.</a:t>
            </a:r>
          </a:p>
          <a:p>
            <a:pPr>
              <a:lnSpc>
                <a:spcPct val="150000"/>
              </a:lnSpc>
              <a:buFont typeface="Wingdings" pitchFamily="2" charset="2"/>
              <a:buChar char="ü"/>
            </a:pPr>
            <a:r>
              <a:rPr lang="el-GR" sz="1600" dirty="0" smtClean="0">
                <a:latin typeface="Times New Roman" pitchFamily="18" charset="0"/>
                <a:cs typeface="Times New Roman" pitchFamily="18" charset="0"/>
              </a:rPr>
              <a:t>Δείξε </a:t>
            </a:r>
            <a:r>
              <a:rPr lang="el-GR" sz="1600" dirty="0">
                <a:latin typeface="Times New Roman" pitchFamily="18" charset="0"/>
                <a:cs typeface="Times New Roman" pitchFamily="18" charset="0"/>
              </a:rPr>
              <a:t>κατανόηση ως προς τα αισθήματά της για το θύτη. Είναι πιθανό να αγαπά αυτό το άτομο ακόμα </a:t>
            </a:r>
            <a:r>
              <a:rPr lang="el-GR" sz="1600" dirty="0" smtClean="0">
                <a:latin typeface="Times New Roman" pitchFamily="18" charset="0"/>
                <a:cs typeface="Times New Roman" pitchFamily="18" charset="0"/>
              </a:rPr>
              <a:t>κι αν </a:t>
            </a:r>
            <a:r>
              <a:rPr lang="el-GR" sz="1600" dirty="0">
                <a:latin typeface="Times New Roman" pitchFamily="18" charset="0"/>
                <a:cs typeface="Times New Roman" pitchFamily="18" charset="0"/>
              </a:rPr>
              <a:t>την πληγώνει.</a:t>
            </a:r>
          </a:p>
          <a:p>
            <a:pPr>
              <a:lnSpc>
                <a:spcPct val="150000"/>
              </a:lnSpc>
              <a:buFont typeface="Wingdings" pitchFamily="2" charset="2"/>
              <a:buChar char="ü"/>
            </a:pPr>
            <a:r>
              <a:rPr lang="el-GR" sz="1600" dirty="0" smtClean="0">
                <a:latin typeface="Times New Roman" pitchFamily="18" charset="0"/>
                <a:cs typeface="Times New Roman" pitchFamily="18" charset="0"/>
              </a:rPr>
              <a:t>Μπορείς </a:t>
            </a:r>
            <a:r>
              <a:rPr lang="el-GR" sz="1600" dirty="0">
                <a:latin typeface="Times New Roman" pitchFamily="18" charset="0"/>
                <a:cs typeface="Times New Roman" pitchFamily="18" charset="0"/>
              </a:rPr>
              <a:t>να βοηθήσεις χωρίς να λες τι πρέπει και τι δεν πρέπει να κάνει.</a:t>
            </a:r>
          </a:p>
          <a:p>
            <a:pPr>
              <a:lnSpc>
                <a:spcPct val="150000"/>
              </a:lnSpc>
              <a:buFont typeface="Wingdings" pitchFamily="2" charset="2"/>
              <a:buChar char="ü"/>
            </a:pPr>
            <a:r>
              <a:rPr lang="el-GR" sz="1600" dirty="0" smtClean="0">
                <a:latin typeface="Times New Roman" pitchFamily="18" charset="0"/>
                <a:cs typeface="Times New Roman" pitchFamily="18" charset="0"/>
              </a:rPr>
              <a:t>Μπορεί </a:t>
            </a:r>
            <a:r>
              <a:rPr lang="el-GR" sz="1600" dirty="0">
                <a:latin typeface="Times New Roman" pitchFamily="18" charset="0"/>
                <a:cs typeface="Times New Roman" pitchFamily="18" charset="0"/>
              </a:rPr>
              <a:t>να είναι μπερδεμένη και να αλλάξει γνώμη, αλλά δεν πειράζει!</a:t>
            </a:r>
          </a:p>
          <a:p>
            <a:pPr>
              <a:lnSpc>
                <a:spcPct val="150000"/>
              </a:lnSpc>
              <a:buFont typeface="Wingdings" pitchFamily="2" charset="2"/>
              <a:buChar char="ü"/>
            </a:pPr>
            <a:r>
              <a:rPr lang="el-GR" sz="1600" dirty="0" smtClean="0">
                <a:latin typeface="Times New Roman" pitchFamily="18" charset="0"/>
                <a:cs typeface="Times New Roman" pitchFamily="18" charset="0"/>
              </a:rPr>
              <a:t>Προμηθεύσου </a:t>
            </a:r>
            <a:r>
              <a:rPr lang="el-GR" sz="1600" dirty="0">
                <a:latin typeface="Times New Roman" pitchFamily="18" charset="0"/>
                <a:cs typeface="Times New Roman" pitchFamily="18" charset="0"/>
              </a:rPr>
              <a:t>ενημερωτικά έντυπα, μάθε για δομές που μπορούν να σου δώσουν συμβουλές</a:t>
            </a:r>
            <a:r>
              <a:rPr lang="el-GR" sz="1600" dirty="0" smtClean="0">
                <a:latin typeface="Times New Roman" pitchFamily="18" charset="0"/>
                <a:cs typeface="Times New Roman" pitchFamily="18" charset="0"/>
              </a:rPr>
              <a:t>.</a:t>
            </a:r>
          </a:p>
          <a:p>
            <a:pPr>
              <a:lnSpc>
                <a:spcPct val="150000"/>
              </a:lnSpc>
              <a:buFont typeface="Wingdings" pitchFamily="2" charset="2"/>
              <a:buChar char="ü"/>
            </a:pPr>
            <a:endParaRPr lang="el-GR" sz="1600" dirty="0">
              <a:latin typeface="Times New Roman" pitchFamily="18" charset="0"/>
              <a:cs typeface="Times New Roman" pitchFamily="18" charset="0"/>
            </a:endParaRPr>
          </a:p>
          <a:p>
            <a:pPr>
              <a:lnSpc>
                <a:spcPct val="150000"/>
              </a:lnSpc>
              <a:buFont typeface="Wingdings" pitchFamily="2" charset="2"/>
              <a:buChar char="q"/>
            </a:pPr>
            <a:r>
              <a:rPr lang="el-GR" sz="1800" b="1" i="1" u="sng" dirty="0">
                <a:latin typeface="Times New Roman" pitchFamily="18" charset="0"/>
                <a:cs typeface="Times New Roman" pitchFamily="18" charset="0"/>
              </a:rPr>
              <a:t>ΣΕ ΚΑΜΙΑ ΠΕΡΙΠΤΩΣΗ ΜΗΝ </a:t>
            </a:r>
            <a:r>
              <a:rPr lang="en-US" sz="1800" b="1" i="1" u="sng" dirty="0" smtClean="0">
                <a:latin typeface="Times New Roman" pitchFamily="18" charset="0"/>
                <a:cs typeface="Times New Roman" pitchFamily="18" charset="0"/>
              </a:rPr>
              <a:t>E</a:t>
            </a:r>
            <a:r>
              <a:rPr lang="el-GR" sz="1800" b="1" i="1" u="sng" dirty="0" smtClean="0">
                <a:latin typeface="Times New Roman" pitchFamily="18" charset="0"/>
                <a:cs typeface="Times New Roman" pitchFamily="18" charset="0"/>
              </a:rPr>
              <a:t>ΡΘΕΙΣ </a:t>
            </a:r>
            <a:r>
              <a:rPr lang="el-GR" sz="1800" b="1" i="1" u="sng" dirty="0">
                <a:latin typeface="Times New Roman" pitchFamily="18" charset="0"/>
                <a:cs typeface="Times New Roman" pitchFamily="18" charset="0"/>
              </a:rPr>
              <a:t>ΣΕ ΑΝΤΙΠΑΡΑΘΕΣΗ ΜΕ ΤΟ ΘΥΤΗ</a:t>
            </a:r>
            <a:endParaRPr lang="el-GR" sz="1800" i="1" u="sng"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28596" y="1643050"/>
            <a:ext cx="8153400" cy="4495800"/>
          </a:xfrm>
        </p:spPr>
        <p:txBody>
          <a:bodyPr>
            <a:normAutofit/>
          </a:bodyPr>
          <a:lstStyle/>
          <a:p>
            <a:pPr>
              <a:lnSpc>
                <a:spcPct val="200000"/>
              </a:lnSpc>
              <a:buFont typeface="Wingdings" pitchFamily="2" charset="2"/>
              <a:buChar char="v"/>
            </a:pPr>
            <a:r>
              <a:rPr lang="el-GR" sz="1600" dirty="0">
                <a:latin typeface="Times New Roman" pitchFamily="18" charset="0"/>
                <a:cs typeface="Times New Roman" pitchFamily="18" charset="0"/>
              </a:rPr>
              <a:t>Κάθε μορφή βίας μας αφορά όλους και </a:t>
            </a:r>
            <a:r>
              <a:rPr lang="el-GR" sz="1600" dirty="0" smtClean="0">
                <a:latin typeface="Times New Roman" pitchFamily="18" charset="0"/>
                <a:cs typeface="Times New Roman" pitchFamily="18" charset="0"/>
              </a:rPr>
              <a:t>όλες</a:t>
            </a:r>
          </a:p>
          <a:p>
            <a:pPr>
              <a:lnSpc>
                <a:spcPct val="200000"/>
              </a:lnSpc>
              <a:buFont typeface="Wingdings" pitchFamily="2" charset="2"/>
              <a:buChar char="v"/>
            </a:pPr>
            <a:r>
              <a:rPr lang="el-GR" sz="1600" dirty="0" smtClean="0">
                <a:latin typeface="Times New Roman" pitchFamily="18" charset="0"/>
                <a:cs typeface="Times New Roman" pitchFamily="18" charset="0"/>
              </a:rPr>
              <a:t>Καμία </a:t>
            </a:r>
            <a:r>
              <a:rPr lang="el-GR" sz="1600" dirty="0">
                <a:latin typeface="Times New Roman" pitchFamily="18" charset="0"/>
                <a:cs typeface="Times New Roman" pitchFamily="18" charset="0"/>
              </a:rPr>
              <a:t>ανοχή σε οποιαδήποτε μορφή </a:t>
            </a:r>
            <a:r>
              <a:rPr lang="el-GR" sz="1600" dirty="0" smtClean="0">
                <a:latin typeface="Times New Roman" pitchFamily="18" charset="0"/>
                <a:cs typeface="Times New Roman" pitchFamily="18" charset="0"/>
              </a:rPr>
              <a:t>βίας</a:t>
            </a:r>
            <a:endParaRPr lang="el-GR" sz="1600" dirty="0">
              <a:latin typeface="Times New Roman" pitchFamily="18" charset="0"/>
              <a:cs typeface="Times New Roman" pitchFamily="18" charset="0"/>
            </a:endParaRPr>
          </a:p>
          <a:p>
            <a:pPr>
              <a:lnSpc>
                <a:spcPct val="200000"/>
              </a:lnSpc>
              <a:buFont typeface="Wingdings" pitchFamily="2" charset="2"/>
              <a:buChar char="v"/>
            </a:pPr>
            <a:r>
              <a:rPr lang="el-GR" sz="1600" dirty="0" smtClean="0">
                <a:latin typeface="Times New Roman" pitchFamily="18" charset="0"/>
                <a:cs typeface="Times New Roman" pitchFamily="18" charset="0"/>
              </a:rPr>
              <a:t>Η </a:t>
            </a:r>
            <a:r>
              <a:rPr lang="el-GR" sz="1600" dirty="0">
                <a:latin typeface="Times New Roman" pitchFamily="18" charset="0"/>
                <a:cs typeface="Times New Roman" pitchFamily="18" charset="0"/>
              </a:rPr>
              <a:t>Ενδοοικογενειακή βία δεν είναι ιδιωτική υπόθεση, είναι ένα έγκλημα όπως </a:t>
            </a:r>
            <a:r>
              <a:rPr lang="el-GR" sz="1600" dirty="0" smtClean="0">
                <a:latin typeface="Times New Roman" pitchFamily="18" charset="0"/>
                <a:cs typeface="Times New Roman" pitchFamily="18" charset="0"/>
              </a:rPr>
              <a:t>η ληστεία </a:t>
            </a:r>
            <a:r>
              <a:rPr lang="el-GR" sz="1600" dirty="0">
                <a:latin typeface="Times New Roman" pitchFamily="18" charset="0"/>
                <a:cs typeface="Times New Roman" pitchFamily="18" charset="0"/>
              </a:rPr>
              <a:t>και πρέπει να </a:t>
            </a:r>
            <a:r>
              <a:rPr lang="el-GR" sz="1600" dirty="0" smtClean="0">
                <a:latin typeface="Times New Roman" pitchFamily="18" charset="0"/>
                <a:cs typeface="Times New Roman" pitchFamily="18" charset="0"/>
              </a:rPr>
              <a:t>καταγγέλλεται</a:t>
            </a:r>
            <a:endParaRPr lang="el-GR" sz="1600" dirty="0">
              <a:latin typeface="Times New Roman" pitchFamily="18" charset="0"/>
              <a:cs typeface="Times New Roman" pitchFamily="18" charset="0"/>
            </a:endParaRPr>
          </a:p>
          <a:p>
            <a:pPr>
              <a:lnSpc>
                <a:spcPct val="200000"/>
              </a:lnSpc>
              <a:buFont typeface="Wingdings" pitchFamily="2" charset="2"/>
              <a:buChar char="v"/>
            </a:pPr>
            <a:r>
              <a:rPr lang="el-GR" sz="1600" dirty="0" smtClean="0">
                <a:latin typeface="Times New Roman" pitchFamily="18" charset="0"/>
                <a:cs typeface="Times New Roman" pitchFamily="18" charset="0"/>
              </a:rPr>
              <a:t>Έχουμε </a:t>
            </a:r>
            <a:r>
              <a:rPr lang="el-GR" sz="1600" dirty="0">
                <a:latin typeface="Times New Roman" pitchFamily="18" charset="0"/>
                <a:cs typeface="Times New Roman" pitchFamily="18" charset="0"/>
              </a:rPr>
              <a:t>ανάγκη τη συντροφικότητα αλλά μια υγιής σχέση προϋποθέτει </a:t>
            </a:r>
            <a:r>
              <a:rPr lang="el-GR" sz="1600" dirty="0" smtClean="0">
                <a:latin typeface="Times New Roman" pitchFamily="18" charset="0"/>
                <a:cs typeface="Times New Roman" pitchFamily="18" charset="0"/>
              </a:rPr>
              <a:t>αμοιβαίο σεβασμό </a:t>
            </a:r>
            <a:r>
              <a:rPr lang="el-GR" sz="1600" dirty="0">
                <a:latin typeface="Times New Roman" pitchFamily="18" charset="0"/>
                <a:cs typeface="Times New Roman" pitchFamily="18" charset="0"/>
              </a:rPr>
              <a:t>και κατανόηση</a:t>
            </a:r>
          </a:p>
        </p:txBody>
      </p:sp>
      <p:pic>
        <p:nvPicPr>
          <p:cNvPr id="4" name="Picture 2"/>
          <p:cNvPicPr>
            <a:picLocks noChangeAspect="1" noChangeArrowheads="1"/>
          </p:cNvPicPr>
          <p:nvPr/>
        </p:nvPicPr>
        <p:blipFill>
          <a:blip r:embed="rId2"/>
          <a:srcRect/>
          <a:stretch>
            <a:fillRect/>
          </a:stretch>
        </p:blipFill>
        <p:spPr bwMode="auto">
          <a:xfrm>
            <a:off x="2285984" y="4572008"/>
            <a:ext cx="6429420" cy="2054145"/>
          </a:xfrm>
          <a:prstGeom prst="rect">
            <a:avLst/>
          </a:prstGeom>
          <a:noFill/>
          <a:ln w="9525">
            <a:noFill/>
            <a:miter lim="800000"/>
            <a:headEnd/>
            <a:tailEnd/>
          </a:ln>
          <a:effectLst/>
        </p:spPr>
      </p:pic>
      <p:sp>
        <p:nvSpPr>
          <p:cNvPr id="6" name="1 - Τίτλος"/>
          <p:cNvSpPr txBox="1">
            <a:spLocks/>
          </p:cNvSpPr>
          <p:nvPr/>
        </p:nvSpPr>
        <p:spPr>
          <a:xfrm>
            <a:off x="928662" y="285728"/>
            <a:ext cx="7286676" cy="642942"/>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l-GR" sz="2800" b="1" dirty="0" smtClean="0">
                <a:latin typeface="Times New Roman" pitchFamily="18" charset="0"/>
                <a:cs typeface="Times New Roman" pitchFamily="18" charset="0"/>
              </a:rPr>
              <a:t>ΜΕ ΛΙΓΑ ΛΟΓΙΑ</a:t>
            </a:r>
            <a:endParaRPr kumimoji="0" lang="el-GR" sz="2800" b="1"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83636" y="348263"/>
            <a:ext cx="7596910" cy="729173"/>
          </a:xfrm>
        </p:spPr>
        <p:style>
          <a:lnRef idx="1">
            <a:schemeClr val="accent2"/>
          </a:lnRef>
          <a:fillRef idx="2">
            <a:schemeClr val="accent2"/>
          </a:fillRef>
          <a:effectRef idx="1">
            <a:schemeClr val="accent2"/>
          </a:effectRef>
          <a:fontRef idx="minor">
            <a:schemeClr val="dk1"/>
          </a:fontRef>
        </p:style>
        <p:txBody>
          <a:bodyPr>
            <a:noAutofit/>
          </a:bodyPr>
          <a:lstStyle/>
          <a:p>
            <a:pPr algn="ctr">
              <a:lnSpc>
                <a:spcPct val="150000"/>
              </a:lnSpc>
            </a:pPr>
            <a:r>
              <a:rPr lang="el-GR" sz="2800" b="1" dirty="0">
                <a:latin typeface="Times New Roman" pitchFamily="18" charset="0"/>
                <a:cs typeface="Times New Roman" pitchFamily="18" charset="0"/>
              </a:rPr>
              <a:t>ΟΡΙΣΜΟΙ</a:t>
            </a:r>
          </a:p>
        </p:txBody>
      </p:sp>
      <p:sp>
        <p:nvSpPr>
          <p:cNvPr id="3" name="Θέση περιεχομένου 2"/>
          <p:cNvSpPr>
            <a:spLocks noGrp="1"/>
          </p:cNvSpPr>
          <p:nvPr>
            <p:ph sz="quarter" idx="1"/>
          </p:nvPr>
        </p:nvSpPr>
        <p:spPr>
          <a:xfrm>
            <a:off x="546654" y="1603719"/>
            <a:ext cx="7715251" cy="4956108"/>
          </a:xfrm>
        </p:spPr>
        <p:txBody>
          <a:bodyPr>
            <a:normAutofit/>
          </a:bodyPr>
          <a:lstStyle/>
          <a:p>
            <a:pPr>
              <a:lnSpc>
                <a:spcPct val="150000"/>
              </a:lnSpc>
            </a:pPr>
            <a:r>
              <a:rPr lang="el-GR" sz="1600" b="1" dirty="0">
                <a:latin typeface="Times New Roman" pitchFamily="18" charset="0"/>
                <a:cs typeface="Times New Roman" pitchFamily="18" charset="0"/>
              </a:rPr>
              <a:t>ΒΙΟΛΟΓΙΚΟ ΦΥΛΟ</a:t>
            </a:r>
            <a:r>
              <a:rPr lang="el-GR" sz="1600" dirty="0">
                <a:latin typeface="Times New Roman" pitchFamily="18" charset="0"/>
                <a:cs typeface="Times New Roman" pitchFamily="18" charset="0"/>
              </a:rPr>
              <a:t>: Αναφέρεται στα βιολογικά χαρακτηριστικά που έχουν εκ γενετής οι άνδρες και οι γυναίκες. Είναι οικουμενικά και κατά κανόνα μόνιμα, π.χ. οι άνδρες δεν μπορούν να θηλάσουν, οι γυναίκες έχουν έμμηνο ρύση</a:t>
            </a:r>
            <a:r>
              <a:rPr lang="el-GR"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nSpc>
                <a:spcPct val="150000"/>
              </a:lnSpc>
            </a:pPr>
            <a:endParaRPr lang="el-GR" sz="1600" dirty="0">
              <a:latin typeface="Times New Roman" pitchFamily="18" charset="0"/>
              <a:cs typeface="Times New Roman" pitchFamily="18" charset="0"/>
            </a:endParaRPr>
          </a:p>
          <a:p>
            <a:pPr>
              <a:lnSpc>
                <a:spcPct val="150000"/>
              </a:lnSpc>
            </a:pPr>
            <a:r>
              <a:rPr lang="el-GR" sz="1600" b="1" dirty="0">
                <a:latin typeface="Times New Roman" pitchFamily="18" charset="0"/>
                <a:cs typeface="Times New Roman" pitchFamily="18" charset="0"/>
              </a:rPr>
              <a:t>ΚΟΙΝΩΝΙΚΟ ΦΥΛΟ: </a:t>
            </a:r>
            <a:r>
              <a:rPr lang="el-GR" sz="1600" dirty="0">
                <a:latin typeface="Times New Roman" pitchFamily="18" charset="0"/>
                <a:cs typeface="Times New Roman" pitchFamily="18" charset="0"/>
              </a:rPr>
              <a:t>Είναι το κοινωνικό κατασκεύασμα που απαρτίζεται από ρόλους, συμπεριφορές, νόρμες, δραστηριότητες και χαρακτηριστικά που η εκάστοτε κοινωνία/κουλτούρα ή/και τάξη κάποιας δεδομένης ιστορικής περιόδου αποδίδει ως «τυπικά» της γυναίκας και του άνδρα ( έχοντας ως βάση το μοντέλο της δυαδικότητας του φύλου).Το κοινωνικό φύλο είναι ως εκ τούτου άρρηκτα συνδεδεμένο με τις κοινωνικές προσδοκίες οι οποίες σχετίζονται με το αντιληφθέν ως βιολογικό φύλο των ατόμων. </a:t>
            </a:r>
          </a:p>
          <a:p>
            <a:pPr marL="45711" indent="0">
              <a:buNone/>
            </a:pPr>
            <a:endParaRPr lang="el-GR" dirty="0"/>
          </a:p>
        </p:txBody>
      </p:sp>
    </p:spTree>
    <p:extLst>
      <p:ext uri="{BB962C8B-B14F-4D97-AF65-F5344CB8AC3E}">
        <p14:creationId xmlns="" xmlns:p14="http://schemas.microsoft.com/office/powerpoint/2010/main" val="33070175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28596" y="1600200"/>
            <a:ext cx="8337452" cy="4495800"/>
          </a:xfrm>
        </p:spPr>
        <p:txBody>
          <a:bodyPr>
            <a:normAutofit/>
          </a:bodyPr>
          <a:lstStyle/>
          <a:p>
            <a:pPr>
              <a:lnSpc>
                <a:spcPct val="160000"/>
              </a:lnSpc>
            </a:pPr>
            <a:r>
              <a:rPr lang="el-GR" sz="1600" b="1" dirty="0" smtClean="0">
                <a:latin typeface="Times New Roman" pitchFamily="18" charset="0"/>
                <a:cs typeface="Times New Roman" pitchFamily="18" charset="0"/>
              </a:rPr>
              <a:t>ΕΜΦΥΛΕΣ ΝΟΡΜΕΣ</a:t>
            </a:r>
            <a:r>
              <a:rPr lang="el-GR" sz="1600" dirty="0" smtClean="0">
                <a:latin typeface="Times New Roman" pitchFamily="18" charset="0"/>
                <a:cs typeface="Times New Roman" pitchFamily="18" charset="0"/>
              </a:rPr>
              <a:t>: Κανονιστικά πλαίσια τα οποία προκύπτουν από τον πολιτισμό μας και όχι από τη φύση μας. Ωστόσο, οι άνθρωποι τις αποδέχονται ως κάτι δεδομένο και βάσει αυτών διαμορφώνουν τις προσδοκίες και τη συμπεριφορά τους.</a:t>
            </a:r>
            <a:endParaRPr lang="en-US" sz="1600" dirty="0" smtClean="0">
              <a:latin typeface="Times New Roman" pitchFamily="18" charset="0"/>
              <a:cs typeface="Times New Roman" pitchFamily="18" charset="0"/>
            </a:endParaRPr>
          </a:p>
          <a:p>
            <a:pPr>
              <a:lnSpc>
                <a:spcPct val="160000"/>
              </a:lnSpc>
            </a:pPr>
            <a:endParaRPr lang="el-GR" sz="1600" dirty="0" smtClean="0">
              <a:latin typeface="Times New Roman" pitchFamily="18" charset="0"/>
              <a:cs typeface="Times New Roman" pitchFamily="18" charset="0"/>
            </a:endParaRPr>
          </a:p>
          <a:p>
            <a:pPr>
              <a:lnSpc>
                <a:spcPct val="160000"/>
              </a:lnSpc>
            </a:pPr>
            <a:r>
              <a:rPr lang="el-GR" sz="1600" b="1" dirty="0" smtClean="0">
                <a:latin typeface="Times New Roman" pitchFamily="18" charset="0"/>
                <a:cs typeface="Times New Roman" pitchFamily="18" charset="0"/>
              </a:rPr>
              <a:t>ΚΟΙΝΩΝΙΚΟΙ ΡΟΛΟΙ</a:t>
            </a:r>
            <a:r>
              <a:rPr lang="el-GR" sz="1600" dirty="0" smtClean="0">
                <a:latin typeface="Times New Roman" pitchFamily="18" charset="0"/>
                <a:cs typeface="Times New Roman" pitchFamily="18" charset="0"/>
              </a:rPr>
              <a:t>: Αφορούν συμπεριφορές που ένα άτομο υιοθετεί ανάλογα με τη συγκεκριμένη θέση την οποία κατέχει. Οι  ρόλοι προδιαγράφουν τις αποδεκτές συμπεριφορές για κάθε μέλος της ομάδας που κατέχει μια συγκεκριμένη θέση και έτσι κατευθύνουν τις πράξεις του, μειώνουν την αβεβαιότητα του και εξασφαλίζουν τον συντονισμό της δικής του συμπεριφοράς με αυτή των άλλων μελών.</a:t>
            </a:r>
          </a:p>
          <a:p>
            <a:endParaRPr lang="el-GR"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p:txBody>
          <a:bodyPr>
            <a:normAutofit/>
          </a:bodyPr>
          <a:lstStyle/>
          <a:p>
            <a:pPr>
              <a:lnSpc>
                <a:spcPct val="150000"/>
              </a:lnSpc>
            </a:pPr>
            <a:r>
              <a:rPr lang="el-GR" sz="1600" b="1" dirty="0">
                <a:latin typeface="Times New Roman" pitchFamily="18" charset="0"/>
                <a:cs typeface="Times New Roman" pitchFamily="18" charset="0"/>
              </a:rPr>
              <a:t>ΣΤΕΡΕΟΤΥΠΑ</a:t>
            </a:r>
            <a:r>
              <a:rPr lang="el-GR" sz="1600" dirty="0">
                <a:latin typeface="Times New Roman" pitchFamily="18" charset="0"/>
                <a:cs typeface="Times New Roman" pitchFamily="18" charset="0"/>
              </a:rPr>
              <a:t>: είναι οι γνωστικές αντιλήψεις (σκέψεις/ πεποιθήσεις) που κατασκευάζουμε για τα μέλη μιας ομάδας, μόνο και μόνο επειδή ανήκουν στη συγκεκριμένη ομάδα</a:t>
            </a:r>
            <a:r>
              <a:rPr lang="el-GR"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nSpc>
                <a:spcPct val="150000"/>
              </a:lnSpc>
            </a:pPr>
            <a:endParaRPr lang="el-GR" sz="1600" dirty="0">
              <a:latin typeface="Times New Roman" pitchFamily="18" charset="0"/>
              <a:cs typeface="Times New Roman" pitchFamily="18" charset="0"/>
            </a:endParaRPr>
          </a:p>
          <a:p>
            <a:pPr>
              <a:lnSpc>
                <a:spcPct val="150000"/>
              </a:lnSpc>
            </a:pPr>
            <a:r>
              <a:rPr lang="el-GR" sz="1600" b="1" dirty="0">
                <a:latin typeface="Times New Roman" pitchFamily="18" charset="0"/>
                <a:cs typeface="Times New Roman" pitchFamily="18" charset="0"/>
              </a:rPr>
              <a:t>ΠΡΟΚΑΤΑΛΗΨΗ</a:t>
            </a:r>
            <a:r>
              <a:rPr lang="el-GR" sz="1600" dirty="0">
                <a:latin typeface="Times New Roman" pitchFamily="18" charset="0"/>
                <a:cs typeface="Times New Roman" pitchFamily="18" charset="0"/>
              </a:rPr>
              <a:t>: είναι η στάση, η συμπεριφορά και τα συναισθήματα που έχουμε απέναντι στα μέλη μιας ομάδας, μόνο και μόνο επειδή ανήκουν στη συγκεκριμένη ομάδα. Δηλαδή, μέσα από τις προκαταλήψεις αξιολογούμε αρνητικά τα μέλη μιας ομάδας, αντιδρούμε εχθρικά απέναντί τους και δεν βλέπουμε τα ατομικά χαρακτηριστικά κάθε μέλους.</a:t>
            </a:r>
          </a:p>
        </p:txBody>
      </p:sp>
    </p:spTree>
    <p:extLst>
      <p:ext uri="{BB962C8B-B14F-4D97-AF65-F5344CB8AC3E}">
        <p14:creationId xmlns="" xmlns:p14="http://schemas.microsoft.com/office/powerpoint/2010/main" val="109217171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42844" y="142856"/>
          <a:ext cx="8786874" cy="6572288"/>
        </p:xfrm>
        <a:graphic>
          <a:graphicData uri="http://schemas.openxmlformats.org/drawingml/2006/table">
            <a:tbl>
              <a:tblPr firstRow="1" bandRow="1">
                <a:tableStyleId>{21E4AEA4-8DFA-4A89-87EB-49C32662AFE0}</a:tableStyleId>
              </a:tblPr>
              <a:tblGrid>
                <a:gridCol w="5094910"/>
                <a:gridCol w="1845982"/>
                <a:gridCol w="1845982"/>
              </a:tblGrid>
              <a:tr h="536061">
                <a:tc>
                  <a:txBody>
                    <a:bodyPr/>
                    <a:lstStyle/>
                    <a:p>
                      <a:r>
                        <a:rPr lang="el-GR" dirty="0" smtClean="0"/>
                        <a:t>Ερώτηση</a:t>
                      </a:r>
                      <a:endParaRPr lang="el-GR" dirty="0"/>
                    </a:p>
                  </a:txBody>
                  <a:tcPr/>
                </a:tc>
                <a:tc>
                  <a:txBody>
                    <a:bodyPr/>
                    <a:lstStyle/>
                    <a:p>
                      <a:r>
                        <a:rPr lang="el-GR" dirty="0" smtClean="0"/>
                        <a:t>Κοινωνικό φύλο</a:t>
                      </a:r>
                      <a:endParaRPr lang="el-GR" dirty="0"/>
                    </a:p>
                  </a:txBody>
                  <a:tcPr/>
                </a:tc>
                <a:tc>
                  <a:txBody>
                    <a:bodyPr/>
                    <a:lstStyle/>
                    <a:p>
                      <a:r>
                        <a:rPr lang="el-GR" dirty="0" smtClean="0"/>
                        <a:t>Βιολογικό φύλο</a:t>
                      </a:r>
                      <a:endParaRPr lang="el-GR" dirty="0"/>
                    </a:p>
                  </a:txBody>
                  <a:tcPr/>
                </a:tc>
              </a:tr>
              <a:tr h="781683">
                <a:tc>
                  <a:txBody>
                    <a:bodyPr/>
                    <a:lstStyle/>
                    <a:p>
                      <a:r>
                        <a:rPr lang="el-GR" sz="1600" dirty="0">
                          <a:latin typeface="Times New Roman" pitchFamily="18" charset="0"/>
                          <a:cs typeface="Times New Roman" pitchFamily="18" charset="0"/>
                        </a:rPr>
                        <a:t>Οι γυναίκες μπορούν να γεννούν, αλλά οι άνδρες όχι.</a:t>
                      </a:r>
                    </a:p>
                  </a:txBody>
                  <a:tcPr/>
                </a:tc>
                <a:tc>
                  <a:txBody>
                    <a:bodyPr/>
                    <a:lstStyle/>
                    <a:p>
                      <a:endParaRPr lang="el-GR"/>
                    </a:p>
                  </a:txBody>
                  <a:tcPr/>
                </a:tc>
                <a:tc>
                  <a:txBody>
                    <a:bodyPr/>
                    <a:lstStyle/>
                    <a:p>
                      <a:endParaRPr lang="el-GR" dirty="0"/>
                    </a:p>
                  </a:txBody>
                  <a:tcPr/>
                </a:tc>
              </a:tr>
              <a:tr h="592973">
                <a:tc>
                  <a:txBody>
                    <a:bodyPr/>
                    <a:lstStyle/>
                    <a:p>
                      <a:r>
                        <a:rPr lang="el-GR" sz="1600" dirty="0">
                          <a:latin typeface="Times New Roman" pitchFamily="18" charset="0"/>
                          <a:cs typeface="Times New Roman" pitchFamily="18" charset="0"/>
                        </a:rPr>
                        <a:t>Τα κορίτσια δεν είναι τόσο καλά στα μαθηματικά όσο τα αγόρια.</a:t>
                      </a:r>
                    </a:p>
                  </a:txBody>
                  <a:tcPr/>
                </a:tc>
                <a:tc>
                  <a:txBody>
                    <a:bodyPr/>
                    <a:lstStyle/>
                    <a:p>
                      <a:endParaRPr lang="el-GR"/>
                    </a:p>
                  </a:txBody>
                  <a:tcPr/>
                </a:tc>
                <a:tc>
                  <a:txBody>
                    <a:bodyPr/>
                    <a:lstStyle/>
                    <a:p>
                      <a:endParaRPr lang="el-GR"/>
                    </a:p>
                  </a:txBody>
                  <a:tcPr/>
                </a:tc>
              </a:tr>
              <a:tr h="592973">
                <a:tc>
                  <a:txBody>
                    <a:bodyPr/>
                    <a:lstStyle/>
                    <a:p>
                      <a:r>
                        <a:rPr lang="el-GR" sz="1600" dirty="0">
                          <a:latin typeface="Times New Roman" pitchFamily="18" charset="0"/>
                          <a:cs typeface="Times New Roman" pitchFamily="18" charset="0"/>
                        </a:rPr>
                        <a:t>Οι γυναίκες θηλάζουν τα μωρά, ενώ οι άνδρες δεν μπορούν.</a:t>
                      </a:r>
                    </a:p>
                  </a:txBody>
                  <a:tcPr/>
                </a:tc>
                <a:tc>
                  <a:txBody>
                    <a:bodyPr/>
                    <a:lstStyle/>
                    <a:p>
                      <a:endParaRPr lang="el-GR" dirty="0"/>
                    </a:p>
                  </a:txBody>
                  <a:tcPr/>
                </a:tc>
                <a:tc>
                  <a:txBody>
                    <a:bodyPr/>
                    <a:lstStyle/>
                    <a:p>
                      <a:endParaRPr lang="el-GR" dirty="0"/>
                    </a:p>
                  </a:txBody>
                  <a:tcPr/>
                </a:tc>
              </a:tr>
              <a:tr h="592973">
                <a:tc>
                  <a:txBody>
                    <a:bodyPr/>
                    <a:lstStyle/>
                    <a:p>
                      <a:r>
                        <a:rPr lang="el-GR" sz="1600" dirty="0">
                          <a:latin typeface="Times New Roman" pitchFamily="18" charset="0"/>
                          <a:cs typeface="Times New Roman" pitchFamily="18" charset="0"/>
                        </a:rPr>
                        <a:t>Τα κορίτσια είναι σεμνά, γλυκά και συνεσταλμένα, ενώ τα αγόρια δυνατά και σκληρά.</a:t>
                      </a:r>
                    </a:p>
                  </a:txBody>
                  <a:tcPr/>
                </a:tc>
                <a:tc>
                  <a:txBody>
                    <a:bodyPr/>
                    <a:lstStyle/>
                    <a:p>
                      <a:endParaRPr lang="el-GR"/>
                    </a:p>
                  </a:txBody>
                  <a:tcPr/>
                </a:tc>
                <a:tc>
                  <a:txBody>
                    <a:bodyPr/>
                    <a:lstStyle/>
                    <a:p>
                      <a:endParaRPr lang="el-GR" dirty="0"/>
                    </a:p>
                  </a:txBody>
                  <a:tcPr/>
                </a:tc>
              </a:tr>
              <a:tr h="592973">
                <a:tc>
                  <a:txBody>
                    <a:bodyPr/>
                    <a:lstStyle/>
                    <a:p>
                      <a:r>
                        <a:rPr lang="el-GR" sz="1600" dirty="0">
                          <a:latin typeface="Times New Roman" pitchFamily="18" charset="0"/>
                          <a:cs typeface="Times New Roman" pitchFamily="18" charset="0"/>
                        </a:rPr>
                        <a:t>Τα αθλήματα είναι πιο σημαντικά για τα αγόρια από ότι για τα κορίτσια.</a:t>
                      </a:r>
                    </a:p>
                  </a:txBody>
                  <a:tcPr/>
                </a:tc>
                <a:tc>
                  <a:txBody>
                    <a:bodyPr/>
                    <a:lstStyle/>
                    <a:p>
                      <a:endParaRPr lang="el-GR"/>
                    </a:p>
                  </a:txBody>
                  <a:tcPr/>
                </a:tc>
                <a:tc>
                  <a:txBody>
                    <a:bodyPr/>
                    <a:lstStyle/>
                    <a:p>
                      <a:endParaRPr lang="el-GR"/>
                    </a:p>
                  </a:txBody>
                  <a:tcPr/>
                </a:tc>
              </a:tr>
              <a:tr h="592973">
                <a:tc>
                  <a:txBody>
                    <a:bodyPr/>
                    <a:lstStyle/>
                    <a:p>
                      <a:r>
                        <a:rPr lang="el-GR" sz="1600" dirty="0">
                          <a:latin typeface="Times New Roman" pitchFamily="18" charset="0"/>
                          <a:cs typeface="Times New Roman" pitchFamily="18" charset="0"/>
                        </a:rPr>
                        <a:t>Τα κορίτσια πρέπει να βρουν καλό σύζυγο, τα αγόρια καλή δουλειά.</a:t>
                      </a:r>
                    </a:p>
                  </a:txBody>
                  <a:tcPr/>
                </a:tc>
                <a:tc>
                  <a:txBody>
                    <a:bodyPr/>
                    <a:lstStyle/>
                    <a:p>
                      <a:endParaRPr lang="el-GR"/>
                    </a:p>
                  </a:txBody>
                  <a:tcPr/>
                </a:tc>
                <a:tc>
                  <a:txBody>
                    <a:bodyPr/>
                    <a:lstStyle/>
                    <a:p>
                      <a:endParaRPr lang="el-GR"/>
                    </a:p>
                  </a:txBody>
                  <a:tcPr/>
                </a:tc>
              </a:tr>
              <a:tr h="592973">
                <a:tc>
                  <a:txBody>
                    <a:bodyPr/>
                    <a:lstStyle/>
                    <a:p>
                      <a:r>
                        <a:rPr lang="el-GR" sz="1600" dirty="0">
                          <a:latin typeface="Times New Roman" pitchFamily="18" charset="0"/>
                          <a:cs typeface="Times New Roman" pitchFamily="18" charset="0"/>
                        </a:rPr>
                        <a:t>Οι γυναίκες μπορούν να μείνουν έγκυες, ενώ οι άνδρες όχι.</a:t>
                      </a:r>
                    </a:p>
                  </a:txBody>
                  <a:tcPr/>
                </a:tc>
                <a:tc>
                  <a:txBody>
                    <a:bodyPr/>
                    <a:lstStyle/>
                    <a:p>
                      <a:endParaRPr lang="el-GR"/>
                    </a:p>
                  </a:txBody>
                  <a:tcPr/>
                </a:tc>
                <a:tc>
                  <a:txBody>
                    <a:bodyPr/>
                    <a:lstStyle/>
                    <a:p>
                      <a:endParaRPr lang="el-GR"/>
                    </a:p>
                  </a:txBody>
                  <a:tcPr/>
                </a:tc>
              </a:tr>
              <a:tr h="510760">
                <a:tc>
                  <a:txBody>
                    <a:bodyPr/>
                    <a:lstStyle/>
                    <a:p>
                      <a:r>
                        <a:rPr lang="el-GR" sz="1600" dirty="0">
                          <a:latin typeface="Times New Roman" pitchFamily="18" charset="0"/>
                          <a:cs typeface="Times New Roman" pitchFamily="18" charset="0"/>
                        </a:rPr>
                        <a:t>Οι γυναίκες δεν οδηγούν τρένα.</a:t>
                      </a:r>
                    </a:p>
                  </a:txBody>
                  <a:tcPr/>
                </a:tc>
                <a:tc>
                  <a:txBody>
                    <a:bodyPr/>
                    <a:lstStyle/>
                    <a:p>
                      <a:endParaRPr lang="el-GR"/>
                    </a:p>
                  </a:txBody>
                  <a:tcPr/>
                </a:tc>
                <a:tc>
                  <a:txBody>
                    <a:bodyPr/>
                    <a:lstStyle/>
                    <a:p>
                      <a:endParaRPr lang="el-GR"/>
                    </a:p>
                  </a:txBody>
                  <a:tcPr/>
                </a:tc>
              </a:tr>
              <a:tr h="592973">
                <a:tc>
                  <a:txBody>
                    <a:bodyPr/>
                    <a:lstStyle/>
                    <a:p>
                      <a:r>
                        <a:rPr lang="el-GR" sz="1600" dirty="0">
                          <a:latin typeface="Times New Roman" pitchFamily="18" charset="0"/>
                          <a:cs typeface="Times New Roman" pitchFamily="18" charset="0"/>
                        </a:rPr>
                        <a:t>Η φωνή των αγοριών αλλάζει στην εφηβεία, ενώ των κοριτσιών όχι.</a:t>
                      </a:r>
                    </a:p>
                  </a:txBody>
                  <a:tcPr/>
                </a:tc>
                <a:tc>
                  <a:txBody>
                    <a:bodyPr/>
                    <a:lstStyle/>
                    <a:p>
                      <a:endParaRPr lang="el-GR"/>
                    </a:p>
                  </a:txBody>
                  <a:tcPr/>
                </a:tc>
                <a:tc>
                  <a:txBody>
                    <a:bodyPr/>
                    <a:lstStyle/>
                    <a:p>
                      <a:endParaRPr lang="el-GR"/>
                    </a:p>
                  </a:txBody>
                  <a:tcPr/>
                </a:tc>
              </a:tr>
              <a:tr h="592973">
                <a:tc>
                  <a:txBody>
                    <a:bodyPr/>
                    <a:lstStyle/>
                    <a:p>
                      <a:r>
                        <a:rPr lang="el-GR" sz="1600" dirty="0">
                          <a:latin typeface="Times New Roman" pitchFamily="18" charset="0"/>
                          <a:cs typeface="Times New Roman" pitchFamily="18" charset="0"/>
                        </a:rPr>
                        <a:t>Στην Ινδία οι γυναίκες πληρώνονται 40-60% λιγότερο από τους άνδρες</a:t>
                      </a:r>
                    </a:p>
                  </a:txBody>
                  <a:tcPr/>
                </a:tc>
                <a:tc>
                  <a:txBody>
                    <a:bodyPr/>
                    <a:lstStyle/>
                    <a:p>
                      <a:endParaRPr lang="el-GR"/>
                    </a:p>
                  </a:txBody>
                  <a:tcPr/>
                </a:tc>
                <a:tc>
                  <a:txBody>
                    <a:bodyPr/>
                    <a:lstStyle/>
                    <a:p>
                      <a:endParaRPr lang="el-GR"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273050"/>
            <a:ext cx="8153400" cy="750207"/>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2800" b="1" dirty="0">
                <a:latin typeface="Times New Roman" pitchFamily="18" charset="0"/>
                <a:cs typeface="Times New Roman" pitchFamily="18" charset="0"/>
              </a:rPr>
              <a:t>ΣΤΕΡΕΟΤΥΠΑ ΣΤΗΝ ΚΑΘΗΜΕΡΙΝΟΤΗΤΑ</a:t>
            </a:r>
          </a:p>
        </p:txBody>
      </p:sp>
      <p:sp>
        <p:nvSpPr>
          <p:cNvPr id="4" name="Θέση περιεχομένου 3"/>
          <p:cNvSpPr>
            <a:spLocks noGrp="1"/>
          </p:cNvSpPr>
          <p:nvPr>
            <p:ph sz="quarter" idx="2"/>
          </p:nvPr>
        </p:nvSpPr>
        <p:spPr/>
        <p:txBody>
          <a:bodyPr>
            <a:normAutofit/>
          </a:bodyPr>
          <a:lstStyle/>
          <a:p>
            <a:pPr>
              <a:lnSpc>
                <a:spcPct val="150000"/>
              </a:lnSpc>
              <a:buFont typeface="Wingdings" pitchFamily="2" charset="2"/>
              <a:buChar char="Ø"/>
            </a:pPr>
            <a:r>
              <a:rPr lang="el-GR" sz="1600" dirty="0" smtClean="0">
                <a:latin typeface="Times New Roman" pitchFamily="18" charset="0"/>
                <a:cs typeface="Times New Roman" pitchFamily="18" charset="0"/>
              </a:rPr>
              <a:t>Μόνο οι άνδρες παίζουν ποδόσφαιρο.</a:t>
            </a:r>
            <a:endParaRPr lang="el-GR" sz="1600" dirty="0">
              <a:latin typeface="Times New Roman" pitchFamily="18" charset="0"/>
              <a:cs typeface="Times New Roman" pitchFamily="18" charset="0"/>
            </a:endParaRPr>
          </a:p>
          <a:p>
            <a:pPr>
              <a:lnSpc>
                <a:spcPct val="150000"/>
              </a:lnSpc>
              <a:buFont typeface="Wingdings" pitchFamily="2" charset="2"/>
              <a:buChar char="Ø"/>
            </a:pPr>
            <a:r>
              <a:rPr lang="el-GR" sz="1600" dirty="0">
                <a:latin typeface="Times New Roman" pitchFamily="18" charset="0"/>
                <a:cs typeface="Times New Roman" pitchFamily="18" charset="0"/>
              </a:rPr>
              <a:t>Τα αθλήματα είναι σημαντικότερα για τα αγόρια από ότι για τα κορίτσια.</a:t>
            </a:r>
          </a:p>
          <a:p>
            <a:pPr>
              <a:lnSpc>
                <a:spcPct val="150000"/>
              </a:lnSpc>
              <a:buFont typeface="Wingdings" pitchFamily="2" charset="2"/>
              <a:buChar char="Ø"/>
            </a:pPr>
            <a:r>
              <a:rPr lang="el-GR" sz="1600" dirty="0">
                <a:latin typeface="Times New Roman" pitchFamily="18" charset="0"/>
                <a:cs typeface="Times New Roman" pitchFamily="18" charset="0"/>
              </a:rPr>
              <a:t>Μόνο οι άντρες μπορούν να ασχοληθούν με την πυγμαχία.</a:t>
            </a:r>
          </a:p>
          <a:p>
            <a:endParaRPr lang="el-GR" dirty="0"/>
          </a:p>
        </p:txBody>
      </p:sp>
      <p:sp>
        <p:nvSpPr>
          <p:cNvPr id="6" name="Θέση περιεχομένου 5"/>
          <p:cNvSpPr>
            <a:spLocks noGrp="1"/>
          </p:cNvSpPr>
          <p:nvPr>
            <p:ph sz="quarter" idx="4"/>
          </p:nvPr>
        </p:nvSpPr>
        <p:spPr/>
        <p:txBody>
          <a:bodyPr>
            <a:normAutofit/>
          </a:bodyPr>
          <a:lstStyle/>
          <a:p>
            <a:pPr>
              <a:lnSpc>
                <a:spcPct val="150000"/>
              </a:lnSpc>
              <a:buFont typeface="Wingdings" pitchFamily="2" charset="2"/>
              <a:buChar char="Ø"/>
            </a:pPr>
            <a:r>
              <a:rPr lang="el-GR" sz="1600" dirty="0" smtClean="0">
                <a:latin typeface="Times New Roman" pitchFamily="18" charset="0"/>
                <a:cs typeface="Times New Roman" pitchFamily="18" charset="0"/>
              </a:rPr>
              <a:t>Στις γυναίκες μόνο αρέσει να φοράνε ωραία ρούχα.</a:t>
            </a:r>
            <a:endParaRPr lang="el-GR" sz="1600" dirty="0">
              <a:latin typeface="Times New Roman" pitchFamily="18" charset="0"/>
              <a:cs typeface="Times New Roman" pitchFamily="18" charset="0"/>
            </a:endParaRPr>
          </a:p>
          <a:p>
            <a:pPr>
              <a:lnSpc>
                <a:spcPct val="150000"/>
              </a:lnSpc>
              <a:buFont typeface="Wingdings" pitchFamily="2" charset="2"/>
              <a:buChar char="Ø"/>
            </a:pPr>
            <a:r>
              <a:rPr lang="el-GR" sz="1600" dirty="0">
                <a:latin typeface="Times New Roman" pitchFamily="18" charset="0"/>
                <a:cs typeface="Times New Roman" pitchFamily="18" charset="0"/>
              </a:rPr>
              <a:t>Οι άνδρες δεν είναι ικανοί να φροντίσουν την προσωπική τους υγιεινή.</a:t>
            </a:r>
          </a:p>
          <a:p>
            <a:endParaRPr lang="el-GR" dirty="0"/>
          </a:p>
        </p:txBody>
      </p:sp>
      <p:sp>
        <p:nvSpPr>
          <p:cNvPr id="3" name="Θέση κειμένου 2"/>
          <p:cNvSpPr>
            <a:spLocks noGrp="1"/>
          </p:cNvSpPr>
          <p:nvPr>
            <p:ph type="body" sz="quarter" idx="1"/>
          </p:nvPr>
        </p:nvSpPr>
        <p:spPr/>
        <p:txBody>
          <a:bodyPr>
            <a:normAutofit/>
          </a:bodyPr>
          <a:lstStyle/>
          <a:p>
            <a:pPr algn="ctr">
              <a:lnSpc>
                <a:spcPct val="150000"/>
              </a:lnSpc>
            </a:pPr>
            <a:r>
              <a:rPr lang="el-GR" dirty="0">
                <a:latin typeface="Times New Roman" pitchFamily="18" charset="0"/>
                <a:cs typeface="Times New Roman" pitchFamily="18" charset="0"/>
              </a:rPr>
              <a:t>Στερεότυπα και ελεύθερος χρόνος</a:t>
            </a:r>
          </a:p>
        </p:txBody>
      </p:sp>
      <p:sp>
        <p:nvSpPr>
          <p:cNvPr id="5" name="Θέση κειμένου 4"/>
          <p:cNvSpPr>
            <a:spLocks noGrp="1"/>
          </p:cNvSpPr>
          <p:nvPr>
            <p:ph type="body" sz="quarter" idx="3"/>
          </p:nvPr>
        </p:nvSpPr>
        <p:spPr/>
        <p:txBody>
          <a:bodyPr>
            <a:normAutofit/>
          </a:bodyPr>
          <a:lstStyle/>
          <a:p>
            <a:pPr algn="ctr">
              <a:lnSpc>
                <a:spcPct val="150000"/>
              </a:lnSpc>
            </a:pPr>
            <a:r>
              <a:rPr lang="el-GR" dirty="0">
                <a:latin typeface="Times New Roman" pitchFamily="18" charset="0"/>
                <a:cs typeface="Times New Roman" pitchFamily="18" charset="0"/>
              </a:rPr>
              <a:t>Στερεότυπα και εμφάνιση</a:t>
            </a:r>
          </a:p>
        </p:txBody>
      </p:sp>
    </p:spTree>
    <p:extLst>
      <p:ext uri="{BB962C8B-B14F-4D97-AF65-F5344CB8AC3E}">
        <p14:creationId xmlns="" xmlns:p14="http://schemas.microsoft.com/office/powerpoint/2010/main" val="2851714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96686" y="315687"/>
            <a:ext cx="7794171" cy="805541"/>
          </a:xfrm>
        </p:spPr>
        <p:style>
          <a:lnRef idx="1">
            <a:schemeClr val="accent2"/>
          </a:lnRef>
          <a:fillRef idx="2">
            <a:schemeClr val="accent2"/>
          </a:fillRef>
          <a:effectRef idx="1">
            <a:schemeClr val="accent2"/>
          </a:effectRef>
          <a:fontRef idx="minor">
            <a:schemeClr val="dk1"/>
          </a:fontRef>
        </p:style>
        <p:txBody>
          <a:bodyPr>
            <a:normAutofit/>
          </a:bodyPr>
          <a:lstStyle/>
          <a:p>
            <a:pPr algn="ctr">
              <a:lnSpc>
                <a:spcPct val="150000"/>
              </a:lnSpc>
            </a:pPr>
            <a:r>
              <a:rPr lang="el-GR" sz="2800" b="1" dirty="0">
                <a:latin typeface="Times New Roman" pitchFamily="18" charset="0"/>
                <a:cs typeface="Times New Roman" pitchFamily="18" charset="0"/>
              </a:rPr>
              <a:t>ΣΤΕΡΕΟΤΥΠΑ ΣΤΗΝ ΟΙΚΟΓΕΝΕΙΑ</a:t>
            </a:r>
          </a:p>
        </p:txBody>
      </p:sp>
      <p:sp>
        <p:nvSpPr>
          <p:cNvPr id="3" name="Θέση περιεχομένου 2"/>
          <p:cNvSpPr>
            <a:spLocks noGrp="1"/>
          </p:cNvSpPr>
          <p:nvPr>
            <p:ph sz="quarter" idx="1"/>
          </p:nvPr>
        </p:nvSpPr>
        <p:spPr/>
        <p:txBody>
          <a:bodyPr>
            <a:normAutofit/>
          </a:bodyPr>
          <a:lstStyle/>
          <a:p>
            <a:pPr>
              <a:lnSpc>
                <a:spcPct val="170000"/>
              </a:lnSpc>
              <a:buFont typeface="Wingdings" pitchFamily="2" charset="2"/>
              <a:buChar char="Ø"/>
            </a:pPr>
            <a:r>
              <a:rPr lang="el-GR" sz="1600" dirty="0" smtClean="0">
                <a:latin typeface="Times New Roman" pitchFamily="18" charset="0"/>
                <a:cs typeface="Times New Roman" pitchFamily="18" charset="0"/>
              </a:rPr>
              <a:t>Οι άνδρες δεν πλένουν πιάτα.</a:t>
            </a:r>
            <a:endParaRPr lang="el-GR" sz="1600" dirty="0">
              <a:latin typeface="Times New Roman" pitchFamily="18" charset="0"/>
              <a:cs typeface="Times New Roman" pitchFamily="18" charset="0"/>
            </a:endParaRPr>
          </a:p>
          <a:p>
            <a:pPr>
              <a:lnSpc>
                <a:spcPct val="170000"/>
              </a:lnSpc>
              <a:buFont typeface="Wingdings" pitchFamily="2" charset="2"/>
              <a:buChar char="Ø"/>
            </a:pPr>
            <a:r>
              <a:rPr lang="el-GR" sz="1600" dirty="0" smtClean="0">
                <a:latin typeface="Times New Roman" pitchFamily="18" charset="0"/>
                <a:cs typeface="Times New Roman" pitchFamily="18" charset="0"/>
              </a:rPr>
              <a:t>Οι </a:t>
            </a:r>
            <a:r>
              <a:rPr lang="el-GR" sz="1600" dirty="0">
                <a:latin typeface="Times New Roman" pitchFamily="18" charset="0"/>
                <a:cs typeface="Times New Roman" pitchFamily="18" charset="0"/>
              </a:rPr>
              <a:t>άνδρες και οι γυναίκες πρέπει να έχουν από κοινού τη φροντίδα του παιδιού.</a:t>
            </a:r>
          </a:p>
          <a:p>
            <a:pPr>
              <a:lnSpc>
                <a:spcPct val="170000"/>
              </a:lnSpc>
              <a:buFont typeface="Wingdings" pitchFamily="2" charset="2"/>
              <a:buChar char="Ø"/>
            </a:pPr>
            <a:r>
              <a:rPr lang="el-GR" sz="1600" dirty="0">
                <a:latin typeface="Times New Roman" pitchFamily="18" charset="0"/>
                <a:cs typeface="Times New Roman" pitchFamily="18" charset="0"/>
              </a:rPr>
              <a:t>Η φροντίδα του νοικοκυριού είναι ευθύνη των γυναικών.</a:t>
            </a:r>
          </a:p>
          <a:p>
            <a:pPr>
              <a:lnSpc>
                <a:spcPct val="170000"/>
              </a:lnSpc>
              <a:buFont typeface="Wingdings" pitchFamily="2" charset="2"/>
              <a:buChar char="Ø"/>
            </a:pPr>
            <a:r>
              <a:rPr lang="el-GR" sz="1600" dirty="0">
                <a:latin typeface="Times New Roman" pitchFamily="18" charset="0"/>
                <a:cs typeface="Times New Roman" pitchFamily="18" charset="0"/>
              </a:rPr>
              <a:t>Η φροντίδα των αρρώστων είναι ευθύνη των γυναικών.</a:t>
            </a:r>
          </a:p>
          <a:p>
            <a:endParaRPr lang="el-GR" dirty="0"/>
          </a:p>
        </p:txBody>
      </p:sp>
      <p:sp>
        <p:nvSpPr>
          <p:cNvPr id="4" name="Θέση περιεχομένου 3"/>
          <p:cNvSpPr>
            <a:spLocks noGrp="1"/>
          </p:cNvSpPr>
          <p:nvPr>
            <p:ph sz="quarter" idx="2"/>
          </p:nvPr>
        </p:nvSpPr>
        <p:spPr/>
        <p:txBody>
          <a:bodyPr>
            <a:normAutofit/>
          </a:bodyPr>
          <a:lstStyle/>
          <a:p>
            <a:pPr>
              <a:lnSpc>
                <a:spcPct val="160000"/>
              </a:lnSpc>
              <a:buFont typeface="Wingdings" pitchFamily="2" charset="2"/>
              <a:buChar char="Ø"/>
            </a:pPr>
            <a:r>
              <a:rPr lang="el-GR" sz="1600" dirty="0">
                <a:latin typeface="Times New Roman" pitchFamily="18" charset="0"/>
                <a:cs typeface="Times New Roman" pitchFamily="18" charset="0"/>
              </a:rPr>
              <a:t>Η φροντίδα των ηλικιωμένων είναι ευθύνη των γυναικών.</a:t>
            </a:r>
          </a:p>
          <a:p>
            <a:pPr>
              <a:lnSpc>
                <a:spcPct val="160000"/>
              </a:lnSpc>
              <a:buFont typeface="Wingdings" pitchFamily="2" charset="2"/>
              <a:buChar char="Ø"/>
            </a:pPr>
            <a:r>
              <a:rPr lang="el-GR" sz="1600" dirty="0">
                <a:latin typeface="Times New Roman" pitchFamily="18" charset="0"/>
                <a:cs typeface="Times New Roman" pitchFamily="18" charset="0"/>
              </a:rPr>
              <a:t>Οι άνδρες δεν είναι ικανοί να φροντίζουν κάποιον.</a:t>
            </a:r>
          </a:p>
          <a:p>
            <a:pPr>
              <a:lnSpc>
                <a:spcPct val="160000"/>
              </a:lnSpc>
              <a:buFont typeface="Wingdings" pitchFamily="2" charset="2"/>
              <a:buChar char="Ø"/>
            </a:pPr>
            <a:r>
              <a:rPr lang="el-GR" sz="1600" dirty="0">
                <a:latin typeface="Times New Roman" pitchFamily="18" charset="0"/>
                <a:cs typeface="Times New Roman" pitchFamily="18" charset="0"/>
              </a:rPr>
              <a:t>Οι άνδρες δεν είναι ικανοί να μαγειρεύουν.</a:t>
            </a:r>
          </a:p>
          <a:p>
            <a:pPr>
              <a:lnSpc>
                <a:spcPct val="160000"/>
              </a:lnSpc>
              <a:buFont typeface="Wingdings" pitchFamily="2" charset="2"/>
              <a:buChar char="Ø"/>
            </a:pPr>
            <a:r>
              <a:rPr lang="el-GR" sz="1600" dirty="0">
                <a:latin typeface="Times New Roman" pitchFamily="18" charset="0"/>
                <a:cs typeface="Times New Roman" pitchFamily="18" charset="0"/>
              </a:rPr>
              <a:t>Οι άνδρες δεν μπορούν να βοηθήσουν τα παιδιά στις εργασίες του σχολείου.</a:t>
            </a:r>
          </a:p>
          <a:p>
            <a:endParaRPr lang="el-GR" dirty="0"/>
          </a:p>
        </p:txBody>
      </p:sp>
    </p:spTree>
    <p:extLst>
      <p:ext uri="{BB962C8B-B14F-4D97-AF65-F5344CB8AC3E}">
        <p14:creationId xmlns="" xmlns:p14="http://schemas.microsoft.com/office/powerpoint/2010/main" val="2944100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7158" y="285728"/>
            <a:ext cx="8286808" cy="813729"/>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50000"/>
              </a:lnSpc>
            </a:pPr>
            <a:r>
              <a:rPr lang="el-GR" sz="2800" b="1" dirty="0">
                <a:latin typeface="Times New Roman" pitchFamily="18" charset="0"/>
                <a:cs typeface="Times New Roman" pitchFamily="18" charset="0"/>
              </a:rPr>
              <a:t>ΣΤΕΡΕΟΤΥΠΑ ΚΑΙ ΕΠΑΓΓΕΛΜΑΤΙΚΕΣ ΕΠΙΛΟΓΕΣ</a:t>
            </a:r>
          </a:p>
        </p:txBody>
      </p:sp>
      <p:sp>
        <p:nvSpPr>
          <p:cNvPr id="3" name="Θέση περιεχομένου 2"/>
          <p:cNvSpPr>
            <a:spLocks noGrp="1"/>
          </p:cNvSpPr>
          <p:nvPr>
            <p:ph sz="quarter" idx="1"/>
          </p:nvPr>
        </p:nvSpPr>
        <p:spPr/>
        <p:txBody>
          <a:bodyPr>
            <a:normAutofit/>
          </a:bodyPr>
          <a:lstStyle/>
          <a:p>
            <a:pPr>
              <a:lnSpc>
                <a:spcPct val="170000"/>
              </a:lnSpc>
              <a:buFont typeface="Wingdings" pitchFamily="2" charset="2"/>
              <a:buChar char="Ø"/>
            </a:pPr>
            <a:r>
              <a:rPr lang="el-GR" sz="1600" dirty="0" smtClean="0">
                <a:latin typeface="Times New Roman" pitchFamily="18" charset="0"/>
                <a:cs typeface="Times New Roman" pitchFamily="18" charset="0"/>
              </a:rPr>
              <a:t>Μόνο οι άνδρες οδηγούν φορτηγό.</a:t>
            </a:r>
            <a:endParaRPr lang="el-GR" sz="1600" dirty="0">
              <a:latin typeface="Times New Roman" pitchFamily="18" charset="0"/>
              <a:cs typeface="Times New Roman" pitchFamily="18" charset="0"/>
            </a:endParaRPr>
          </a:p>
          <a:p>
            <a:pPr>
              <a:lnSpc>
                <a:spcPct val="170000"/>
              </a:lnSpc>
              <a:buFont typeface="Wingdings" pitchFamily="2" charset="2"/>
              <a:buChar char="Ø"/>
            </a:pPr>
            <a:r>
              <a:rPr lang="el-GR" sz="1600" dirty="0" smtClean="0">
                <a:latin typeface="Times New Roman" pitchFamily="18" charset="0"/>
                <a:cs typeface="Times New Roman" pitchFamily="18" charset="0"/>
              </a:rPr>
              <a:t>Μόνο οι γυναίκες κάνουν </a:t>
            </a:r>
            <a:r>
              <a:rPr lang="en-US" sz="1600" dirty="0" smtClean="0">
                <a:latin typeface="Times New Roman" pitchFamily="18" charset="0"/>
                <a:cs typeface="Times New Roman" pitchFamily="18" charset="0"/>
              </a:rPr>
              <a:t>babysitting.</a:t>
            </a:r>
            <a:endParaRPr lang="el-GR" sz="1600" dirty="0">
              <a:latin typeface="Times New Roman" pitchFamily="18" charset="0"/>
              <a:cs typeface="Times New Roman" pitchFamily="18" charset="0"/>
            </a:endParaRPr>
          </a:p>
          <a:p>
            <a:pPr>
              <a:lnSpc>
                <a:spcPct val="170000"/>
              </a:lnSpc>
              <a:buFont typeface="Wingdings" pitchFamily="2" charset="2"/>
              <a:buChar char="Ø"/>
            </a:pPr>
            <a:r>
              <a:rPr lang="el-GR" sz="1600" dirty="0" smtClean="0">
                <a:latin typeface="Times New Roman" pitchFamily="18" charset="0"/>
                <a:cs typeface="Times New Roman" pitchFamily="18" charset="0"/>
              </a:rPr>
              <a:t>Οι άνδρες δεν μπορούν να γίνουν γραμματείς.</a:t>
            </a:r>
            <a:endParaRPr lang="el-GR" sz="1600" dirty="0">
              <a:latin typeface="Times New Roman" pitchFamily="18" charset="0"/>
              <a:cs typeface="Times New Roman" pitchFamily="18" charset="0"/>
            </a:endParaRPr>
          </a:p>
          <a:p>
            <a:pPr>
              <a:lnSpc>
                <a:spcPct val="170000"/>
              </a:lnSpc>
              <a:buFont typeface="Wingdings" pitchFamily="2" charset="2"/>
              <a:buChar char="Ø"/>
            </a:pPr>
            <a:r>
              <a:rPr lang="el-GR" sz="1600" dirty="0" smtClean="0">
                <a:latin typeface="Times New Roman" pitchFamily="18" charset="0"/>
                <a:cs typeface="Times New Roman" pitchFamily="18" charset="0"/>
              </a:rPr>
              <a:t>Μόνο στους άνδρες </a:t>
            </a:r>
            <a:r>
              <a:rPr lang="el-GR" sz="1600" dirty="0">
                <a:latin typeface="Times New Roman" pitchFamily="18" charset="0"/>
                <a:cs typeface="Times New Roman" pitchFamily="18" charset="0"/>
              </a:rPr>
              <a:t>αρέσει να </a:t>
            </a:r>
            <a:r>
              <a:rPr lang="el-GR" sz="1600" dirty="0" smtClean="0">
                <a:latin typeface="Times New Roman" pitchFamily="18" charset="0"/>
                <a:cs typeface="Times New Roman" pitchFamily="18" charset="0"/>
              </a:rPr>
              <a:t>διορθώνουν αυτοκίνητα</a:t>
            </a:r>
            <a:r>
              <a:rPr lang="el-GR" sz="1600" dirty="0">
                <a:latin typeface="Times New Roman" pitchFamily="18" charset="0"/>
                <a:cs typeface="Times New Roman" pitchFamily="18" charset="0"/>
              </a:rPr>
              <a:t>.</a:t>
            </a:r>
          </a:p>
          <a:p>
            <a:pPr>
              <a:lnSpc>
                <a:spcPct val="170000"/>
              </a:lnSpc>
              <a:buFont typeface="Wingdings" pitchFamily="2" charset="2"/>
              <a:buChar char="Ø"/>
            </a:pPr>
            <a:r>
              <a:rPr lang="el-GR" sz="1600" dirty="0">
                <a:latin typeface="Times New Roman" pitchFamily="18" charset="0"/>
                <a:cs typeface="Times New Roman" pitchFamily="18" charset="0"/>
              </a:rPr>
              <a:t>Οι γυναίκες δεν θα έπρεπε να δουλεύουν σε βάρδιες.</a:t>
            </a:r>
          </a:p>
          <a:p>
            <a:endParaRPr lang="el-GR" dirty="0"/>
          </a:p>
        </p:txBody>
      </p:sp>
      <p:sp>
        <p:nvSpPr>
          <p:cNvPr id="4" name="Θέση περιεχομένου 3"/>
          <p:cNvSpPr>
            <a:spLocks noGrp="1"/>
          </p:cNvSpPr>
          <p:nvPr>
            <p:ph sz="quarter" idx="2"/>
          </p:nvPr>
        </p:nvSpPr>
        <p:spPr/>
        <p:txBody>
          <a:bodyPr>
            <a:normAutofit/>
          </a:bodyPr>
          <a:lstStyle/>
          <a:p>
            <a:pPr>
              <a:lnSpc>
                <a:spcPct val="150000"/>
              </a:lnSpc>
              <a:buFont typeface="Wingdings" pitchFamily="2" charset="2"/>
              <a:buChar char="Ø"/>
            </a:pPr>
            <a:r>
              <a:rPr lang="el-GR" sz="1600" dirty="0">
                <a:latin typeface="Times New Roman" pitchFamily="18" charset="0"/>
                <a:cs typeface="Times New Roman" pitchFamily="18" charset="0"/>
              </a:rPr>
              <a:t>Οι άνδρες θα πρέπει να πληρώνονται περισσότερο.</a:t>
            </a:r>
          </a:p>
          <a:p>
            <a:pPr>
              <a:lnSpc>
                <a:spcPct val="150000"/>
              </a:lnSpc>
              <a:buFont typeface="Wingdings" pitchFamily="2" charset="2"/>
              <a:buChar char="Ø"/>
            </a:pPr>
            <a:r>
              <a:rPr lang="el-GR" sz="1600" dirty="0">
                <a:latin typeface="Times New Roman" pitchFamily="18" charset="0"/>
                <a:cs typeface="Times New Roman" pitchFamily="18" charset="0"/>
              </a:rPr>
              <a:t>Οι γυναίκες δεν θα έπρεπε να έχουν διευθυντικές θέσεις.</a:t>
            </a:r>
          </a:p>
          <a:p>
            <a:pPr>
              <a:lnSpc>
                <a:spcPct val="150000"/>
              </a:lnSpc>
              <a:buFont typeface="Wingdings" pitchFamily="2" charset="2"/>
              <a:buChar char="Ø"/>
            </a:pPr>
            <a:r>
              <a:rPr lang="el-GR" sz="1600" dirty="0">
                <a:latin typeface="Times New Roman" pitchFamily="18" charset="0"/>
                <a:cs typeface="Times New Roman" pitchFamily="18" charset="0"/>
              </a:rPr>
              <a:t>Οι γυναίκες δεν μπορούν να κάνουν σκληρές και βαριές εργασίες.</a:t>
            </a:r>
          </a:p>
          <a:p>
            <a:pPr>
              <a:lnSpc>
                <a:spcPct val="150000"/>
              </a:lnSpc>
              <a:buFont typeface="Wingdings" pitchFamily="2" charset="2"/>
              <a:buChar char="Ø"/>
            </a:pPr>
            <a:r>
              <a:rPr lang="el-GR" sz="1600" dirty="0">
                <a:latin typeface="Times New Roman" pitchFamily="18" charset="0"/>
                <a:cs typeface="Times New Roman" pitchFamily="18" charset="0"/>
              </a:rPr>
              <a:t>Οι γυναίκες δεν οδηγούν τρένα</a:t>
            </a:r>
            <a:r>
              <a:rPr lang="el-GR" sz="1600" dirty="0"/>
              <a:t>.</a:t>
            </a:r>
          </a:p>
          <a:p>
            <a:endParaRPr lang="el-GR" dirty="0"/>
          </a:p>
        </p:txBody>
      </p:sp>
    </p:spTree>
    <p:extLst>
      <p:ext uri="{BB962C8B-B14F-4D97-AF65-F5344CB8AC3E}">
        <p14:creationId xmlns="" xmlns:p14="http://schemas.microsoft.com/office/powerpoint/2010/main" val="3654330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a:lstStyle/>
      <a:style>
        <a:lnRef idx="1">
          <a:schemeClr val="accent2"/>
        </a:lnRef>
        <a:fillRef idx="2">
          <a:schemeClr val="accent2"/>
        </a:fillRef>
        <a:effectRef idx="1">
          <a:schemeClr val="accent2"/>
        </a:effectRef>
        <a:fontRef idx="minor">
          <a:schemeClr val="dk1"/>
        </a:fontRef>
      </a:style>
    </a:sp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335</TotalTime>
  <Words>1841</Words>
  <Application>Microsoft Office PowerPoint</Application>
  <PresentationFormat>Προβολή στην οθόνη (4:3)</PresentationFormat>
  <Paragraphs>153</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Διάμεσος</vt:lpstr>
      <vt:lpstr>ΕΜΦΥΛΕΣ ΤΑΥΤΟΤΗΤΕΣ: ΦΥΛΟ-ΣΤΕΡΕΟΤΥΠΑ-ΒΙΑ</vt:lpstr>
      <vt:lpstr>BILLY ELLIOT: Γεννημένος Χορευτής</vt:lpstr>
      <vt:lpstr>ΟΡΙΣΜΟΙ</vt:lpstr>
      <vt:lpstr>Διαφάνεια 4</vt:lpstr>
      <vt:lpstr>Διαφάνεια 5</vt:lpstr>
      <vt:lpstr>Διαφάνεια 6</vt:lpstr>
      <vt:lpstr>ΣΤΕΡΕΟΤΥΠΑ ΣΤΗΝ ΚΑΘΗΜΕΡΙΝΟΤΗΤΑ</vt:lpstr>
      <vt:lpstr>ΣΤΕΡΕΟΤΥΠΑ ΣΤΗΝ ΟΙΚΟΓΕΝΕΙΑ</vt:lpstr>
      <vt:lpstr>ΣΤΕΡΕΟΤΥΠΑ ΚΑΙ ΕΠΑΓΓΕΛΜΑΤΙΚΕΣ ΕΠΙΛΟΓΕΣ</vt:lpstr>
      <vt:lpstr>ΕΜΦΥΛΟΣ ΕΚΦΟΒΙΣΜΟΣ – ΕΜΦΥΛΗ ΒΙΑ</vt:lpstr>
      <vt:lpstr>ΜΟΡΦΕΣ ΕΜΦΥΛΗΣ ΒΙΑΣ</vt:lpstr>
      <vt:lpstr>Διαφάνεια 12</vt:lpstr>
      <vt:lpstr>ΕΜΦΑΝΙΣΗ ΕΜΦΥΛΗΣ ΒΙΑΣ</vt:lpstr>
      <vt:lpstr>ΣΕΝΑΡΙΟ : ΟΙ ΣΧΕΣΕΙΣ ΜΑΣ</vt:lpstr>
      <vt:lpstr>Η Μαρία</vt:lpstr>
      <vt:lpstr>Διαφάνεια 16</vt:lpstr>
      <vt:lpstr>Διαφάνεια 17</vt:lpstr>
      <vt:lpstr>Διαφάνεια 18</vt:lpstr>
      <vt:lpstr>ΑΝΑΓΝΩΡΙΣΗ ΜΙΑΣ ΒΙΑΙΗΣ ΣΧΕΣΗΣ</vt:lpstr>
      <vt:lpstr>ΑΝΑΓΝΩΡΙΣΗ ΜΙΑΣ ΥΓΙΟΥΣ ΣΧΕΣΗΣ</vt:lpstr>
      <vt:lpstr> ΣΥΝΕΠΕΙΕΣ ΤΗΣ ΕΜΦΥΛΗΣ ΒΙΑΣ </vt:lpstr>
      <vt:lpstr>ΤΙ ΜΠΟΡΕΙΣ ΝΑ ΚΑΝΕΙΣ;</vt:lpstr>
      <vt:lpstr>Διαφάνεια 23</vt:lpstr>
      <vt:lpstr>Διαφάνεια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dhmos</dc:creator>
  <cp:lastModifiedBy>dhmos</cp:lastModifiedBy>
  <cp:revision>61</cp:revision>
  <dcterms:created xsi:type="dcterms:W3CDTF">2017-05-24T05:29:48Z</dcterms:created>
  <dcterms:modified xsi:type="dcterms:W3CDTF">2017-05-26T06:10:59Z</dcterms:modified>
</cp:coreProperties>
</file>