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2" r:id="rId3"/>
    <p:sldId id="274" r:id="rId4"/>
    <p:sldId id="275" r:id="rId5"/>
    <p:sldId id="276" r:id="rId6"/>
    <p:sldId id="277" r:id="rId7"/>
    <p:sldId id="278" r:id="rId8"/>
    <p:sldId id="279" r:id="rId9"/>
    <p:sldId id="280" r:id="rId10"/>
    <p:sldId id="263" r:id="rId11"/>
    <p:sldId id="265" r:id="rId12"/>
    <p:sldId id="264" r:id="rId13"/>
    <p:sldId id="266" r:id="rId14"/>
    <p:sldId id="267" r:id="rId15"/>
    <p:sldId id="268" r:id="rId16"/>
    <p:sldId id="271" r:id="rId17"/>
    <p:sldId id="270" r:id="rId18"/>
    <p:sldId id="273" r:id="rId19"/>
    <p:sldId id="272" r:id="rId20"/>
    <p:sldId id="282" r:id="rId21"/>
    <p:sldId id="281" r:id="rId22"/>
    <p:sldId id="283" r:id="rId23"/>
    <p:sldId id="269"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2F81F3-D89D-4481-A868-61A0AA000F73}" type="datetimeFigureOut">
              <a:rPr lang="el-GR" smtClean="0"/>
              <a:pPr/>
              <a:t>27/11/2023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AE1EF-2DCC-4817-8709-E527854E1AEA}"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2342CEA3-3058-4D43-AE35-B3DA76CB4003}" type="datetimeFigureOut">
              <a:rPr lang="el-GR" smtClean="0"/>
              <a:pPr/>
              <a:t>27/11/2023</a:t>
            </a:fld>
            <a:endParaRPr lang="el-G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4"/>
          </p:nvPr>
        </p:nvSpPr>
        <p:spPr/>
        <p:txBody>
          <a:bodyPr rtlCol="0"/>
          <a:lstStyle/>
          <a:p>
            <a:fld id="{2342CEA3-3058-4D43-AE35-B3DA76CB4003}" type="datetimeFigureOut">
              <a:rPr lang="el-GR" smtClean="0"/>
              <a:pPr/>
              <a:t>27/11/2023</a:t>
            </a:fld>
            <a:endParaRPr lang="el-GR"/>
          </a:p>
        </p:txBody>
      </p:sp>
      <p:sp>
        <p:nvSpPr>
          <p:cNvPr id="9" name="8 - Θέση αριθμού διαφάνειας"/>
          <p:cNvSpPr>
            <a:spLocks noGrp="1"/>
          </p:cNvSpPr>
          <p:nvPr>
            <p:ph type="sldNum" sz="quarter" idx="15"/>
          </p:nvPr>
        </p:nvSpPr>
        <p:spPr/>
        <p:txBody>
          <a:bodyPr rtlCol="0"/>
          <a:lstStyle/>
          <a:p>
            <a:fld id="{D3F1D1C4-C2D9-4231-9FB2-B2D9D97AA41D}"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2342CEA3-3058-4D43-AE35-B3DA76CB4003}" type="datetimeFigureOut">
              <a:rPr lang="el-GR" smtClean="0"/>
              <a:pPr/>
              <a:t>27/11/2023</a:t>
            </a:fld>
            <a:endParaRPr lang="el-G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27/11/2023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27/11/2023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2342CEA3-3058-4D43-AE35-B3DA76CB4003}" type="datetimeFigureOut">
              <a:rPr lang="el-GR" smtClean="0"/>
              <a:pPr/>
              <a:t>27/11/2023</a:t>
            </a:fld>
            <a:endParaRPr lang="el-GR"/>
          </a:p>
        </p:txBody>
      </p:sp>
      <p:sp>
        <p:nvSpPr>
          <p:cNvPr id="7" name="6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27/11/2023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1" name="20 - Θέση ημερομηνίας"/>
          <p:cNvSpPr>
            <a:spLocks noGrp="1"/>
          </p:cNvSpPr>
          <p:nvPr>
            <p:ph type="dt" sz="half" idx="14"/>
          </p:nvPr>
        </p:nvSpPr>
        <p:spPr/>
        <p:txBody>
          <a:bodyPr rtlCol="0"/>
          <a:lstStyle/>
          <a:p>
            <a:fld id="{2342CEA3-3058-4D43-AE35-B3DA76CB4003}" type="datetimeFigureOut">
              <a:rPr lang="el-GR" smtClean="0"/>
              <a:pPr/>
              <a:t>27/11/2023</a:t>
            </a:fld>
            <a:endParaRPr lang="el-GR"/>
          </a:p>
        </p:txBody>
      </p:sp>
      <p:sp>
        <p:nvSpPr>
          <p:cNvPr id="22" name="21 - Θέση αριθμού διαφάνειας"/>
          <p:cNvSpPr>
            <a:spLocks noGrp="1"/>
          </p:cNvSpPr>
          <p:nvPr>
            <p:ph type="sldNum" sz="quarter" idx="15"/>
          </p:nvPr>
        </p:nvSpPr>
        <p:spPr/>
        <p:txBody>
          <a:bodyPr rtlCol="0"/>
          <a:lstStyle/>
          <a:p>
            <a:fld id="{D3F1D1C4-C2D9-4231-9FB2-B2D9D97AA41D}"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2342CEA3-3058-4D43-AE35-B3DA76CB4003}" type="datetimeFigureOut">
              <a:rPr lang="el-GR" smtClean="0"/>
              <a:pPr/>
              <a:t>27/11/2023</a:t>
            </a:fld>
            <a:endParaRPr lang="el-GR"/>
          </a:p>
        </p:txBody>
      </p:sp>
      <p:sp>
        <p:nvSpPr>
          <p:cNvPr id="18" name="17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342CEA3-3058-4D43-AE35-B3DA76CB4003}" type="datetimeFigureOut">
              <a:rPr lang="el-GR" smtClean="0"/>
              <a:pPr/>
              <a:t>27/11/2023</a:t>
            </a:fld>
            <a:endParaRPr lang="el-G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699792" y="260648"/>
            <a:ext cx="6172200" cy="1390306"/>
          </a:xfrm>
        </p:spPr>
        <p:txBody>
          <a:bodyPr anchor="t">
            <a:noAutofit/>
          </a:bodyPr>
          <a:lstStyle/>
          <a:p>
            <a:r>
              <a:rPr lang="el-GR" sz="2400" dirty="0"/>
              <a:t>Η ΚΑΛΛΙΕΡΓΕΙΑ ΤΟΥ ΦΑΣΟΛΙΟΥ,</a:t>
            </a:r>
            <a:r>
              <a:rPr lang="en-GB" sz="2400" dirty="0"/>
              <a:t> </a:t>
            </a:r>
            <a:r>
              <a:rPr lang="el-GR" sz="2400" dirty="0"/>
              <a:t>Η ΚΑΛΑΘΟΠΛΕΚΤΙΚΗ ΚΑΙ Η ΕΠΙΣΚΕΨΗ ΜΑΣ  ΣΤΗΝ ΙΕΡΑ ΜΟΝΗ ΚΛΕΙΣΟΥΡΑΣ</a:t>
            </a:r>
          </a:p>
        </p:txBody>
      </p:sp>
      <p:sp>
        <p:nvSpPr>
          <p:cNvPr id="3" name="2 - Υπότιτλος"/>
          <p:cNvSpPr>
            <a:spLocks noGrp="1"/>
          </p:cNvSpPr>
          <p:nvPr>
            <p:ph type="subTitle" idx="1"/>
          </p:nvPr>
        </p:nvSpPr>
        <p:spPr>
          <a:xfrm>
            <a:off x="5715008" y="5003322"/>
            <a:ext cx="3156984" cy="1371600"/>
          </a:xfrm>
        </p:spPr>
        <p:txBody>
          <a:bodyPr>
            <a:normAutofit lnSpcReduction="10000"/>
          </a:bodyPr>
          <a:lstStyle/>
          <a:p>
            <a:endParaRPr lang="el-GR" dirty="0">
              <a:solidFill>
                <a:srgbClr val="C00000"/>
              </a:solidFill>
            </a:endParaRPr>
          </a:p>
          <a:p>
            <a:r>
              <a:rPr lang="el-GR" u="sng" dirty="0">
                <a:solidFill>
                  <a:schemeClr val="tx1"/>
                </a:solidFill>
              </a:rPr>
              <a:t>μάθημα</a:t>
            </a:r>
            <a:r>
              <a:rPr lang="el-GR" dirty="0">
                <a:solidFill>
                  <a:schemeClr val="tx1"/>
                </a:solidFill>
              </a:rPr>
              <a:t>: δεξιότητες</a:t>
            </a:r>
          </a:p>
          <a:p>
            <a:endParaRPr lang="el-GR" dirty="0">
              <a:solidFill>
                <a:srgbClr val="C00000"/>
              </a:solidFill>
            </a:endParaRPr>
          </a:p>
          <a:p>
            <a:pPr algn="r"/>
            <a:r>
              <a:rPr lang="el-GR" dirty="0">
                <a:solidFill>
                  <a:srgbClr val="C00000"/>
                </a:solidFill>
              </a:rPr>
              <a:t>ΤΜΗΜΑ: Γ2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45431">
            <a:off x="1471494" y="1836334"/>
            <a:ext cx="3410689" cy="2036954"/>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65615">
            <a:off x="5160645" y="2431143"/>
            <a:ext cx="3621324" cy="2416102"/>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2695">
            <a:off x="1751520" y="4395724"/>
            <a:ext cx="3411950" cy="229358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453656">
            <a:off x="467544" y="2420888"/>
            <a:ext cx="7467600" cy="1143000"/>
          </a:xfrm>
        </p:spPr>
        <p:txBody>
          <a:bodyPr>
            <a:normAutofit/>
          </a:bodyPr>
          <a:lstStyle/>
          <a:p>
            <a:pPr algn="ctr"/>
            <a:r>
              <a:rPr lang="el-GR" sz="4800" dirty="0"/>
              <a:t>ΚΑΛΑΘΟΠΛΕΚΤΙΚΗ</a:t>
            </a:r>
            <a:endParaRPr lang="en-US" sz="4800" dirty="0"/>
          </a:p>
        </p:txBody>
      </p:sp>
    </p:spTree>
    <p:extLst>
      <p:ext uri="{BB962C8B-B14F-4D97-AF65-F5344CB8AC3E}">
        <p14:creationId xmlns:p14="http://schemas.microsoft.com/office/powerpoint/2010/main" val="4268169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17" y="335659"/>
            <a:ext cx="7467600" cy="1143000"/>
          </a:xfrm>
        </p:spPr>
        <p:txBody>
          <a:bodyPr>
            <a:normAutofit/>
          </a:bodyPr>
          <a:lstStyle/>
          <a:p>
            <a:r>
              <a:rPr lang="el-GR" sz="2400" b="1" i="1" u="sng" dirty="0"/>
              <a:t>Ιστορικη προελευση της καλαθοπλεκτικησ του </a:t>
            </a:r>
            <a:r>
              <a:rPr lang="el-GR" sz="2400" b="1" i="1" u="sng" dirty="0" err="1"/>
              <a:t>βαρικου</a:t>
            </a:r>
            <a:endParaRPr lang="en-US" sz="2400" b="1" i="1" u="sng" dirty="0"/>
          </a:p>
        </p:txBody>
      </p:sp>
      <p:sp>
        <p:nvSpPr>
          <p:cNvPr id="3" name="Content Placeholder 2"/>
          <p:cNvSpPr>
            <a:spLocks noGrp="1"/>
          </p:cNvSpPr>
          <p:nvPr>
            <p:ph sz="quarter" idx="1"/>
          </p:nvPr>
        </p:nvSpPr>
        <p:spPr>
          <a:xfrm>
            <a:off x="457200" y="1600200"/>
            <a:ext cx="4474840" cy="4572000"/>
          </a:xfrm>
        </p:spPr>
        <p:txBody>
          <a:bodyPr>
            <a:normAutofit/>
          </a:bodyPr>
          <a:lstStyle/>
          <a:p>
            <a:pPr>
              <a:lnSpc>
                <a:spcPct val="150000"/>
              </a:lnSpc>
            </a:pPr>
            <a:r>
              <a:rPr lang="el-GR" sz="2000" dirty="0"/>
              <a:t>Στο χωριό δραστηριοποιείται Πολιτιστικός Σύλλογος που ιδρύθηκε το 1983 και διαθέτει 4 χορευτικά τμήματα, τμήματα ζωγραφικής, χειροτεχνίας, καλαθοπλεκτικής, καράτε διοργανώνει κάθε χρόνο το τοπικό Καρναβάλι.</a:t>
            </a:r>
          </a:p>
        </p:txBody>
      </p:sp>
      <p:pic>
        <p:nvPicPr>
          <p:cNvPr id="5" name="Content Placeholder 4"/>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rot="645338">
            <a:off x="5353205" y="1503217"/>
            <a:ext cx="2680856" cy="4765965"/>
          </a:xfrm>
        </p:spPr>
      </p:pic>
    </p:spTree>
    <p:extLst>
      <p:ext uri="{BB962C8B-B14F-4D97-AF65-F5344CB8AC3E}">
        <p14:creationId xmlns:p14="http://schemas.microsoft.com/office/powerpoint/2010/main" val="18643133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55912"/>
            <a:ext cx="6309360" cy="768831"/>
          </a:xfrm>
        </p:spPr>
        <p:txBody>
          <a:bodyPr/>
          <a:lstStyle/>
          <a:p>
            <a:r>
              <a:rPr lang="el-GR" i="1" u="sng" dirty="0"/>
              <a:t>ΚΑΛΑΘΟΠΛΕΚΤΙΚΗ</a:t>
            </a:r>
            <a:r>
              <a:rPr lang="el-GR" u="sng" dirty="0"/>
              <a:t> ΣΤΟ ΒΑΡΙΚΟ</a:t>
            </a:r>
            <a:endParaRPr lang="en-US" u="sng" dirty="0"/>
          </a:p>
        </p:txBody>
      </p:sp>
      <p:sp>
        <p:nvSpPr>
          <p:cNvPr id="4" name="Content Placeholder 3"/>
          <p:cNvSpPr>
            <a:spLocks noGrp="1"/>
          </p:cNvSpPr>
          <p:nvPr>
            <p:ph sz="quarter" idx="1"/>
          </p:nvPr>
        </p:nvSpPr>
        <p:spPr>
          <a:xfrm>
            <a:off x="323528" y="1340768"/>
            <a:ext cx="4824536" cy="4973168"/>
          </a:xfrm>
        </p:spPr>
        <p:txBody>
          <a:bodyPr>
            <a:normAutofit fontScale="92500"/>
          </a:bodyPr>
          <a:lstStyle/>
          <a:p>
            <a:pPr>
              <a:lnSpc>
                <a:spcPct val="150000"/>
              </a:lnSpc>
            </a:pPr>
            <a:r>
              <a:rPr lang="el-GR" dirty="0"/>
              <a:t>Το επάγγελμα του καλαθοποιού είναι παλιό </a:t>
            </a:r>
            <a:r>
              <a:rPr lang="el-GR" dirty="0" smtClean="0"/>
              <a:t>και χάνεται με το πέρασμα του χρόνου. </a:t>
            </a:r>
            <a:r>
              <a:rPr lang="el-GR" dirty="0"/>
              <a:t>Παλαιότερα υπήρχαν πολλοί καλαθοποιοί οι οποίοι αγόραζαν τα υλικά από το Βαρικό. Παρόλα αυτά, η ζήτηση στα καλάθια υπάρχει ακόμα.</a:t>
            </a:r>
            <a:endParaRPr lang="en-US" dirty="0"/>
          </a:p>
          <a:p>
            <a:pPr>
              <a:lnSpc>
                <a:spcPct val="150000"/>
              </a:lnSpc>
            </a:pPr>
            <a:r>
              <a:rPr lang="el-GR" dirty="0"/>
              <a:t>Το μόνο που χρειαζόμαστε είναι ένας σουγιάς και ιτιόβεργες. </a:t>
            </a:r>
          </a:p>
          <a:p>
            <a:pPr marL="0" indent="0">
              <a:buNone/>
            </a:pP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58893">
            <a:off x="6480396" y="1579676"/>
            <a:ext cx="2050327" cy="3645025"/>
          </a:xfrm>
          <a:prstGeom prst="rect">
            <a:avLst/>
          </a:prstGeom>
        </p:spPr>
      </p:pic>
    </p:spTree>
    <p:extLst>
      <p:ext uri="{BB962C8B-B14F-4D97-AF65-F5344CB8AC3E}">
        <p14:creationId xmlns:p14="http://schemas.microsoft.com/office/powerpoint/2010/main" val="21661015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457200" y="548680"/>
            <a:ext cx="4618856" cy="5699720"/>
          </a:xfrm>
        </p:spPr>
        <p:txBody>
          <a:bodyPr>
            <a:normAutofit fontScale="92500"/>
          </a:bodyPr>
          <a:lstStyle/>
          <a:p>
            <a:pPr>
              <a:lnSpc>
                <a:spcPct val="150000"/>
              </a:lnSpc>
            </a:pPr>
            <a:r>
              <a:rPr lang="el-GR" dirty="0"/>
              <a:t>Οι ιτιόβεργες, αφού μαζεύονται από το χωράφι, σκεπάζονται και βρέχονται για να κρατήσουν την υγρασία. Πατάνε την βέργα με ένα σίδερο και φεύγει η φλούδα. Αφού στεγνώσει, αποθηκεύεται και ξαναβρέχεται –για να είναι μαλακό- και το δουλεύουν για να φτιάξουν τα καλάθια.</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72866">
            <a:off x="5190389" y="584501"/>
            <a:ext cx="3906590" cy="2079314"/>
          </a:xfrm>
          <a:prstGeom prst="rect">
            <a:avLst/>
          </a:prstGeom>
          <a:ln>
            <a:noFill/>
          </a:ln>
          <a:effectLst>
            <a:softEdge rad="112500"/>
          </a:effectLst>
        </p:spPr>
      </p:pic>
    </p:spTree>
    <p:extLst>
      <p:ext uri="{BB962C8B-B14F-4D97-AF65-F5344CB8AC3E}">
        <p14:creationId xmlns:p14="http://schemas.microsoft.com/office/powerpoint/2010/main" val="3053841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hatsApp Video 2023-11-19 at 20.25.1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cstate="print"/>
          <a:stretch>
            <a:fillRect/>
          </a:stretch>
        </p:blipFill>
        <p:spPr>
          <a:xfrm>
            <a:off x="2771800" y="0"/>
            <a:ext cx="3384376" cy="6569968"/>
          </a:xfrm>
          <a:prstGeom prst="rect">
            <a:avLst/>
          </a:prstGeom>
        </p:spPr>
      </p:pic>
    </p:spTree>
    <p:extLst>
      <p:ext uri="{BB962C8B-B14F-4D97-AF65-F5344CB8AC3E}">
        <p14:creationId xmlns:p14="http://schemas.microsoft.com/office/powerpoint/2010/main" val="1710146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6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12160" y="264795"/>
            <a:ext cx="2277638" cy="4956048"/>
          </a:xfrm>
        </p:spPr>
        <p:txBody>
          <a:bodyPr>
            <a:normAutofit/>
          </a:bodyPr>
          <a:lstStyle/>
          <a:p>
            <a:r>
              <a:rPr lang="el-GR" sz="2000" dirty="0"/>
              <a:t>Ένα μεγάλο καλάθι κοστίζει 40€+ΦΠΑ και παίρνει περίπου 4 ώρες για να πλεχτεί. Οι τιμές θεωρούνται χαμηλές και τα καλάθια δεν πωλούνται σαν χειροποίητα.</a:t>
            </a:r>
            <a:endParaRPr lang="en-US" sz="2000"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6250" r="16250"/>
          <a:stretch>
            <a:fillRect/>
          </a:stretch>
        </p:blipFill>
        <p:spPr>
          <a:xfrm>
            <a:off x="0" y="0"/>
            <a:ext cx="6012160" cy="6597352"/>
          </a:xfrm>
        </p:spPr>
      </p:pic>
    </p:spTree>
    <p:extLst>
      <p:ext uri="{BB962C8B-B14F-4D97-AF65-F5344CB8AC3E}">
        <p14:creationId xmlns:p14="http://schemas.microsoft.com/office/powerpoint/2010/main" val="36637836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out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324340">
            <a:off x="467544" y="2564904"/>
            <a:ext cx="7467600" cy="1143000"/>
          </a:xfrm>
        </p:spPr>
        <p:txBody>
          <a:bodyPr/>
          <a:lstStyle/>
          <a:p>
            <a:pPr algn="ctr"/>
            <a:r>
              <a:rPr lang="el-GR" dirty="0"/>
              <a:t>ΙΕΡΑ ΜΟΝΗ ΚΛΕΙΣΟΥΡΑΣ</a:t>
            </a:r>
            <a:endParaRPr lang="en-US" dirty="0"/>
          </a:p>
        </p:txBody>
      </p:sp>
    </p:spTree>
    <p:extLst>
      <p:ext uri="{BB962C8B-B14F-4D97-AF65-F5344CB8AC3E}">
        <p14:creationId xmlns:p14="http://schemas.microsoft.com/office/powerpoint/2010/main" val="20338560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normAutofit/>
          </a:bodyPr>
          <a:lstStyle/>
          <a:p>
            <a:r>
              <a:rPr lang="el-GR" sz="3200" u="sng" dirty="0" smtClean="0">
                <a:latin typeface="+mn-lt"/>
              </a:rPr>
              <a:t>ΙΕΡΑ ΜΟΝΗ ΚΛΕΙΣΟΥΡΑΣ</a:t>
            </a:r>
            <a:endParaRPr lang="en-US" sz="3200" u="sng" dirty="0">
              <a:latin typeface="+mn-lt"/>
            </a:endParaRPr>
          </a:p>
        </p:txBody>
      </p:sp>
      <p:sp>
        <p:nvSpPr>
          <p:cNvPr id="3" name="Content Placeholder 2"/>
          <p:cNvSpPr>
            <a:spLocks noGrp="1"/>
          </p:cNvSpPr>
          <p:nvPr>
            <p:ph sz="quarter" idx="1"/>
          </p:nvPr>
        </p:nvSpPr>
        <p:spPr>
          <a:xfrm>
            <a:off x="457200" y="1124744"/>
            <a:ext cx="7467600" cy="5349208"/>
          </a:xfrm>
        </p:spPr>
        <p:txBody>
          <a:bodyPr>
            <a:normAutofit/>
          </a:bodyPr>
          <a:lstStyle/>
          <a:p>
            <a:r>
              <a:rPr lang="el-GR" dirty="0"/>
              <a:t>Η Ιερά Μονή Κλεισούρας </a:t>
            </a:r>
            <a:r>
              <a:rPr lang="el-GR" dirty="0" smtClean="0"/>
              <a:t>βρίσκεται </a:t>
            </a:r>
            <a:r>
              <a:rPr lang="el-GR" dirty="0"/>
              <a:t>χτισμένη σε μια εύφορη κοιλάδα, κάτω από το χωριό Κλεισούρα, στα όρια με το </a:t>
            </a:r>
            <a:r>
              <a:rPr lang="el-GR"/>
              <a:t>νομό </a:t>
            </a:r>
            <a:r>
              <a:rPr lang="el-GR" smtClean="0"/>
              <a:t>Φλώρινας</a:t>
            </a:r>
            <a:r>
              <a:rPr lang="el-GR" dirty="0"/>
              <a:t>. Αποτελεί σημαντικό θρησκευτικό προσκύνημα της περιοχής και ιδιαίτερα γνωστό τα τελευταία χρόνια λόγω της Οσίας Σοφίας της Νέας.</a:t>
            </a:r>
          </a:p>
          <a:p>
            <a:r>
              <a:rPr lang="el-GR" dirty="0"/>
              <a:t>Η ίδρυση της Μονής δεν είναι εύκολο να υπολογισθεί. Ανακαινίστηκε το 1813 από τον Κλεισουριώτη ιερομόναχο της Μονής Ιβήρων Ησαΐα μετά από όραμα της Παναγίας. Το συγκρότημα, με τον φρουριακό του χαρακτήρα, σώζεται στο σύνολο του. Τα υπάρχοντα κτίσματα είναι του 18ου και 19ου αιώνα.</a:t>
            </a:r>
          </a:p>
          <a:p>
            <a:endParaRPr lang="en-US" sz="2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77017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ox(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ox(in)">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88640"/>
            <a:ext cx="8435280" cy="6285312"/>
          </a:xfrm>
        </p:spPr>
        <p:txBody>
          <a:bodyPr>
            <a:normAutofit/>
          </a:bodyPr>
          <a:lstStyle/>
          <a:p>
            <a:r>
              <a:rPr lang="el-GR" dirty="0"/>
              <a:t>Την ιστορία της Μονής σημάδεψε με την παρουσία της ως ασκήτρια η Γερόντισσα Σοφία εκ του Πόντου (1927-1974).Η Γερόντισσα Σοφία δόξασε τον Θεό με την αγιαστική της πορεία και αντιδοξάσθηκε από τον Θεό με την χάρη που έλαβε. Η Αγία Σοφία, η λιγυρά «αηδών της Κλεισούρας» εορτάζει την 6η Μαΐου, ενώ το μοναστήρι εορτάζει στις 8 Σεπτεμβρίου.</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3331296"/>
            <a:ext cx="4665978" cy="2677667"/>
          </a:xfrm>
          <a:prstGeom prst="rect">
            <a:avLst/>
          </a:prstGeom>
        </p:spPr>
      </p:pic>
    </p:spTree>
    <p:extLst>
      <p:ext uri="{BB962C8B-B14F-4D97-AF65-F5344CB8AC3E}">
        <p14:creationId xmlns:p14="http://schemas.microsoft.com/office/powerpoint/2010/main" val="25590099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04664"/>
            <a:ext cx="4978896" cy="5767536"/>
          </a:xfrm>
        </p:spPr>
        <p:txBody>
          <a:bodyPr>
            <a:normAutofit lnSpcReduction="10000"/>
          </a:bodyPr>
          <a:lstStyle/>
          <a:p>
            <a:r>
              <a:rPr lang="el-GR" dirty="0"/>
              <a:t>Στην μονή εγκαταβιώνει σήμερα γυναικεία μοναστική αδελφότητα υπό την Γερόντισσα Ευφραιμία, η οποία εργάζεται ακαταπόνητα με όλες τις δυνάμεις να αναστήσει το σημαντικό αυτό λατρευτικό κέντρο της Δυτικής Μακεδονίας, σύμφωνα με το ορθόδοξο τυπικό, τηρώντας τους ιερούς κανόνες των Αγίων Πατέρων της Εκκλησίας, που αφορούν στον ορθόδοξο μοναχισμό, οργανώνοντας την μονή πνευματικά και υλικοτεχνικά εν μέσω πολλών δυσχεριών.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52938">
            <a:off x="5292080" y="4221088"/>
            <a:ext cx="3439875" cy="22753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05718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585200">
            <a:off x="445331" y="2424446"/>
            <a:ext cx="7467600" cy="1224136"/>
          </a:xfrm>
        </p:spPr>
        <p:txBody>
          <a:bodyPr>
            <a:normAutofit/>
          </a:bodyPr>
          <a:lstStyle/>
          <a:p>
            <a:pPr algn="ctr"/>
            <a:r>
              <a:rPr lang="el-GR" sz="4800" dirty="0"/>
              <a:t>ΦΑΣΟΛΙΑ ΒΑΡΙΚΟΥ</a:t>
            </a:r>
            <a:endParaRPr lang="en-US" sz="4800" dirty="0"/>
          </a:p>
        </p:txBody>
      </p:sp>
    </p:spTree>
    <p:extLst>
      <p:ext uri="{BB962C8B-B14F-4D97-AF65-F5344CB8AC3E}">
        <p14:creationId xmlns:p14="http://schemas.microsoft.com/office/powerpoint/2010/main" val="41488890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188640"/>
            <a:ext cx="7848872" cy="3816424"/>
          </a:xfrm>
        </p:spPr>
        <p:txBody>
          <a:bodyPr>
            <a:normAutofit fontScale="85000" lnSpcReduction="20000"/>
          </a:bodyPr>
          <a:lstStyle/>
          <a:p>
            <a:pPr algn="just">
              <a:lnSpc>
                <a:spcPct val="170000"/>
              </a:lnSpc>
            </a:pPr>
            <a:r>
              <a:rPr lang="el-GR" dirty="0"/>
              <a:t>Όταν πήγαμε στην Μονή, μιλήσαμε με μία γερόντισσα η οποία μας έδωσε πολύ ωραίες συμβουλές. Μας είπε να σεβόμαστε τους καθηγητές και τους συμμαθητές μας. </a:t>
            </a:r>
            <a:r>
              <a:rPr lang="el-GR" dirty="0" smtClean="0"/>
              <a:t>Επιπλέον, </a:t>
            </a:r>
            <a:r>
              <a:rPr lang="el-GR" dirty="0"/>
              <a:t>μας είπε να έρθουμε πιο κοντά στην εκκλησία και να μην ντρεπόμαστε να κάνουμε πράγματα που κάνουν οι πιστοί, όπως το σημείο του σταυρού κάθε φορά που περνάμε από την εκκλησία ή χτυπάει η καμπάνα</a:t>
            </a:r>
            <a:r>
              <a:rPr lang="el-GR" dirty="0" smtClean="0"/>
              <a:t>. Η γερόντισσα μας συμβούλεψε επίσης να μην ακολουθούμε την γλώσσα της μόδας, αλλά την γλώσσα του Θεού.</a:t>
            </a:r>
            <a:endParaRPr lang="en-US" dirty="0"/>
          </a:p>
        </p:txBody>
      </p:sp>
    </p:spTree>
    <p:extLst>
      <p:ext uri="{BB962C8B-B14F-4D97-AF65-F5344CB8AC3E}">
        <p14:creationId xmlns:p14="http://schemas.microsoft.com/office/powerpoint/2010/main" val="41059819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9512" y="2565082"/>
            <a:ext cx="3219689" cy="4292918"/>
          </a:xfrm>
          <a:prstGeom prst="roundRect">
            <a:avLst>
              <a:gd name="adj" fmla="val 4167"/>
            </a:avLst>
          </a:prstGeom>
          <a:solidFill>
            <a:srgbClr val="FFFFFF"/>
          </a:solidFill>
          <a:ln w="76200" cap="sq">
            <a:solidFill>
              <a:schemeClr val="tx1"/>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188640"/>
            <a:ext cx="4860032" cy="3645024"/>
          </a:xfrm>
          <a:prstGeom prst="roundRect">
            <a:avLst>
              <a:gd name="adj" fmla="val 4167"/>
            </a:avLst>
          </a:prstGeom>
          <a:solidFill>
            <a:srgbClr val="FFFFFF"/>
          </a:solidFill>
          <a:ln w="76200" cap="sq">
            <a:solidFill>
              <a:schemeClr val="tx1"/>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790043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2"/>
          </p:nvPr>
        </p:nvSpPr>
        <p:spPr>
          <a:xfrm>
            <a:off x="457200" y="1124744"/>
            <a:ext cx="3657600" cy="5123656"/>
          </a:xfrm>
        </p:spPr>
        <p:txBody>
          <a:bodyPr>
            <a:normAutofit/>
          </a:bodyPr>
          <a:lstStyle/>
          <a:p>
            <a:r>
              <a:rPr lang="el-GR" sz="1400" dirty="0" smtClean="0"/>
              <a:t>ΚΕΣΚΕΡΙΔΟΥ ΜΕΛΠΟΜΕΝΗ</a:t>
            </a:r>
          </a:p>
          <a:p>
            <a:r>
              <a:rPr lang="el-GR" sz="1400" dirty="0" smtClean="0"/>
              <a:t>ΜΠΙΚΟΥ ΝΙΚΟΛΕΤΑ</a:t>
            </a:r>
          </a:p>
          <a:p>
            <a:r>
              <a:rPr lang="el-GR" sz="1400" dirty="0" smtClean="0"/>
              <a:t>ΤΣΙΑΧΤΣΙΡΑ ΣΤΕΡΓΙΑΝΗ</a:t>
            </a:r>
          </a:p>
          <a:p>
            <a:r>
              <a:rPr lang="el-GR" sz="1400" dirty="0" smtClean="0"/>
              <a:t>ΜΙΧΑΗΛΙΔΟΥ ΑΝΘΗ</a:t>
            </a:r>
          </a:p>
          <a:p>
            <a:r>
              <a:rPr lang="el-GR" sz="1400" dirty="0" smtClean="0"/>
              <a:t>ΜΑΝΑΒΗ ΚΩΝΣΤΑΝΤΙΝΑ</a:t>
            </a:r>
          </a:p>
          <a:p>
            <a:r>
              <a:rPr lang="el-GR" sz="1400" dirty="0" smtClean="0"/>
              <a:t>ΠΑΠΑΔΟΠΟΥΛΟΥ ΒΑΣΙΑ </a:t>
            </a:r>
          </a:p>
          <a:p>
            <a:r>
              <a:rPr lang="el-GR" sz="1400" dirty="0" smtClean="0"/>
              <a:t>ΚΟΣΜΟΛΙΑΠΤΣΗ ΕΛΙΝΑ</a:t>
            </a:r>
          </a:p>
          <a:p>
            <a:r>
              <a:rPr lang="el-GR" sz="1400" dirty="0" smtClean="0"/>
              <a:t>ΚΑΡΑΛΑΖΟΣ ΚΩΝΣΤΑΝΤΝΟΣ</a:t>
            </a:r>
          </a:p>
          <a:p>
            <a:r>
              <a:rPr lang="el-GR" sz="1400" dirty="0" smtClean="0"/>
              <a:t>ΜΑΝΤΣΟΣ ΠΑΝΑΓΙΩΤΗΣ</a:t>
            </a:r>
          </a:p>
          <a:p>
            <a:r>
              <a:rPr lang="el-GR" sz="1400" dirty="0" smtClean="0"/>
              <a:t>ΜΠΙΝΤΣΗΣ ΓΙΑΝΝΗΣ</a:t>
            </a:r>
          </a:p>
          <a:p>
            <a:r>
              <a:rPr lang="el-GR" sz="1400" dirty="0" smtClean="0"/>
              <a:t>ΜΠΟΥΤΟΥΡΗΣ ΓΙΩΡΓΗΣ</a:t>
            </a:r>
          </a:p>
          <a:p>
            <a:r>
              <a:rPr lang="el-GR" sz="1400" dirty="0" smtClean="0"/>
              <a:t>ΠΑΣΧΑΛΙΔΗΣ ΔΗΜΗΤΡΗΣ</a:t>
            </a:r>
          </a:p>
          <a:p>
            <a:r>
              <a:rPr lang="el-GR" sz="1400" dirty="0" smtClean="0"/>
              <a:t>ΜΗΤΣΟΠΟΥΛΟΣ ΒΑΓΓΕΛΗΣ</a:t>
            </a:r>
          </a:p>
          <a:p>
            <a:r>
              <a:rPr lang="el-GR" sz="1400" dirty="0" smtClean="0"/>
              <a:t>ΠΑΝΑΓΙΩΤΙΔΗΣ ΓΙΩΡΓΟΣ</a:t>
            </a:r>
          </a:p>
          <a:p>
            <a:r>
              <a:rPr lang="el-GR" sz="1400" dirty="0" smtClean="0"/>
              <a:t>ΚΑΡΑΤΖΙΔΗΣ ΠΑΝΤΕΛΗΣ</a:t>
            </a:r>
          </a:p>
          <a:p>
            <a:r>
              <a:rPr lang="el-GR" sz="1400" dirty="0" smtClean="0"/>
              <a:t>ΚΙΡΑΚΟΣΙΑΝ ΜΕΛΗΣ</a:t>
            </a:r>
          </a:p>
          <a:p>
            <a:r>
              <a:rPr lang="el-GR" sz="1400" dirty="0" smtClean="0"/>
              <a:t>ΜΠΑΡΜΠΑΣ ΤΡΥΦΩΝΑΣ</a:t>
            </a:r>
          </a:p>
          <a:p>
            <a:endParaRPr lang="el-GR" sz="1400" dirty="0" smtClean="0"/>
          </a:p>
        </p:txBody>
      </p:sp>
      <p:sp>
        <p:nvSpPr>
          <p:cNvPr id="10" name="Content Placeholder 9"/>
          <p:cNvSpPr>
            <a:spLocks noGrp="1"/>
          </p:cNvSpPr>
          <p:nvPr>
            <p:ph sz="quarter" idx="4"/>
          </p:nvPr>
        </p:nvSpPr>
        <p:spPr>
          <a:xfrm>
            <a:off x="4371975" y="1124744"/>
            <a:ext cx="3657600" cy="1872208"/>
          </a:xfrm>
        </p:spPr>
        <p:txBody>
          <a:bodyPr>
            <a:normAutofit/>
          </a:bodyPr>
          <a:lstStyle/>
          <a:p>
            <a:r>
              <a:rPr lang="el-GR" sz="1800" dirty="0" smtClean="0"/>
              <a:t>ΚΑΡΑΛΑΖΟΣ ΚΩΝΣΤΑΝΤΙΝΟΣ</a:t>
            </a:r>
          </a:p>
          <a:p>
            <a:r>
              <a:rPr lang="el-GR" sz="1800" dirty="0" smtClean="0"/>
              <a:t>ΚΕΣΚΕΡΙΔΟΥ ΜΕΛΠΟΜΕΝΗ</a:t>
            </a:r>
          </a:p>
          <a:p>
            <a:r>
              <a:rPr lang="el-GR" sz="1800" dirty="0" smtClean="0"/>
              <a:t>ΜΠΙΚΟΥ ΝΙΚΟΛΕΤΑ</a:t>
            </a:r>
            <a:endParaRPr lang="en-US" sz="1800" dirty="0"/>
          </a:p>
        </p:txBody>
      </p:sp>
      <p:sp>
        <p:nvSpPr>
          <p:cNvPr id="5" name="Content Placeholder 4"/>
          <p:cNvSpPr>
            <a:spLocks noGrp="1"/>
          </p:cNvSpPr>
          <p:nvPr>
            <p:ph type="body" sz="quarter" idx="1"/>
          </p:nvPr>
        </p:nvSpPr>
        <p:spPr>
          <a:xfrm>
            <a:off x="395536" y="116632"/>
            <a:ext cx="3657600" cy="658368"/>
          </a:xfrm>
        </p:spPr>
        <p:txBody>
          <a:bodyPr/>
          <a:lstStyle/>
          <a:p>
            <a:r>
              <a:rPr lang="el-GR" dirty="0" smtClean="0"/>
              <a:t>ΣΤΗΝ ΕΚΔΡΟΜΗ ΗΡΘΑΝ:</a:t>
            </a:r>
            <a:endParaRPr lang="en-US" dirty="0"/>
          </a:p>
        </p:txBody>
      </p:sp>
      <p:sp>
        <p:nvSpPr>
          <p:cNvPr id="9" name="Text Placeholder 8"/>
          <p:cNvSpPr>
            <a:spLocks noGrp="1"/>
          </p:cNvSpPr>
          <p:nvPr>
            <p:ph type="body" sz="quarter" idx="3"/>
          </p:nvPr>
        </p:nvSpPr>
        <p:spPr>
          <a:xfrm>
            <a:off x="4371975" y="116632"/>
            <a:ext cx="3657600" cy="658368"/>
          </a:xfrm>
        </p:spPr>
        <p:txBody>
          <a:bodyPr/>
          <a:lstStyle/>
          <a:p>
            <a:r>
              <a:rPr lang="el-GR" dirty="0" smtClean="0"/>
              <a:t>ΣΤΟ </a:t>
            </a:r>
            <a:r>
              <a:rPr lang="en-US" dirty="0" smtClean="0"/>
              <a:t>POWER POINT </a:t>
            </a:r>
            <a:r>
              <a:rPr lang="el-GR" dirty="0" smtClean="0"/>
              <a:t>ΒΟΗΘΗΣΑΝ:</a:t>
            </a:r>
            <a:endParaRPr lang="en-US" dirty="0"/>
          </a:p>
        </p:txBody>
      </p:sp>
    </p:spTree>
    <p:extLst>
      <p:ext uri="{BB962C8B-B14F-4D97-AF65-F5344CB8AC3E}">
        <p14:creationId xmlns:p14="http://schemas.microsoft.com/office/powerpoint/2010/main" val="31949398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additive="base">
                                        <p:cTn id="2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 calcmode="lin" valueType="num">
                                      <p:cBhvr additive="base">
                                        <p:cTn id="2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 calcmode="lin" valueType="num">
                                      <p:cBhvr additive="base">
                                        <p:cTn id="3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anim calcmode="lin" valueType="num">
                                      <p:cBhvr additive="base">
                                        <p:cTn id="4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 calcmode="lin" valueType="num">
                                      <p:cBhvr additive="base">
                                        <p:cTn id="4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
                                            <p:txEl>
                                              <p:pRg st="6" end="6"/>
                                            </p:txEl>
                                          </p:spTgt>
                                        </p:tgtEl>
                                        <p:attrNameLst>
                                          <p:attrName>style.visibility</p:attrName>
                                        </p:attrNameLst>
                                      </p:cBhvr>
                                      <p:to>
                                        <p:strVal val="visible"/>
                                      </p:to>
                                    </p:set>
                                    <p:anim calcmode="lin" valueType="num">
                                      <p:cBhvr additive="base">
                                        <p:cTn id="5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8">
                                            <p:txEl>
                                              <p:pRg st="7" end="7"/>
                                            </p:txEl>
                                          </p:spTgt>
                                        </p:tgtEl>
                                        <p:attrNameLst>
                                          <p:attrName>style.visibility</p:attrName>
                                        </p:attrNameLst>
                                      </p:cBhvr>
                                      <p:to>
                                        <p:strVal val="visible"/>
                                      </p:to>
                                    </p:set>
                                    <p:anim calcmode="lin" valueType="num">
                                      <p:cBhvr additive="base">
                                        <p:cTn id="5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8">
                                            <p:txEl>
                                              <p:pRg st="8" end="8"/>
                                            </p:txEl>
                                          </p:spTgt>
                                        </p:tgtEl>
                                        <p:attrNameLst>
                                          <p:attrName>style.visibility</p:attrName>
                                        </p:attrNameLst>
                                      </p:cBhvr>
                                      <p:to>
                                        <p:strVal val="visible"/>
                                      </p:to>
                                    </p:set>
                                    <p:anim calcmode="lin" valueType="num">
                                      <p:cBhvr additive="base">
                                        <p:cTn id="6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8">
                                            <p:txEl>
                                              <p:pRg st="9" end="9"/>
                                            </p:txEl>
                                          </p:spTgt>
                                        </p:tgtEl>
                                        <p:attrNameLst>
                                          <p:attrName>style.visibility</p:attrName>
                                        </p:attrNameLst>
                                      </p:cBhvr>
                                      <p:to>
                                        <p:strVal val="visible"/>
                                      </p:to>
                                    </p:set>
                                    <p:anim calcmode="lin" valueType="num">
                                      <p:cBhvr additive="base">
                                        <p:cTn id="71"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8">
                                            <p:txEl>
                                              <p:pRg st="10" end="10"/>
                                            </p:txEl>
                                          </p:spTgt>
                                        </p:tgtEl>
                                        <p:attrNameLst>
                                          <p:attrName>style.visibility</p:attrName>
                                        </p:attrNameLst>
                                      </p:cBhvr>
                                      <p:to>
                                        <p:strVal val="visible"/>
                                      </p:to>
                                    </p:set>
                                    <p:anim calcmode="lin" valueType="num">
                                      <p:cBhvr additive="base">
                                        <p:cTn id="77"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8">
                                            <p:txEl>
                                              <p:pRg st="11" end="11"/>
                                            </p:txEl>
                                          </p:spTgt>
                                        </p:tgtEl>
                                        <p:attrNameLst>
                                          <p:attrName>style.visibility</p:attrName>
                                        </p:attrNameLst>
                                      </p:cBhvr>
                                      <p:to>
                                        <p:strVal val="visible"/>
                                      </p:to>
                                    </p:set>
                                    <p:anim calcmode="lin" valueType="num">
                                      <p:cBhvr additive="base">
                                        <p:cTn id="83"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8">
                                            <p:txEl>
                                              <p:pRg st="12" end="12"/>
                                            </p:txEl>
                                          </p:spTgt>
                                        </p:tgtEl>
                                        <p:attrNameLst>
                                          <p:attrName>style.visibility</p:attrName>
                                        </p:attrNameLst>
                                      </p:cBhvr>
                                      <p:to>
                                        <p:strVal val="visible"/>
                                      </p:to>
                                    </p:set>
                                    <p:anim calcmode="lin" valueType="num">
                                      <p:cBhvr additive="base">
                                        <p:cTn id="89"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8">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8">
                                            <p:txEl>
                                              <p:pRg st="13" end="13"/>
                                            </p:txEl>
                                          </p:spTgt>
                                        </p:tgtEl>
                                        <p:attrNameLst>
                                          <p:attrName>style.visibility</p:attrName>
                                        </p:attrNameLst>
                                      </p:cBhvr>
                                      <p:to>
                                        <p:strVal val="visible"/>
                                      </p:to>
                                    </p:set>
                                    <p:anim calcmode="lin" valueType="num">
                                      <p:cBhvr additive="base">
                                        <p:cTn id="95"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8">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8">
                                            <p:txEl>
                                              <p:pRg st="14" end="14"/>
                                            </p:txEl>
                                          </p:spTgt>
                                        </p:tgtEl>
                                        <p:attrNameLst>
                                          <p:attrName>style.visibility</p:attrName>
                                        </p:attrNameLst>
                                      </p:cBhvr>
                                      <p:to>
                                        <p:strVal val="visible"/>
                                      </p:to>
                                    </p:set>
                                    <p:anim calcmode="lin" valueType="num">
                                      <p:cBhvr additive="base">
                                        <p:cTn id="101" dur="500" fill="hold"/>
                                        <p:tgtEl>
                                          <p:spTgt spid="8">
                                            <p:txEl>
                                              <p:pRg st="14" end="14"/>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8">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8">
                                            <p:txEl>
                                              <p:pRg st="15" end="15"/>
                                            </p:txEl>
                                          </p:spTgt>
                                        </p:tgtEl>
                                        <p:attrNameLst>
                                          <p:attrName>style.visibility</p:attrName>
                                        </p:attrNameLst>
                                      </p:cBhvr>
                                      <p:to>
                                        <p:strVal val="visible"/>
                                      </p:to>
                                    </p:set>
                                    <p:anim calcmode="lin" valueType="num">
                                      <p:cBhvr additive="base">
                                        <p:cTn id="107" dur="500" fill="hold"/>
                                        <p:tgtEl>
                                          <p:spTgt spid="8">
                                            <p:txEl>
                                              <p:pRg st="15" end="15"/>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8">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8">
                                            <p:txEl>
                                              <p:pRg st="16" end="16"/>
                                            </p:txEl>
                                          </p:spTgt>
                                        </p:tgtEl>
                                        <p:attrNameLst>
                                          <p:attrName>style.visibility</p:attrName>
                                        </p:attrNameLst>
                                      </p:cBhvr>
                                      <p:to>
                                        <p:strVal val="visible"/>
                                      </p:to>
                                    </p:set>
                                    <p:anim calcmode="lin" valueType="num">
                                      <p:cBhvr additive="base">
                                        <p:cTn id="113" dur="500" fill="hold"/>
                                        <p:tgtEl>
                                          <p:spTgt spid="8">
                                            <p:txEl>
                                              <p:pRg st="16" end="16"/>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8">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9">
                                            <p:bg/>
                                          </p:spTgt>
                                        </p:tgtEl>
                                        <p:attrNameLst>
                                          <p:attrName>style.visibility</p:attrName>
                                        </p:attrNameLst>
                                      </p:cBhvr>
                                      <p:to>
                                        <p:strVal val="visible"/>
                                      </p:to>
                                    </p:set>
                                    <p:animEffect transition="in" filter="fade">
                                      <p:cBhvr>
                                        <p:cTn id="119" dur="500"/>
                                        <p:tgtEl>
                                          <p:spTgt spid="9">
                                            <p:bg/>
                                          </p:spTgt>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9">
                                            <p:txEl>
                                              <p:pRg st="0" end="0"/>
                                            </p:txEl>
                                          </p:spTgt>
                                        </p:tgtEl>
                                        <p:attrNameLst>
                                          <p:attrName>style.visibility</p:attrName>
                                        </p:attrNameLst>
                                      </p:cBhvr>
                                      <p:to>
                                        <p:strVal val="visible"/>
                                      </p:to>
                                    </p:set>
                                    <p:animEffect transition="in" filter="fade">
                                      <p:cBhvr>
                                        <p:cTn id="124" dur="500"/>
                                        <p:tgtEl>
                                          <p:spTgt spid="9">
                                            <p:txEl>
                                              <p:pRg st="0" end="0"/>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10">
                                            <p:txEl>
                                              <p:pRg st="0" end="0"/>
                                            </p:txEl>
                                          </p:spTgt>
                                        </p:tgtEl>
                                        <p:attrNameLst>
                                          <p:attrName>style.visibility</p:attrName>
                                        </p:attrNameLst>
                                      </p:cBhvr>
                                      <p:to>
                                        <p:strVal val="visible"/>
                                      </p:to>
                                    </p:set>
                                    <p:anim calcmode="lin" valueType="num">
                                      <p:cBhvr additive="base">
                                        <p:cTn id="1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10">
                                            <p:txEl>
                                              <p:pRg st="1" end="1"/>
                                            </p:txEl>
                                          </p:spTgt>
                                        </p:tgtEl>
                                        <p:attrNameLst>
                                          <p:attrName>style.visibility</p:attrName>
                                        </p:attrNameLst>
                                      </p:cBhvr>
                                      <p:to>
                                        <p:strVal val="visible"/>
                                      </p:to>
                                    </p:set>
                                    <p:anim calcmode="lin" valueType="num">
                                      <p:cBhvr additive="base">
                                        <p:cTn id="13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3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10">
                                            <p:txEl>
                                              <p:pRg st="2" end="2"/>
                                            </p:txEl>
                                          </p:spTgt>
                                        </p:tgtEl>
                                        <p:attrNameLst>
                                          <p:attrName>style.visibility</p:attrName>
                                        </p:attrNameLst>
                                      </p:cBhvr>
                                      <p:to>
                                        <p:strVal val="visible"/>
                                      </p:to>
                                    </p:set>
                                    <p:anim calcmode="lin" valueType="num">
                                      <p:cBhvr additive="base">
                                        <p:cTn id="14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build="p"/>
      <p:bldP spid="5" grpId="0" build="p" animBg="1"/>
      <p:bldP spid="9"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844824"/>
            <a:ext cx="6172200" cy="1224136"/>
          </a:xfrm>
        </p:spPr>
        <p:txBody>
          <a:bodyPr/>
          <a:lstStyle/>
          <a:p>
            <a:pPr algn="ctr"/>
            <a:r>
              <a:rPr lang="el-GR" sz="3600" dirty="0"/>
              <a:t>ΤΕΛΟΣ</a:t>
            </a:r>
            <a:endParaRPr lang="en-US" sz="3600" dirty="0"/>
          </a:p>
        </p:txBody>
      </p:sp>
      <p:sp>
        <p:nvSpPr>
          <p:cNvPr id="3" name="Text Placeholder 2"/>
          <p:cNvSpPr>
            <a:spLocks noGrp="1"/>
          </p:cNvSpPr>
          <p:nvPr>
            <p:ph type="body" idx="1"/>
          </p:nvPr>
        </p:nvSpPr>
        <p:spPr/>
        <p:txBody>
          <a:bodyPr/>
          <a:lstStyle/>
          <a:p>
            <a:r>
              <a:rPr lang="el-GR" dirty="0"/>
              <a:t>ΕΥΧΑΡΙΣΤΟΥΜΕ ΠΟΛΥ ΓΙΑ ΑΥΤΗΝ ΤΗΝ ΑΞΕΧΑΣΤΗ ΕΜΠΕΙΡΙΑ</a:t>
            </a:r>
            <a:endParaRPr lang="en-US" dirty="0"/>
          </a:p>
        </p:txBody>
      </p:sp>
    </p:spTree>
    <p:extLst>
      <p:ext uri="{BB962C8B-B14F-4D97-AF65-F5344CB8AC3E}">
        <p14:creationId xmlns:p14="http://schemas.microsoft.com/office/powerpoint/2010/main" val="2643772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sz="quarter" idx="1"/>
          </p:nvPr>
        </p:nvSpPr>
        <p:spPr>
          <a:xfrm>
            <a:off x="304800" y="274320"/>
            <a:ext cx="5910274" cy="6327648"/>
          </a:xfrm>
        </p:spPr>
        <p:txBody>
          <a:bodyPr>
            <a:normAutofit fontScale="70000" lnSpcReduction="20000"/>
          </a:bodyPr>
          <a:lstStyle/>
          <a:p>
            <a:pPr>
              <a:buNone/>
            </a:pPr>
            <a:r>
              <a:rPr lang="el-GR" sz="3100" b="1" u="sng" dirty="0"/>
              <a:t>Άυλη πολιτισμική κληρονομιά</a:t>
            </a:r>
          </a:p>
          <a:p>
            <a:endParaRPr lang="el-GR" dirty="0"/>
          </a:p>
          <a:p>
            <a:pPr algn="just">
              <a:lnSpc>
                <a:spcPct val="160000"/>
              </a:lnSpc>
            </a:pPr>
            <a:r>
              <a:rPr lang="el-GR" sz="2600" dirty="0"/>
              <a:t>Ως άυλη πολιτιστική κληρονομιά ονομάζουμε όλα τα στοιχεία που μας έχουν κληροδοτηθεί ως</a:t>
            </a:r>
            <a:r>
              <a:rPr lang="en-US" sz="2600" dirty="0"/>
              <a:t> </a:t>
            </a:r>
            <a:r>
              <a:rPr lang="el-GR" sz="2600" dirty="0"/>
              <a:t>εμπειρία από τους ανθρώπους που έζησαν πριν από μάς .</a:t>
            </a:r>
          </a:p>
          <a:p>
            <a:pPr algn="just">
              <a:lnSpc>
                <a:spcPct val="160000"/>
              </a:lnSpc>
            </a:pPr>
            <a:r>
              <a:rPr lang="el-GR" sz="2600" dirty="0"/>
              <a:t>Η άυλη πολιτιστική κληρονομιά περιλαμβάνει λαϊκές παραδόσεις, γιορτές τελετές, χορούς,</a:t>
            </a:r>
            <a:r>
              <a:rPr lang="en-US" sz="2600" dirty="0"/>
              <a:t> </a:t>
            </a:r>
            <a:r>
              <a:rPr lang="el-GR" sz="2600" dirty="0"/>
              <a:t>κοινωνικές πρακτικές, γνώσεις και οι τεχνικές.</a:t>
            </a:r>
          </a:p>
          <a:p>
            <a:pPr algn="just">
              <a:lnSpc>
                <a:spcPct val="160000"/>
              </a:lnSpc>
            </a:pPr>
            <a:r>
              <a:rPr lang="el-GR" sz="2600" dirty="0"/>
              <a:t>Ο τομέας της αγροδιατροφής αποτελεί ουσιαστικό μέρος της άυλης πολιτισμικής μας</a:t>
            </a:r>
            <a:r>
              <a:rPr lang="en-US" sz="2600" dirty="0"/>
              <a:t> </a:t>
            </a:r>
            <a:r>
              <a:rPr lang="el-GR" sz="2600" dirty="0"/>
              <a:t>κληρονομιάς, μέσω της παράδοσης στην καλλιέργεια φυτών, στην εκτροφή ζώων, στην</a:t>
            </a:r>
            <a:r>
              <a:rPr lang="en-US" sz="2600" dirty="0"/>
              <a:t> </a:t>
            </a:r>
            <a:r>
              <a:rPr lang="el-GR" sz="2600" dirty="0"/>
              <a:t>παραγωγή και διάθεση τροφίμων καθώς και μέσω των πλούσιων παραδόσεων και πολιτισμικών</a:t>
            </a:r>
            <a:r>
              <a:rPr lang="en-US" sz="2600" dirty="0"/>
              <a:t> </a:t>
            </a:r>
            <a:r>
              <a:rPr lang="el-GR" sz="2600" dirty="0"/>
              <a:t>πρακτικών που σχετίζονται με τη γαστρονομία.</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6309360" cy="736990"/>
          </a:xfrm>
        </p:spPr>
        <p:txBody>
          <a:bodyPr>
            <a:normAutofit/>
          </a:bodyPr>
          <a:lstStyle/>
          <a:p>
            <a:r>
              <a:rPr lang="el-GR" sz="2200" u="sng" dirty="0"/>
              <a:t>ΑΥΛΗ ΠΟΛΙΤΙΣΜΙΚΗ ΚΛΗΡΟΝΟΜΙΑ</a:t>
            </a:r>
          </a:p>
        </p:txBody>
      </p:sp>
      <p:sp>
        <p:nvSpPr>
          <p:cNvPr id="4" name="3 - Θέση περιεχομένου"/>
          <p:cNvSpPr>
            <a:spLocks noGrp="1"/>
          </p:cNvSpPr>
          <p:nvPr>
            <p:ph sz="quarter" idx="1"/>
          </p:nvPr>
        </p:nvSpPr>
        <p:spPr>
          <a:xfrm>
            <a:off x="251520" y="476672"/>
            <a:ext cx="5638800" cy="6039616"/>
          </a:xfrm>
        </p:spPr>
        <p:txBody>
          <a:bodyPr>
            <a:normAutofit fontScale="85000" lnSpcReduction="10000"/>
          </a:bodyPr>
          <a:lstStyle/>
          <a:p>
            <a:pPr algn="just">
              <a:lnSpc>
                <a:spcPct val="150000"/>
              </a:lnSpc>
              <a:buNone/>
            </a:pPr>
            <a:endParaRPr lang="el-GR" dirty="0"/>
          </a:p>
          <a:p>
            <a:pPr algn="just">
              <a:lnSpc>
                <a:spcPct val="150000"/>
              </a:lnSpc>
            </a:pPr>
            <a:r>
              <a:rPr lang="el-GR" dirty="0"/>
              <a:t>Έχοντας ως στόχο να γνωρίσουμε τα στοιχεία της άυλης πολιτιστικής</a:t>
            </a:r>
            <a:r>
              <a:rPr lang="en-US" dirty="0"/>
              <a:t> </a:t>
            </a:r>
            <a:r>
              <a:rPr lang="el-GR" dirty="0"/>
              <a:t>κληρονομιάς που συνθέτουν την κουλτούρα της περιοχής μας</a:t>
            </a:r>
          </a:p>
          <a:p>
            <a:pPr algn="just">
              <a:lnSpc>
                <a:spcPct val="150000"/>
              </a:lnSpc>
            </a:pPr>
            <a:endParaRPr lang="el-GR" dirty="0"/>
          </a:p>
          <a:p>
            <a:pPr algn="just">
              <a:lnSpc>
                <a:spcPct val="150000"/>
              </a:lnSpc>
            </a:pPr>
            <a:r>
              <a:rPr lang="el-GR" dirty="0"/>
              <a:t>Και έχοντας εμπνευστεί από την προσπάθεια των συμμαθητών μας</a:t>
            </a:r>
            <a:r>
              <a:rPr lang="en-US" dirty="0"/>
              <a:t> </a:t>
            </a:r>
            <a:r>
              <a:rPr lang="el-GR" dirty="0"/>
              <a:t>που κατάγονται από περιοχές με βαρύ πολιτισμικό φορτίο</a:t>
            </a:r>
          </a:p>
          <a:p>
            <a:pPr algn="just">
              <a:lnSpc>
                <a:spcPct val="150000"/>
              </a:lnSpc>
            </a:pPr>
            <a:endParaRPr lang="el-GR" dirty="0"/>
          </a:p>
          <a:p>
            <a:pPr algn="just">
              <a:lnSpc>
                <a:spcPct val="150000"/>
              </a:lnSpc>
            </a:pPr>
            <a:r>
              <a:rPr lang="el-GR" dirty="0"/>
              <a:t>Επισκεφτήκαμε το Βαρικό Αμυνταίου στις </a:t>
            </a:r>
            <a:r>
              <a:rPr lang="en-US" dirty="0"/>
              <a:t> 8</a:t>
            </a:r>
            <a:r>
              <a:rPr lang="el-GR" dirty="0"/>
              <a:t>/11/2023</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3878" y="328340"/>
            <a:ext cx="7467600" cy="774720"/>
          </a:xfrm>
        </p:spPr>
        <p:txBody>
          <a:bodyPr>
            <a:noAutofit/>
          </a:bodyPr>
          <a:lstStyle/>
          <a:p>
            <a:r>
              <a:rPr lang="el-GR" sz="2400" b="1" u="sng" dirty="0"/>
              <a:t>ΒΑΡΙΚΟ ΑΜΥΝΤΑΙΟΥ</a:t>
            </a:r>
          </a:p>
        </p:txBody>
      </p:sp>
      <p:sp>
        <p:nvSpPr>
          <p:cNvPr id="3" name="2 - Θέση περιεχομένου"/>
          <p:cNvSpPr>
            <a:spLocks noGrp="1"/>
          </p:cNvSpPr>
          <p:nvPr>
            <p:ph sz="quarter" idx="1"/>
          </p:nvPr>
        </p:nvSpPr>
        <p:spPr>
          <a:xfrm>
            <a:off x="457200" y="1071546"/>
            <a:ext cx="4402832" cy="5100654"/>
          </a:xfrm>
        </p:spPr>
        <p:txBody>
          <a:bodyPr>
            <a:noAutofit/>
          </a:bodyPr>
          <a:lstStyle/>
          <a:p>
            <a:pPr>
              <a:lnSpc>
                <a:spcPct val="150000"/>
              </a:lnSpc>
            </a:pPr>
            <a:r>
              <a:rPr lang="el-GR" sz="1600" dirty="0"/>
              <a:t>Το Βαρικό Αμυνταίου βρίσκεται στα όρια των νομών</a:t>
            </a:r>
            <a:r>
              <a:rPr lang="en-US" sz="1600" dirty="0"/>
              <a:t> </a:t>
            </a:r>
            <a:r>
              <a:rPr lang="el-GR" sz="1600" dirty="0"/>
              <a:t>Φλώρινας, Καστοριάς, Κοζάνης στους πρόποδες του όρους Βέρνου και ΝΔ. της</a:t>
            </a:r>
            <a:r>
              <a:rPr lang="en-US" sz="1600" dirty="0"/>
              <a:t> </a:t>
            </a:r>
            <a:r>
              <a:rPr lang="el-GR" sz="1600" dirty="0"/>
              <a:t>λίμνης Χειμαδίτιδας. Απέχει 18 χλμ. ΒΔ. από την Πτολεμαΐδα.</a:t>
            </a:r>
          </a:p>
          <a:p>
            <a:pPr>
              <a:lnSpc>
                <a:spcPct val="150000"/>
              </a:lnSpc>
            </a:pPr>
            <a:r>
              <a:rPr lang="el-GR" sz="1600" dirty="0"/>
              <a:t>Οι κάτοικοί του ασχολούνται παραδοσιακά με την κτηνοτροφία και τη γεωργία.</a:t>
            </a:r>
          </a:p>
          <a:p>
            <a:pPr>
              <a:lnSpc>
                <a:spcPct val="150000"/>
              </a:lnSpc>
            </a:pPr>
            <a:r>
              <a:rPr lang="el-GR" sz="1600" dirty="0"/>
              <a:t>Το χωριό φημίζεται για τις τοπικές ποικιλίες των φασολιών (</a:t>
            </a:r>
            <a:r>
              <a:rPr lang="el-GR" sz="1600" dirty="0" err="1"/>
              <a:t>Phaseolus</a:t>
            </a:r>
            <a:r>
              <a:rPr lang="el-GR" sz="1600" dirty="0"/>
              <a:t> </a:t>
            </a:r>
            <a:r>
              <a:rPr lang="el-GR" sz="1600" dirty="0" err="1"/>
              <a:t>vulgaris</a:t>
            </a:r>
            <a:r>
              <a:rPr lang="el-GR" sz="1600" dirty="0"/>
              <a:t>,</a:t>
            </a:r>
            <a:r>
              <a:rPr lang="en-US" sz="1600" dirty="0"/>
              <a:t> </a:t>
            </a:r>
            <a:r>
              <a:rPr lang="el-GR" sz="1600" dirty="0" err="1"/>
              <a:t>Phaseolus</a:t>
            </a:r>
            <a:r>
              <a:rPr lang="el-GR" sz="1600" dirty="0"/>
              <a:t> multifloris) που καλλιεργεί καθώς και για την ιτιόβεργα, από την οποία οι</a:t>
            </a:r>
            <a:r>
              <a:rPr lang="en-US" sz="1600" dirty="0"/>
              <a:t> </a:t>
            </a:r>
            <a:r>
              <a:rPr lang="el-GR" sz="1600" dirty="0"/>
              <a:t>ντόπιοι καλαθοπλέκτες κατασκευάζουν πανέμορφα καλάθια.</a:t>
            </a:r>
          </a:p>
        </p:txBody>
      </p:sp>
      <p:pic>
        <p:nvPicPr>
          <p:cNvPr id="5" name="4 - Θέση περιεχομένου" descr="images.jfif"/>
          <p:cNvPicPr>
            <a:picLocks noGrp="1" noChangeAspect="1"/>
          </p:cNvPicPr>
          <p:nvPr>
            <p:ph sz="quarter" idx="2"/>
          </p:nvPr>
        </p:nvPicPr>
        <p:blipFill>
          <a:blip r:embed="rId2" cstate="print"/>
          <a:stretch>
            <a:fillRect/>
          </a:stretch>
        </p:blipFill>
        <p:spPr>
          <a:xfrm>
            <a:off x="5072066" y="1357298"/>
            <a:ext cx="3169023" cy="42308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76056" y="260648"/>
            <a:ext cx="3888432" cy="692696"/>
          </a:xfrm>
        </p:spPr>
        <p:txBody>
          <a:bodyPr>
            <a:normAutofit/>
          </a:bodyPr>
          <a:lstStyle/>
          <a:p>
            <a:r>
              <a:rPr lang="el-GR" sz="2400" b="1" u="sng" dirty="0"/>
              <a:t>ΤΟ ΦΑΣΟΛΙ ΒΑΡΙΚΟΥ</a:t>
            </a:r>
            <a:endParaRPr lang="el-GR" sz="2400" dirty="0"/>
          </a:p>
        </p:txBody>
      </p:sp>
      <p:sp>
        <p:nvSpPr>
          <p:cNvPr id="3" name="2 - Θέση περιεχομένου"/>
          <p:cNvSpPr>
            <a:spLocks noGrp="1"/>
          </p:cNvSpPr>
          <p:nvPr>
            <p:ph sz="quarter" idx="1"/>
          </p:nvPr>
        </p:nvSpPr>
        <p:spPr>
          <a:xfrm>
            <a:off x="251520" y="0"/>
            <a:ext cx="5040560" cy="6669360"/>
          </a:xfrm>
        </p:spPr>
        <p:txBody>
          <a:bodyPr>
            <a:normAutofit fontScale="25000" lnSpcReduction="20000"/>
          </a:bodyPr>
          <a:lstStyle/>
          <a:p>
            <a:pPr algn="just">
              <a:lnSpc>
                <a:spcPct val="170000"/>
              </a:lnSpc>
              <a:buNone/>
            </a:pPr>
            <a:endParaRPr lang="el-GR" dirty="0"/>
          </a:p>
          <a:p>
            <a:pPr algn="just">
              <a:lnSpc>
                <a:spcPct val="170000"/>
              </a:lnSpc>
            </a:pPr>
            <a:r>
              <a:rPr lang="el-GR" sz="6400" dirty="0"/>
              <a:t>Η καλλιέργειά του χάνεται στα βάθη των αιώνων.</a:t>
            </a:r>
          </a:p>
          <a:p>
            <a:pPr algn="just">
              <a:lnSpc>
                <a:spcPct val="170000"/>
              </a:lnSpc>
            </a:pPr>
            <a:r>
              <a:rPr lang="el-GR" sz="6400" dirty="0"/>
              <a:t>Σε ένα περιβάλλον που κυριαρχεί ακόμη το καθαρό νερό και ο καθαρός αέρας</a:t>
            </a:r>
            <a:r>
              <a:rPr lang="en-US" sz="6400" dirty="0"/>
              <a:t>.</a:t>
            </a:r>
            <a:endParaRPr lang="el-GR" sz="6400" dirty="0"/>
          </a:p>
          <a:p>
            <a:pPr algn="just">
              <a:lnSpc>
                <a:spcPct val="170000"/>
              </a:lnSpc>
            </a:pPr>
            <a:r>
              <a:rPr lang="el-GR" sz="6400" dirty="0"/>
              <a:t>Σε ένα μικροκλίμα με μεγάλη διαφορά θερμοκρασίας ημέρας και νύχτας</a:t>
            </a:r>
            <a:r>
              <a:rPr lang="en-US" sz="6400" dirty="0"/>
              <a:t>.</a:t>
            </a:r>
            <a:endParaRPr lang="el-GR" sz="6400" dirty="0"/>
          </a:p>
          <a:p>
            <a:pPr algn="just">
              <a:lnSpc>
                <a:spcPct val="170000"/>
              </a:lnSpc>
            </a:pPr>
            <a:r>
              <a:rPr lang="el-GR" sz="6400" dirty="0"/>
              <a:t>Σε βαριά και γόνιμα εδάφη</a:t>
            </a:r>
          </a:p>
          <a:p>
            <a:pPr algn="just">
              <a:lnSpc>
                <a:spcPct val="170000"/>
              </a:lnSpc>
            </a:pPr>
            <a:r>
              <a:rPr lang="el-GR" sz="6400" dirty="0"/>
              <a:t>Οι 150 περίπου οικογένειες που ζουν μόνιμα στο χωριό καλλιεργούν με τον πατροπαράδοτο παραδοσιακό τρόπο</a:t>
            </a:r>
          </a:p>
          <a:p>
            <a:pPr algn="just">
              <a:lnSpc>
                <a:spcPct val="170000"/>
              </a:lnSpc>
            </a:pPr>
            <a:r>
              <a:rPr lang="el-GR" sz="6400" dirty="0"/>
              <a:t>Καλαμωτά φασόλια, γίγαντες και πλακέ, ποικιλίες, που όπως και η τεχνική καλλιέργειας τους, μετράνε κάποιες γενιές και αιώνες πίσω στο χρόνο.</a:t>
            </a:r>
          </a:p>
          <a:p>
            <a:pPr algn="just">
              <a:lnSpc>
                <a:spcPct val="170000"/>
              </a:lnSpc>
            </a:pPr>
            <a:r>
              <a:rPr lang="el-GR" sz="6400" dirty="0"/>
              <a:t>Πρόκειται για απαιτητική καλλιέργεια με πολύ χειρωνακτική εργασία, από τη σπορά , το ξεβοτάνισμα , το καλάμωμα, μέχρι τη συγκομιδή.</a:t>
            </a:r>
          </a:p>
        </p:txBody>
      </p:sp>
      <p:pic>
        <p:nvPicPr>
          <p:cNvPr id="5" name="4 - Θέση περιεχομένου" descr="αρχείο λήψης.jfif"/>
          <p:cNvPicPr>
            <a:picLocks noGrp="1" noChangeAspect="1"/>
          </p:cNvPicPr>
          <p:nvPr>
            <p:ph sz="quarter" idx="2"/>
          </p:nvPr>
        </p:nvPicPr>
        <p:blipFill>
          <a:blip r:embed="rId2" cstate="print"/>
          <a:stretch>
            <a:fillRect/>
          </a:stretch>
        </p:blipFill>
        <p:spPr>
          <a:xfrm>
            <a:off x="5220072" y="1052736"/>
            <a:ext cx="3672408" cy="1713044"/>
          </a:xfrm>
          <a:prstGeom prst="rect">
            <a:avLst/>
          </a:prstGeom>
          <a:ln>
            <a:noFill/>
          </a:ln>
          <a:effectLst>
            <a:softEdge rad="112500"/>
          </a:effectLst>
        </p:spPr>
      </p:pic>
      <p:pic>
        <p:nvPicPr>
          <p:cNvPr id="6" name="5 - Εικόνα" descr="αρχείο λήψης (1).jfif"/>
          <p:cNvPicPr>
            <a:picLocks noChangeAspect="1"/>
          </p:cNvPicPr>
          <p:nvPr/>
        </p:nvPicPr>
        <p:blipFill>
          <a:blip r:embed="rId3" cstate="print"/>
          <a:stretch>
            <a:fillRect/>
          </a:stretch>
        </p:blipFill>
        <p:spPr>
          <a:xfrm>
            <a:off x="5436096" y="4077072"/>
            <a:ext cx="3319587" cy="1841764"/>
          </a:xfrm>
          <a:prstGeom prst="rect">
            <a:avLst/>
          </a:prstGeom>
          <a:ln>
            <a:noFill/>
          </a:ln>
          <a:effectLst>
            <a:softEdge rad="112500"/>
          </a:effectLst>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additive="base">
                                        <p:cTn id="6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a:t>ΤΟ ΦΑΣΟΛΙ ΒΑΡΙΚΟΥ</a:t>
            </a:r>
            <a:r>
              <a:rPr lang="el-GR" dirty="0"/>
              <a:t/>
            </a:r>
            <a:br>
              <a:rPr lang="el-GR" dirty="0"/>
            </a:br>
            <a:endParaRPr lang="el-GR" dirty="0"/>
          </a:p>
        </p:txBody>
      </p:sp>
      <p:sp>
        <p:nvSpPr>
          <p:cNvPr id="3" name="2 - Θέση περιεχομένου"/>
          <p:cNvSpPr>
            <a:spLocks noGrp="1"/>
          </p:cNvSpPr>
          <p:nvPr>
            <p:ph sz="quarter" idx="1"/>
          </p:nvPr>
        </p:nvSpPr>
        <p:spPr>
          <a:xfrm>
            <a:off x="457200" y="1142984"/>
            <a:ext cx="7467600" cy="4786346"/>
          </a:xfrm>
        </p:spPr>
        <p:txBody>
          <a:bodyPr>
            <a:normAutofit fontScale="85000" lnSpcReduction="10000"/>
          </a:bodyPr>
          <a:lstStyle/>
          <a:p>
            <a:pPr algn="just">
              <a:lnSpc>
                <a:spcPct val="150000"/>
              </a:lnSpc>
              <a:buNone/>
            </a:pPr>
            <a:endParaRPr lang="el-GR" dirty="0"/>
          </a:p>
          <a:p>
            <a:pPr algn="just">
              <a:lnSpc>
                <a:spcPct val="150000"/>
              </a:lnSpc>
            </a:pPr>
            <a:endParaRPr lang="el-GR" dirty="0"/>
          </a:p>
          <a:p>
            <a:pPr algn="just">
              <a:lnSpc>
                <a:spcPct val="150000"/>
              </a:lnSpc>
            </a:pPr>
            <a:r>
              <a:rPr lang="el-GR" dirty="0"/>
              <a:t>Πολύ σημαντικό να αναφέρουμε και τον</a:t>
            </a:r>
            <a:r>
              <a:rPr lang="en-US" dirty="0"/>
              <a:t> </a:t>
            </a:r>
            <a:r>
              <a:rPr lang="el-GR" dirty="0"/>
              <a:t>τρόπο που συγκομίζονται τα φασόλια.</a:t>
            </a:r>
          </a:p>
          <a:p>
            <a:pPr algn="just">
              <a:lnSpc>
                <a:spcPct val="150000"/>
              </a:lnSpc>
            </a:pPr>
            <a:r>
              <a:rPr lang="el-GR" dirty="0"/>
              <a:t>Σεβόμενοι την ανάγκη του φυτού να</a:t>
            </a:r>
            <a:r>
              <a:rPr lang="en-US" dirty="0"/>
              <a:t> </a:t>
            </a:r>
            <a:r>
              <a:rPr lang="el-GR" dirty="0"/>
              <a:t>ολοκληρώσει τον κύκλο της ζωής του, </a:t>
            </a:r>
          </a:p>
          <a:p>
            <a:pPr algn="just">
              <a:lnSpc>
                <a:spcPct val="150000"/>
              </a:lnSpc>
            </a:pPr>
            <a:r>
              <a:rPr lang="el-GR" dirty="0"/>
              <a:t>τα φασόλια μαζεύονται με το χέρι και μόνο</a:t>
            </a:r>
          </a:p>
          <a:p>
            <a:pPr algn="just">
              <a:lnSpc>
                <a:spcPct val="150000"/>
              </a:lnSpc>
            </a:pPr>
            <a:r>
              <a:rPr lang="el-GR" dirty="0"/>
              <a:t>όταν ο καρπός έχει ωριμάσει και έχει γεμίσει με όλα τα θρεπτικά συστατικά όπως έχει προγραμματιστεί να κάνει.</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2"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2"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u="sng" dirty="0"/>
              <a:t>ΘΡΕΠΤΙΚΗ ΑΞΙΑ ΤΩΝ ΦΑΣΟΛΙΩΝ</a:t>
            </a:r>
            <a:r>
              <a:rPr lang="el-GR" dirty="0"/>
              <a:t/>
            </a:r>
            <a:br>
              <a:rPr lang="el-GR" dirty="0"/>
            </a:br>
            <a:endParaRPr lang="el-GR" dirty="0"/>
          </a:p>
        </p:txBody>
      </p:sp>
      <p:sp>
        <p:nvSpPr>
          <p:cNvPr id="3" name="2 - Θέση περιεχομένου"/>
          <p:cNvSpPr>
            <a:spLocks noGrp="1"/>
          </p:cNvSpPr>
          <p:nvPr>
            <p:ph sz="quarter" idx="1"/>
          </p:nvPr>
        </p:nvSpPr>
        <p:spPr>
          <a:xfrm>
            <a:off x="457200" y="1000108"/>
            <a:ext cx="3657600" cy="5172092"/>
          </a:xfrm>
        </p:spPr>
        <p:txBody>
          <a:bodyPr>
            <a:normAutofit fontScale="25000" lnSpcReduction="20000"/>
          </a:bodyPr>
          <a:lstStyle/>
          <a:p>
            <a:pPr>
              <a:buNone/>
            </a:pPr>
            <a:endParaRPr lang="el-GR" dirty="0"/>
          </a:p>
          <a:p>
            <a:endParaRPr lang="el-GR" dirty="0"/>
          </a:p>
          <a:p>
            <a:r>
              <a:rPr lang="el-GR" sz="8000" dirty="0"/>
              <a:t>Τα φασόλια είναι πολύ θρεπτική τροφή.</a:t>
            </a:r>
          </a:p>
          <a:p>
            <a:r>
              <a:rPr lang="el-GR" sz="8000" dirty="0"/>
              <a:t>Είναι πλούσια σε πρωτεΐνη, μπορούν </a:t>
            </a:r>
            <a:r>
              <a:rPr lang="el-GR" sz="8000" dirty="0" smtClean="0"/>
              <a:t>υποκαταστήσουν </a:t>
            </a:r>
            <a:r>
              <a:rPr lang="el-GR" sz="8000" dirty="0"/>
              <a:t>το κρέας, για αυτό και αποκαλούνταν το κρέας του φτωχού.</a:t>
            </a:r>
          </a:p>
          <a:p>
            <a:endParaRPr lang="el-GR" sz="8000" dirty="0"/>
          </a:p>
          <a:p>
            <a:r>
              <a:rPr lang="el-GR" sz="8000" dirty="0"/>
              <a:t>Επίσης είναι πλούσια σε φυτικές ίνες, σύνθετους υδατάνθρακες και μικροστοιχεία, μαγνήσιο, σίδηρο, ψευδάργυρο, χαλκό ,μαγγάνιο, βιταμίνες και αντιοξειδωτικά.</a:t>
            </a:r>
          </a:p>
          <a:p>
            <a:endParaRPr lang="el-GR" sz="8000" dirty="0"/>
          </a:p>
          <a:p>
            <a:r>
              <a:rPr lang="el-GR" sz="8000" dirty="0"/>
              <a:t>Πολλοί τα αποκαλούν superfood, και τα συνδέουν με τη μακροζωία.</a:t>
            </a:r>
          </a:p>
        </p:txBody>
      </p:sp>
      <p:pic>
        <p:nvPicPr>
          <p:cNvPr id="5" name="4 - Θέση περιεχομένου" descr="images (1).jfif"/>
          <p:cNvPicPr>
            <a:picLocks noGrp="1" noChangeAspect="1"/>
          </p:cNvPicPr>
          <p:nvPr>
            <p:ph sz="quarter" idx="2"/>
          </p:nvPr>
        </p:nvPicPr>
        <p:blipFill>
          <a:blip r:embed="rId2" cstate="print"/>
          <a:stretch>
            <a:fillRect/>
          </a:stretch>
        </p:blipFill>
        <p:spPr>
          <a:xfrm>
            <a:off x="3714744" y="1643050"/>
            <a:ext cx="4857784" cy="30718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80">
                                          <p:stCondLst>
                                            <p:cond delay="0"/>
                                          </p:stCondLst>
                                        </p:cTn>
                                        <p:tgtEl>
                                          <p:spTgt spid="3">
                                            <p:txEl>
                                              <p:pRg st="2" end="2"/>
                                            </p:txEl>
                                          </p:spTgt>
                                        </p:tgtEl>
                                      </p:cBhvr>
                                    </p:animEffect>
                                    <p:anim calcmode="lin" valueType="num">
                                      <p:cBhvr>
                                        <p:cTn id="1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2" end="2"/>
                                            </p:txEl>
                                          </p:spTgt>
                                        </p:tgtEl>
                                      </p:cBhvr>
                                      <p:to x="100000" y="60000"/>
                                    </p:animScale>
                                    <p:animScale>
                                      <p:cBhvr>
                                        <p:cTn id="24" dur="166" decel="50000">
                                          <p:stCondLst>
                                            <p:cond delay="676"/>
                                          </p:stCondLst>
                                        </p:cTn>
                                        <p:tgtEl>
                                          <p:spTgt spid="3">
                                            <p:txEl>
                                              <p:pRg st="2" end="2"/>
                                            </p:txEl>
                                          </p:spTgt>
                                        </p:tgtEl>
                                      </p:cBhvr>
                                      <p:to x="100000" y="100000"/>
                                    </p:animScale>
                                    <p:animScale>
                                      <p:cBhvr>
                                        <p:cTn id="25" dur="26">
                                          <p:stCondLst>
                                            <p:cond delay="1312"/>
                                          </p:stCondLst>
                                        </p:cTn>
                                        <p:tgtEl>
                                          <p:spTgt spid="3">
                                            <p:txEl>
                                              <p:pRg st="2" end="2"/>
                                            </p:txEl>
                                          </p:spTgt>
                                        </p:tgtEl>
                                      </p:cBhvr>
                                      <p:to x="100000" y="80000"/>
                                    </p:animScale>
                                    <p:animScale>
                                      <p:cBhvr>
                                        <p:cTn id="26" dur="166" decel="50000">
                                          <p:stCondLst>
                                            <p:cond delay="1338"/>
                                          </p:stCondLst>
                                        </p:cTn>
                                        <p:tgtEl>
                                          <p:spTgt spid="3">
                                            <p:txEl>
                                              <p:pRg st="2" end="2"/>
                                            </p:txEl>
                                          </p:spTgt>
                                        </p:tgtEl>
                                      </p:cBhvr>
                                      <p:to x="100000" y="100000"/>
                                    </p:animScale>
                                    <p:animScale>
                                      <p:cBhvr>
                                        <p:cTn id="27" dur="26">
                                          <p:stCondLst>
                                            <p:cond delay="1642"/>
                                          </p:stCondLst>
                                        </p:cTn>
                                        <p:tgtEl>
                                          <p:spTgt spid="3">
                                            <p:txEl>
                                              <p:pRg st="2" end="2"/>
                                            </p:txEl>
                                          </p:spTgt>
                                        </p:tgtEl>
                                      </p:cBhvr>
                                      <p:to x="100000" y="90000"/>
                                    </p:animScale>
                                    <p:animScale>
                                      <p:cBhvr>
                                        <p:cTn id="28" dur="166" decel="50000">
                                          <p:stCondLst>
                                            <p:cond delay="1668"/>
                                          </p:stCondLst>
                                        </p:cTn>
                                        <p:tgtEl>
                                          <p:spTgt spid="3">
                                            <p:txEl>
                                              <p:pRg st="2" end="2"/>
                                            </p:txEl>
                                          </p:spTgt>
                                        </p:tgtEl>
                                      </p:cBhvr>
                                      <p:to x="100000" y="100000"/>
                                    </p:animScale>
                                    <p:animScale>
                                      <p:cBhvr>
                                        <p:cTn id="29" dur="26">
                                          <p:stCondLst>
                                            <p:cond delay="1808"/>
                                          </p:stCondLst>
                                        </p:cTn>
                                        <p:tgtEl>
                                          <p:spTgt spid="3">
                                            <p:txEl>
                                              <p:pRg st="2" end="2"/>
                                            </p:txEl>
                                          </p:spTgt>
                                        </p:tgtEl>
                                      </p:cBhvr>
                                      <p:to x="100000" y="95000"/>
                                    </p:animScale>
                                    <p:animScale>
                                      <p:cBhvr>
                                        <p:cTn id="30" dur="166" decel="50000">
                                          <p:stCondLst>
                                            <p:cond delay="1834"/>
                                          </p:stCondLst>
                                        </p:cTn>
                                        <p:tgtEl>
                                          <p:spTgt spid="3">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down)">
                                      <p:cBhvr>
                                        <p:cTn id="35" dur="580">
                                          <p:stCondLst>
                                            <p:cond delay="0"/>
                                          </p:stCondLst>
                                        </p:cTn>
                                        <p:tgtEl>
                                          <p:spTgt spid="3">
                                            <p:txEl>
                                              <p:pRg st="3" end="3"/>
                                            </p:txEl>
                                          </p:spTgt>
                                        </p:tgtEl>
                                      </p:cBhvr>
                                    </p:animEffect>
                                    <p:anim calcmode="lin" valueType="num">
                                      <p:cBhvr>
                                        <p:cTn id="3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3" end="3"/>
                                            </p:txEl>
                                          </p:spTgt>
                                        </p:tgtEl>
                                      </p:cBhvr>
                                      <p:to x="100000" y="60000"/>
                                    </p:animScale>
                                    <p:animScale>
                                      <p:cBhvr>
                                        <p:cTn id="42" dur="166" decel="50000">
                                          <p:stCondLst>
                                            <p:cond delay="676"/>
                                          </p:stCondLst>
                                        </p:cTn>
                                        <p:tgtEl>
                                          <p:spTgt spid="3">
                                            <p:txEl>
                                              <p:pRg st="3" end="3"/>
                                            </p:txEl>
                                          </p:spTgt>
                                        </p:tgtEl>
                                      </p:cBhvr>
                                      <p:to x="100000" y="100000"/>
                                    </p:animScale>
                                    <p:animScale>
                                      <p:cBhvr>
                                        <p:cTn id="43" dur="26">
                                          <p:stCondLst>
                                            <p:cond delay="1312"/>
                                          </p:stCondLst>
                                        </p:cTn>
                                        <p:tgtEl>
                                          <p:spTgt spid="3">
                                            <p:txEl>
                                              <p:pRg st="3" end="3"/>
                                            </p:txEl>
                                          </p:spTgt>
                                        </p:tgtEl>
                                      </p:cBhvr>
                                      <p:to x="100000" y="80000"/>
                                    </p:animScale>
                                    <p:animScale>
                                      <p:cBhvr>
                                        <p:cTn id="44" dur="166" decel="50000">
                                          <p:stCondLst>
                                            <p:cond delay="1338"/>
                                          </p:stCondLst>
                                        </p:cTn>
                                        <p:tgtEl>
                                          <p:spTgt spid="3">
                                            <p:txEl>
                                              <p:pRg st="3" end="3"/>
                                            </p:txEl>
                                          </p:spTgt>
                                        </p:tgtEl>
                                      </p:cBhvr>
                                      <p:to x="100000" y="100000"/>
                                    </p:animScale>
                                    <p:animScale>
                                      <p:cBhvr>
                                        <p:cTn id="45" dur="26">
                                          <p:stCondLst>
                                            <p:cond delay="1642"/>
                                          </p:stCondLst>
                                        </p:cTn>
                                        <p:tgtEl>
                                          <p:spTgt spid="3">
                                            <p:txEl>
                                              <p:pRg st="3" end="3"/>
                                            </p:txEl>
                                          </p:spTgt>
                                        </p:tgtEl>
                                      </p:cBhvr>
                                      <p:to x="100000" y="90000"/>
                                    </p:animScale>
                                    <p:animScale>
                                      <p:cBhvr>
                                        <p:cTn id="46" dur="166" decel="50000">
                                          <p:stCondLst>
                                            <p:cond delay="1668"/>
                                          </p:stCondLst>
                                        </p:cTn>
                                        <p:tgtEl>
                                          <p:spTgt spid="3">
                                            <p:txEl>
                                              <p:pRg st="3" end="3"/>
                                            </p:txEl>
                                          </p:spTgt>
                                        </p:tgtEl>
                                      </p:cBhvr>
                                      <p:to x="100000" y="100000"/>
                                    </p:animScale>
                                    <p:animScale>
                                      <p:cBhvr>
                                        <p:cTn id="47" dur="26">
                                          <p:stCondLst>
                                            <p:cond delay="1808"/>
                                          </p:stCondLst>
                                        </p:cTn>
                                        <p:tgtEl>
                                          <p:spTgt spid="3">
                                            <p:txEl>
                                              <p:pRg st="3" end="3"/>
                                            </p:txEl>
                                          </p:spTgt>
                                        </p:tgtEl>
                                      </p:cBhvr>
                                      <p:to x="100000" y="95000"/>
                                    </p:animScale>
                                    <p:animScale>
                                      <p:cBhvr>
                                        <p:cTn id="48" dur="166" decel="50000">
                                          <p:stCondLst>
                                            <p:cond delay="1834"/>
                                          </p:stCondLst>
                                        </p:cTn>
                                        <p:tgtEl>
                                          <p:spTgt spid="3">
                                            <p:txEl>
                                              <p:pRg st="3" end="3"/>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wipe(down)">
                                      <p:cBhvr>
                                        <p:cTn id="53" dur="580">
                                          <p:stCondLst>
                                            <p:cond delay="0"/>
                                          </p:stCondLst>
                                        </p:cTn>
                                        <p:tgtEl>
                                          <p:spTgt spid="3">
                                            <p:txEl>
                                              <p:pRg st="5" end="5"/>
                                            </p:txEl>
                                          </p:spTgt>
                                        </p:tgtEl>
                                      </p:cBhvr>
                                    </p:animEffect>
                                    <p:anim calcmode="lin" valueType="num">
                                      <p:cBhvr>
                                        <p:cTn id="5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3">
                                            <p:txEl>
                                              <p:pRg st="5" end="5"/>
                                            </p:txEl>
                                          </p:spTgt>
                                        </p:tgtEl>
                                      </p:cBhvr>
                                      <p:to x="100000" y="60000"/>
                                    </p:animScale>
                                    <p:animScale>
                                      <p:cBhvr>
                                        <p:cTn id="60" dur="166" decel="50000">
                                          <p:stCondLst>
                                            <p:cond delay="676"/>
                                          </p:stCondLst>
                                        </p:cTn>
                                        <p:tgtEl>
                                          <p:spTgt spid="3">
                                            <p:txEl>
                                              <p:pRg st="5" end="5"/>
                                            </p:txEl>
                                          </p:spTgt>
                                        </p:tgtEl>
                                      </p:cBhvr>
                                      <p:to x="100000" y="100000"/>
                                    </p:animScale>
                                    <p:animScale>
                                      <p:cBhvr>
                                        <p:cTn id="61" dur="26">
                                          <p:stCondLst>
                                            <p:cond delay="1312"/>
                                          </p:stCondLst>
                                        </p:cTn>
                                        <p:tgtEl>
                                          <p:spTgt spid="3">
                                            <p:txEl>
                                              <p:pRg st="5" end="5"/>
                                            </p:txEl>
                                          </p:spTgt>
                                        </p:tgtEl>
                                      </p:cBhvr>
                                      <p:to x="100000" y="80000"/>
                                    </p:animScale>
                                    <p:animScale>
                                      <p:cBhvr>
                                        <p:cTn id="62" dur="166" decel="50000">
                                          <p:stCondLst>
                                            <p:cond delay="1338"/>
                                          </p:stCondLst>
                                        </p:cTn>
                                        <p:tgtEl>
                                          <p:spTgt spid="3">
                                            <p:txEl>
                                              <p:pRg st="5" end="5"/>
                                            </p:txEl>
                                          </p:spTgt>
                                        </p:tgtEl>
                                      </p:cBhvr>
                                      <p:to x="100000" y="100000"/>
                                    </p:animScale>
                                    <p:animScale>
                                      <p:cBhvr>
                                        <p:cTn id="63" dur="26">
                                          <p:stCondLst>
                                            <p:cond delay="1642"/>
                                          </p:stCondLst>
                                        </p:cTn>
                                        <p:tgtEl>
                                          <p:spTgt spid="3">
                                            <p:txEl>
                                              <p:pRg st="5" end="5"/>
                                            </p:txEl>
                                          </p:spTgt>
                                        </p:tgtEl>
                                      </p:cBhvr>
                                      <p:to x="100000" y="90000"/>
                                    </p:animScale>
                                    <p:animScale>
                                      <p:cBhvr>
                                        <p:cTn id="64" dur="166" decel="50000">
                                          <p:stCondLst>
                                            <p:cond delay="1668"/>
                                          </p:stCondLst>
                                        </p:cTn>
                                        <p:tgtEl>
                                          <p:spTgt spid="3">
                                            <p:txEl>
                                              <p:pRg st="5" end="5"/>
                                            </p:txEl>
                                          </p:spTgt>
                                        </p:tgtEl>
                                      </p:cBhvr>
                                      <p:to x="100000" y="100000"/>
                                    </p:animScale>
                                    <p:animScale>
                                      <p:cBhvr>
                                        <p:cTn id="65" dur="26">
                                          <p:stCondLst>
                                            <p:cond delay="1808"/>
                                          </p:stCondLst>
                                        </p:cTn>
                                        <p:tgtEl>
                                          <p:spTgt spid="3">
                                            <p:txEl>
                                              <p:pRg st="5" end="5"/>
                                            </p:txEl>
                                          </p:spTgt>
                                        </p:tgtEl>
                                      </p:cBhvr>
                                      <p:to x="100000" y="95000"/>
                                    </p:animScale>
                                    <p:animScale>
                                      <p:cBhvr>
                                        <p:cTn id="66" dur="166" decel="50000">
                                          <p:stCondLst>
                                            <p:cond delay="1834"/>
                                          </p:stCondLst>
                                        </p:cTn>
                                        <p:tgtEl>
                                          <p:spTgt spid="3">
                                            <p:txEl>
                                              <p:pRg st="5" end="5"/>
                                            </p:txEl>
                                          </p:spTgt>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Effect transition="in" filter="wipe(down)">
                                      <p:cBhvr>
                                        <p:cTn id="71" dur="580">
                                          <p:stCondLst>
                                            <p:cond delay="0"/>
                                          </p:stCondLst>
                                        </p:cTn>
                                        <p:tgtEl>
                                          <p:spTgt spid="3">
                                            <p:txEl>
                                              <p:pRg st="7" end="7"/>
                                            </p:txEl>
                                          </p:spTgt>
                                        </p:tgtEl>
                                      </p:cBhvr>
                                    </p:animEffect>
                                    <p:anim calcmode="lin" valueType="num">
                                      <p:cBhvr>
                                        <p:cTn id="72"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7" end="7"/>
                                            </p:txEl>
                                          </p:spTgt>
                                        </p:tgtEl>
                                      </p:cBhvr>
                                      <p:to x="100000" y="60000"/>
                                    </p:animScale>
                                    <p:animScale>
                                      <p:cBhvr>
                                        <p:cTn id="78" dur="166" decel="50000">
                                          <p:stCondLst>
                                            <p:cond delay="676"/>
                                          </p:stCondLst>
                                        </p:cTn>
                                        <p:tgtEl>
                                          <p:spTgt spid="3">
                                            <p:txEl>
                                              <p:pRg st="7" end="7"/>
                                            </p:txEl>
                                          </p:spTgt>
                                        </p:tgtEl>
                                      </p:cBhvr>
                                      <p:to x="100000" y="100000"/>
                                    </p:animScale>
                                    <p:animScale>
                                      <p:cBhvr>
                                        <p:cTn id="79" dur="26">
                                          <p:stCondLst>
                                            <p:cond delay="1312"/>
                                          </p:stCondLst>
                                        </p:cTn>
                                        <p:tgtEl>
                                          <p:spTgt spid="3">
                                            <p:txEl>
                                              <p:pRg st="7" end="7"/>
                                            </p:txEl>
                                          </p:spTgt>
                                        </p:tgtEl>
                                      </p:cBhvr>
                                      <p:to x="100000" y="80000"/>
                                    </p:animScale>
                                    <p:animScale>
                                      <p:cBhvr>
                                        <p:cTn id="80" dur="166" decel="50000">
                                          <p:stCondLst>
                                            <p:cond delay="1338"/>
                                          </p:stCondLst>
                                        </p:cTn>
                                        <p:tgtEl>
                                          <p:spTgt spid="3">
                                            <p:txEl>
                                              <p:pRg st="7" end="7"/>
                                            </p:txEl>
                                          </p:spTgt>
                                        </p:tgtEl>
                                      </p:cBhvr>
                                      <p:to x="100000" y="100000"/>
                                    </p:animScale>
                                    <p:animScale>
                                      <p:cBhvr>
                                        <p:cTn id="81" dur="26">
                                          <p:stCondLst>
                                            <p:cond delay="1642"/>
                                          </p:stCondLst>
                                        </p:cTn>
                                        <p:tgtEl>
                                          <p:spTgt spid="3">
                                            <p:txEl>
                                              <p:pRg st="7" end="7"/>
                                            </p:txEl>
                                          </p:spTgt>
                                        </p:tgtEl>
                                      </p:cBhvr>
                                      <p:to x="100000" y="90000"/>
                                    </p:animScale>
                                    <p:animScale>
                                      <p:cBhvr>
                                        <p:cTn id="82" dur="166" decel="50000">
                                          <p:stCondLst>
                                            <p:cond delay="1668"/>
                                          </p:stCondLst>
                                        </p:cTn>
                                        <p:tgtEl>
                                          <p:spTgt spid="3">
                                            <p:txEl>
                                              <p:pRg st="7" end="7"/>
                                            </p:txEl>
                                          </p:spTgt>
                                        </p:tgtEl>
                                      </p:cBhvr>
                                      <p:to x="100000" y="100000"/>
                                    </p:animScale>
                                    <p:animScale>
                                      <p:cBhvr>
                                        <p:cTn id="83" dur="26">
                                          <p:stCondLst>
                                            <p:cond delay="1808"/>
                                          </p:stCondLst>
                                        </p:cTn>
                                        <p:tgtEl>
                                          <p:spTgt spid="3">
                                            <p:txEl>
                                              <p:pRg st="7" end="7"/>
                                            </p:txEl>
                                          </p:spTgt>
                                        </p:tgtEl>
                                      </p:cBhvr>
                                      <p:to x="100000" y="95000"/>
                                    </p:animScale>
                                    <p:animScale>
                                      <p:cBhvr>
                                        <p:cTn id="84"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sz="quarter" idx="1"/>
          </p:nvPr>
        </p:nvSpPr>
        <p:spPr>
          <a:xfrm>
            <a:off x="304800" y="142852"/>
            <a:ext cx="8124852" cy="3143272"/>
          </a:xfrm>
        </p:spPr>
        <p:txBody>
          <a:bodyPr>
            <a:normAutofit fontScale="77500" lnSpcReduction="20000"/>
          </a:bodyPr>
          <a:lstStyle/>
          <a:p>
            <a:pPr>
              <a:buNone/>
            </a:pPr>
            <a:r>
              <a:rPr lang="el-GR" b="1" u="sng" dirty="0"/>
              <a:t>Φασολάδα – το εθνικό μας φαγητό</a:t>
            </a:r>
          </a:p>
          <a:p>
            <a:pPr>
              <a:buNone/>
            </a:pPr>
            <a:endParaRPr lang="el-GR" dirty="0"/>
          </a:p>
          <a:p>
            <a:pPr algn="just">
              <a:lnSpc>
                <a:spcPct val="150000"/>
              </a:lnSpc>
              <a:buNone/>
            </a:pPr>
            <a:r>
              <a:rPr lang="el-GR" dirty="0"/>
              <a:t>   Ελπίζουμε πως μετά από όλα αυτά , την επόμενη φορά που θα υπάρχει στο οικογενειακό γεύμα η παραδοσιακή φασολάδα, ή παραδοσιακοί γίγαντες -</a:t>
            </a:r>
          </a:p>
          <a:p>
            <a:pPr algn="just">
              <a:lnSpc>
                <a:spcPct val="150000"/>
              </a:lnSpc>
              <a:buNone/>
            </a:pPr>
            <a:r>
              <a:rPr lang="el-GR" dirty="0"/>
              <a:t>   Θα </a:t>
            </a:r>
            <a:r>
              <a:rPr lang="el-GR" dirty="0" smtClean="0"/>
              <a:t>θυμηθείτε πως </a:t>
            </a:r>
            <a:r>
              <a:rPr lang="el-GR" dirty="0"/>
              <a:t>τα φασόλια παράγονται κατά παράδοση στην περιοχή μας, πως κάποιοι συμμαθητές μας βοηθάνε σε αυτό και πως είναι ένα γεύμα πολύ </a:t>
            </a:r>
            <a:r>
              <a:rPr lang="el-GR" dirty="0" err="1"/>
              <a:t>πολύ</a:t>
            </a:r>
            <a:r>
              <a:rPr lang="el-GR" dirty="0"/>
              <a:t> θρεπτικό!!</a:t>
            </a:r>
          </a:p>
        </p:txBody>
      </p:sp>
      <p:pic>
        <p:nvPicPr>
          <p:cNvPr id="5" name="4 - Εικόνα" descr="αρχείο λήψης (2).jfif"/>
          <p:cNvPicPr>
            <a:picLocks noChangeAspect="1"/>
          </p:cNvPicPr>
          <p:nvPr/>
        </p:nvPicPr>
        <p:blipFill>
          <a:blip r:embed="rId2" cstate="print"/>
          <a:stretch>
            <a:fillRect/>
          </a:stretch>
        </p:blipFill>
        <p:spPr>
          <a:xfrm>
            <a:off x="2143108" y="3429000"/>
            <a:ext cx="4837926" cy="315849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amond(in)">
                                      <p:cBhvr>
                                        <p:cTn id="12" dur="2000"/>
                                        <p:tgtEl>
                                          <p:spTgt spid="4">
                                            <p:txEl>
                                              <p:pRg st="0" end="0"/>
                                            </p:tx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amond(in)">
                                      <p:cBhvr>
                                        <p:cTn id="15" dur="2000"/>
                                        <p:tgtEl>
                                          <p:spTgt spid="4">
                                            <p:txEl>
                                              <p:pRg st="2" end="2"/>
                                            </p:tx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diamond(in)">
                                      <p:cBhvr>
                                        <p:cTn id="18"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474</TotalTime>
  <Words>1073</Words>
  <Application>Microsoft Office PowerPoint</Application>
  <PresentationFormat>On-screen Show (4:3)</PresentationFormat>
  <Paragraphs>90</Paragraphs>
  <Slides>23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Century Schoolbook</vt:lpstr>
      <vt:lpstr>Wingdings</vt:lpstr>
      <vt:lpstr>Wingdings 2</vt:lpstr>
      <vt:lpstr>Προεξοχή</vt:lpstr>
      <vt:lpstr>Η ΚΑΛΛΙΕΡΓΕΙΑ ΤΟΥ ΦΑΣΟΛΙΟΥ, Η ΚΑΛΑΘΟΠΛΕΚΤΙΚΗ ΚΑΙ Η ΕΠΙΣΚΕΨΗ ΜΑΣ  ΣΤΗΝ ΙΕΡΑ ΜΟΝΗ ΚΛΕΙΣΟΥΡΑΣ</vt:lpstr>
      <vt:lpstr>ΦΑΣΟΛΙΑ ΒΑΡΙΚΟΥ</vt:lpstr>
      <vt:lpstr>PowerPoint Presentation</vt:lpstr>
      <vt:lpstr>ΑΥΛΗ ΠΟΛΙΤΙΣΜΙΚΗ ΚΛΗΡΟΝΟΜΙΑ</vt:lpstr>
      <vt:lpstr>ΒΑΡΙΚΟ ΑΜΥΝΤΑΙΟΥ</vt:lpstr>
      <vt:lpstr>ΤΟ ΦΑΣΟΛΙ ΒΑΡΙΚΟΥ</vt:lpstr>
      <vt:lpstr>ΤΟ ΦΑΣΟΛΙ ΒΑΡΙΚΟΥ </vt:lpstr>
      <vt:lpstr>ΘΡΕΠΤΙΚΗ ΑΞΙΑ ΤΩΝ ΦΑΣΟΛΙΩΝ </vt:lpstr>
      <vt:lpstr>PowerPoint Presentation</vt:lpstr>
      <vt:lpstr>ΚΑΛΑΘΟΠΛΕΚΤΙΚΗ</vt:lpstr>
      <vt:lpstr>Ιστορικη προελευση της καλαθοπλεκτικησ του βαρικου</vt:lpstr>
      <vt:lpstr>ΚΑΛΑΘΟΠΛΕΚΤΙΚΗ ΣΤΟ ΒΑΡΙΚΟ</vt:lpstr>
      <vt:lpstr>PowerPoint Presentation</vt:lpstr>
      <vt:lpstr>PowerPoint Presentation</vt:lpstr>
      <vt:lpstr>PowerPoint Presentation</vt:lpstr>
      <vt:lpstr>ΙΕΡΑ ΜΟΝΗ ΚΛΕΙΣΟΥΡΑΣ</vt:lpstr>
      <vt:lpstr>ΙΕΡΑ ΜΟΝΗ ΚΛΕΙΣΟΥΡΑΣ</vt:lpstr>
      <vt:lpstr>PowerPoint Presentation</vt:lpstr>
      <vt:lpstr>PowerPoint Presentation</vt:lpstr>
      <vt:lpstr>PowerPoint Presentation</vt:lpstr>
      <vt:lpstr>PowerPoint Presentation</vt:lpstr>
      <vt:lpstr>PowerPoint Presentation</vt:lpstr>
      <vt:lpstr>ΤΕΛΟΣ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Καλλιέργεια του φασολιού</dc:title>
  <dc:creator>billk</dc:creator>
  <cp:lastModifiedBy>Windows User</cp:lastModifiedBy>
  <cp:revision>52</cp:revision>
  <dcterms:created xsi:type="dcterms:W3CDTF">2023-11-18T13:40:35Z</dcterms:created>
  <dcterms:modified xsi:type="dcterms:W3CDTF">2023-11-27T15:51:41Z</dcterms:modified>
</cp:coreProperties>
</file>