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8" r:id="rId6"/>
    <p:sldId id="260" r:id="rId7"/>
    <p:sldId id="280" r:id="rId8"/>
    <p:sldId id="261" r:id="rId9"/>
    <p:sldId id="269" r:id="rId10"/>
    <p:sldId id="270" r:id="rId11"/>
    <p:sldId id="271" r:id="rId12"/>
    <p:sldId id="272" r:id="rId13"/>
    <p:sldId id="273" r:id="rId14"/>
    <p:sldId id="294" r:id="rId15"/>
    <p:sldId id="287" r:id="rId16"/>
    <p:sldId id="262" r:id="rId17"/>
    <p:sldId id="283" r:id="rId18"/>
    <p:sldId id="263" r:id="rId19"/>
    <p:sldId id="281" r:id="rId20"/>
    <p:sldId id="276" r:id="rId21"/>
    <p:sldId id="282" r:id="rId22"/>
    <p:sldId id="278" r:id="rId23"/>
    <p:sldId id="289" r:id="rId24"/>
    <p:sldId id="295" r:id="rId25"/>
    <p:sldId id="292" r:id="rId26"/>
    <p:sldId id="293" r:id="rId27"/>
    <p:sldId id="296" r:id="rId28"/>
    <p:sldId id="298" r:id="rId29"/>
    <p:sldId id="297" r:id="rId30"/>
    <p:sldId id="290" r:id="rId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9E29"/>
    <a:srgbClr val="07A91A"/>
    <a:srgbClr val="00B02A"/>
    <a:srgbClr val="56E73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1210"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l-GR"/>
              <a:t>Στυλ κύριου τίτλου</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4B126F2-0D22-4E86-9B7A-D1150DA0F3A7}" type="datetimeFigureOut">
              <a:rPr lang="el-GR" smtClean="0"/>
              <a:pPr/>
              <a:t>9/11/2022</a:t>
            </a:fld>
            <a:endParaRPr lang="el-G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l-G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891EA75-49FB-490C-B1FD-4A926712DAE8}" type="slidenum">
              <a:rPr lang="el-GR" smtClean="0"/>
              <a:pPr/>
              <a:t>‹#›</a:t>
            </a:fld>
            <a:endParaRPr lang="el-G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C4B126F2-0D22-4E86-9B7A-D1150DA0F3A7}" type="datetimeFigureOut">
              <a:rPr lang="el-GR" smtClean="0"/>
              <a:pPr/>
              <a:t>9/11/2022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891EA75-49FB-490C-B1FD-4A926712DAE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l-GR"/>
              <a:t>Στυλ κύριου τίτλου</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C4B126F2-0D22-4E86-9B7A-D1150DA0F3A7}" type="datetimeFigureOut">
              <a:rPr lang="el-GR" smtClean="0"/>
              <a:pPr/>
              <a:t>9/11/2022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891EA75-49FB-490C-B1FD-4A926712DAE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C4B126F2-0D22-4E86-9B7A-D1150DA0F3A7}" type="datetimeFigureOut">
              <a:rPr lang="el-GR" smtClean="0"/>
              <a:pPr/>
              <a:t>9/11/2022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891EA75-49FB-490C-B1FD-4A926712DAE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l-GR"/>
              <a:t>Στυλ κύριου τίτλου</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C4B126F2-0D22-4E86-9B7A-D1150DA0F3A7}" type="datetimeFigureOut">
              <a:rPr lang="el-GR" smtClean="0"/>
              <a:pPr/>
              <a:t>9/11/2022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891EA75-49FB-490C-B1FD-4A926712DAE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5" name="Date Placeholder 4"/>
          <p:cNvSpPr>
            <a:spLocks noGrp="1"/>
          </p:cNvSpPr>
          <p:nvPr>
            <p:ph type="dt" sz="half" idx="10"/>
          </p:nvPr>
        </p:nvSpPr>
        <p:spPr/>
        <p:txBody>
          <a:bodyPr/>
          <a:lstStyle/>
          <a:p>
            <a:fld id="{C4B126F2-0D22-4E86-9B7A-D1150DA0F3A7}" type="datetimeFigureOut">
              <a:rPr lang="el-GR" smtClean="0"/>
              <a:pPr/>
              <a:t>9/11/2022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891EA75-49FB-490C-B1FD-4A926712DAE8}" type="slidenum">
              <a:rPr lang="el-GR" smtClean="0"/>
              <a:pPr/>
              <a:t>‹#›</a:t>
            </a:fld>
            <a:endParaRPr lang="el-GR"/>
          </a:p>
        </p:txBody>
      </p:sp>
      <p:sp>
        <p:nvSpPr>
          <p:cNvPr id="9" name="Content Placeholder 8"/>
          <p:cNvSpPr>
            <a:spLocks noGrp="1"/>
          </p:cNvSpPr>
          <p:nvPr>
            <p:ph sz="quarter" idx="13"/>
          </p:nvPr>
        </p:nvSpPr>
        <p:spPr>
          <a:xfrm>
            <a:off x="1042416" y="2313432"/>
            <a:ext cx="3419856" cy="349300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C4B126F2-0D22-4E86-9B7A-D1150DA0F3A7}" type="datetimeFigureOut">
              <a:rPr lang="el-GR" smtClean="0"/>
              <a:pPr/>
              <a:t>9/11/2022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891EA75-49FB-490C-B1FD-4A926712DAE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Date Placeholder 2"/>
          <p:cNvSpPr>
            <a:spLocks noGrp="1"/>
          </p:cNvSpPr>
          <p:nvPr>
            <p:ph type="dt" sz="half" idx="10"/>
          </p:nvPr>
        </p:nvSpPr>
        <p:spPr/>
        <p:txBody>
          <a:bodyPr/>
          <a:lstStyle/>
          <a:p>
            <a:fld id="{C4B126F2-0D22-4E86-9B7A-D1150DA0F3A7}" type="datetimeFigureOut">
              <a:rPr lang="el-GR" smtClean="0"/>
              <a:pPr/>
              <a:t>9/11/2022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891EA75-49FB-490C-B1FD-4A926712DAE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126F2-0D22-4E86-9B7A-D1150DA0F3A7}" type="datetimeFigureOut">
              <a:rPr lang="el-GR" smtClean="0"/>
              <a:pPr/>
              <a:t>9/11/2022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891EA75-49FB-490C-B1FD-4A926712DAE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4B126F2-0D22-4E86-9B7A-D1150DA0F3A7}" type="datetimeFigureOut">
              <a:rPr lang="el-GR" smtClean="0"/>
              <a:pPr/>
              <a:t>9/11/2022</a:t>
            </a:fld>
            <a:endParaRPr lang="el-GR"/>
          </a:p>
        </p:txBody>
      </p:sp>
      <p:sp>
        <p:nvSpPr>
          <p:cNvPr id="7" name="Slide Number Placeholder 6"/>
          <p:cNvSpPr>
            <a:spLocks noGrp="1"/>
          </p:cNvSpPr>
          <p:nvPr>
            <p:ph type="sldNum" sz="quarter" idx="12"/>
          </p:nvPr>
        </p:nvSpPr>
        <p:spPr/>
        <p:txBody>
          <a:bodyPr/>
          <a:lstStyle/>
          <a:p>
            <a:fld id="{A891EA75-49FB-490C-B1FD-4A926712DAE8}" type="slidenum">
              <a:rPr lang="el-GR" smtClean="0"/>
              <a:pPr/>
              <a:t>‹#›</a:t>
            </a:fld>
            <a:endParaRPr lang="el-G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l-GR"/>
              <a:t>Στυλ κύριου τίτλου</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l-GR"/>
              <a:t>Στυλ κύριου τίτλου</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C4B126F2-0D22-4E86-9B7A-D1150DA0F3A7}" type="datetimeFigureOut">
              <a:rPr lang="el-GR" smtClean="0"/>
              <a:pPr/>
              <a:t>9/11/2022</a:t>
            </a:fld>
            <a:endParaRPr lang="el-G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a:p>
        </p:txBody>
      </p:sp>
      <p:sp>
        <p:nvSpPr>
          <p:cNvPr id="7" name="Slide Number Placeholder 6"/>
          <p:cNvSpPr>
            <a:spLocks noGrp="1"/>
          </p:cNvSpPr>
          <p:nvPr>
            <p:ph type="sldNum" sz="quarter" idx="12"/>
          </p:nvPr>
        </p:nvSpPr>
        <p:spPr/>
        <p:txBody>
          <a:bodyPr/>
          <a:lstStyle/>
          <a:p>
            <a:fld id="{A891EA75-49FB-490C-B1FD-4A926712DAE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l-GR"/>
              <a:t>Στυλ κύριου τίτλου</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4B126F2-0D22-4E86-9B7A-D1150DA0F3A7}" type="datetimeFigureOut">
              <a:rPr lang="el-GR" smtClean="0"/>
              <a:pPr/>
              <a:t>9/11/2022</a:t>
            </a:fld>
            <a:endParaRPr lang="el-G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l-G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891EA75-49FB-490C-B1FD-4A926712DAE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el.wikipedia.org/wiki/%CE%9C%CE%B1%CF%8D%CF%81%CE%B7_%CF%80%CE%B5%CF%8D%CE%BA%CE%B7" TargetMode="External"/><Relationship Id="rId2" Type="http://schemas.openxmlformats.org/officeDocument/2006/relationships/hyperlink" Target="https://el.wikipedia.org/wiki/%CE%A1%CF%8C%CE%BC%CF%80%CE%BF%CE%BB%CE%BF" TargetMode="Externa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jpeg"/><Relationship Id="rId7" Type="http://schemas.openxmlformats.org/officeDocument/2006/relationships/image" Target="../media/image28.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8.jpeg"/><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4572000" y="2447364"/>
            <a:ext cx="3655059" cy="1989748"/>
          </a:xfrm>
          <a:ln>
            <a:solidFill>
              <a:srgbClr val="129E29"/>
            </a:solidFill>
          </a:ln>
        </p:spPr>
        <p:txBody>
          <a:bodyPr>
            <a:normAutofit/>
          </a:bodyPr>
          <a:lstStyle/>
          <a:p>
            <a:pPr algn="ctr"/>
            <a:r>
              <a:rPr lang="el-GR" sz="2800" b="1" dirty="0">
                <a:ln w="10541" cmpd="sng">
                  <a:solidFill>
                    <a:schemeClr val="accent1">
                      <a:shade val="88000"/>
                      <a:satMod val="110000"/>
                    </a:schemeClr>
                  </a:solidFill>
                  <a:prstDash val="solid"/>
                </a:ln>
                <a:solidFill>
                  <a:srgbClr val="00B02A"/>
                </a:solidFill>
              </a:rPr>
              <a:t>Δάσος: Δασικά Οικοσυστήματα – Εθνικοί Δρυμοί</a:t>
            </a:r>
            <a:r>
              <a:rPr lang="en-US" sz="2800" b="1" dirty="0">
                <a:ln w="10541" cmpd="sng">
                  <a:solidFill>
                    <a:schemeClr val="accent1">
                      <a:shade val="88000"/>
                      <a:satMod val="110000"/>
                    </a:schemeClr>
                  </a:solidFill>
                  <a:prstDash val="solid"/>
                </a:ln>
                <a:solidFill>
                  <a:srgbClr val="00B02A"/>
                </a:solidFill>
              </a:rPr>
              <a:t> – </a:t>
            </a:r>
            <a:r>
              <a:rPr lang="el-GR" sz="2800" b="1" dirty="0">
                <a:ln w="10541" cmpd="sng">
                  <a:solidFill>
                    <a:schemeClr val="accent1">
                      <a:shade val="88000"/>
                      <a:satMod val="110000"/>
                    </a:schemeClr>
                  </a:solidFill>
                  <a:prstDash val="solid"/>
                </a:ln>
                <a:solidFill>
                  <a:srgbClr val="00B02A"/>
                </a:solidFill>
              </a:rPr>
              <a:t>Βάλια Κάλντα</a:t>
            </a:r>
          </a:p>
        </p:txBody>
      </p:sp>
      <p:sp>
        <p:nvSpPr>
          <p:cNvPr id="3" name="Υπότιτλος 2"/>
          <p:cNvSpPr>
            <a:spLocks noGrp="1"/>
          </p:cNvSpPr>
          <p:nvPr>
            <p:ph type="subTitle" idx="1"/>
          </p:nvPr>
        </p:nvSpPr>
        <p:spPr/>
        <p:txBody>
          <a:bodyPr>
            <a:normAutofit/>
          </a:bodyPr>
          <a:lstStyle/>
          <a:p>
            <a:endParaRPr lang="el-GR" sz="2400" b="1" dirty="0">
              <a:ln w="10541" cmpd="sng">
                <a:solidFill>
                  <a:schemeClr val="accent1">
                    <a:shade val="88000"/>
                    <a:satMod val="110000"/>
                  </a:schemeClr>
                </a:solidFill>
                <a:prstDash val="solid"/>
              </a:ln>
              <a:solidFill>
                <a:srgbClr val="56E739"/>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305727"/>
            <a:ext cx="3888432" cy="3438450"/>
          </a:xfrm>
          <a:prstGeom prst="roundRect">
            <a:avLst>
              <a:gd name="adj" fmla="val 8594"/>
            </a:avLst>
          </a:prstGeom>
          <a:solidFill>
            <a:srgbClr val="FFFFFF">
              <a:shade val="85000"/>
            </a:srgbClr>
          </a:solidFill>
          <a:ln>
            <a:noFill/>
          </a:ln>
          <a:effectLst>
            <a:reflection blurRad="6350" stA="50000" endA="300" endPos="55000" dir="5400000" sy="-100000" algn="bl" rotWithShape="0"/>
          </a:effectLst>
        </p:spPr>
      </p:pic>
    </p:spTree>
    <p:extLst>
      <p:ext uri="{BB962C8B-B14F-4D97-AF65-F5344CB8AC3E}">
        <p14:creationId xmlns:p14="http://schemas.microsoft.com/office/powerpoint/2010/main" val="407674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79" y="0"/>
            <a:ext cx="9150879" cy="6855190"/>
          </a:xfrm>
        </p:spPr>
      </p:pic>
      <p:sp>
        <p:nvSpPr>
          <p:cNvPr id="2" name="Τίτλος 1"/>
          <p:cNvSpPr>
            <a:spLocks noGrp="1"/>
          </p:cNvSpPr>
          <p:nvPr>
            <p:ph type="title"/>
          </p:nvPr>
        </p:nvSpPr>
        <p:spPr>
          <a:xfrm>
            <a:off x="1187624" y="476672"/>
            <a:ext cx="7024744" cy="1143000"/>
          </a:xfrm>
        </p:spPr>
        <p:txBody>
          <a:bodyPr>
            <a:prstTxWarp prst="textStop">
              <a:avLst/>
            </a:prstTxWarp>
            <a:normAutofit fontScale="90000"/>
          </a:bodyPr>
          <a:lstStyle/>
          <a:p>
            <a:pPr algn="ctr"/>
            <a:r>
              <a:rPr lang="el-GR" b="1" dirty="0">
                <a:ln>
                  <a:solidFill>
                    <a:srgbClr val="FFFF00"/>
                  </a:solidFill>
                </a:ln>
                <a:solidFill>
                  <a:srgbClr val="FF0000"/>
                </a:solidFill>
              </a:rPr>
              <a:t>Εθνικός Δρυμός Παρνασσού (Νομός Βοιωτίας – Νομός Φθιώτιδας – Νομός Φωκίδας)</a:t>
            </a:r>
          </a:p>
        </p:txBody>
      </p:sp>
    </p:spTree>
    <p:extLst>
      <p:ext uri="{BB962C8B-B14F-4D97-AF65-F5344CB8AC3E}">
        <p14:creationId xmlns:p14="http://schemas.microsoft.com/office/powerpoint/2010/main" val="107120515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84786" cy="6858000"/>
          </a:xfrm>
        </p:spPr>
      </p:pic>
      <p:sp>
        <p:nvSpPr>
          <p:cNvPr id="2" name="Τίτλος 1"/>
          <p:cNvSpPr>
            <a:spLocks noGrp="1"/>
          </p:cNvSpPr>
          <p:nvPr>
            <p:ph type="title"/>
          </p:nvPr>
        </p:nvSpPr>
        <p:spPr/>
        <p:txBody>
          <a:bodyPr>
            <a:prstTxWarp prst="textWave2">
              <a:avLst/>
            </a:prstTxWarp>
            <a:normAutofit fontScale="90000"/>
          </a:bodyPr>
          <a:lstStyle/>
          <a:p>
            <a:r>
              <a:rPr lang="el-GR" b="1" dirty="0">
                <a:ln>
                  <a:solidFill>
                    <a:srgbClr val="00B0F0"/>
                  </a:solidFill>
                </a:ln>
                <a:solidFill>
                  <a:srgbClr val="002060"/>
                </a:solidFill>
              </a:rPr>
              <a:t>Εθνικός Δρυμός Πάρνηθας (Νομός Αττικής)</a:t>
            </a:r>
          </a:p>
        </p:txBody>
      </p:sp>
    </p:spTree>
    <p:extLst>
      <p:ext uri="{BB962C8B-B14F-4D97-AF65-F5344CB8AC3E}">
        <p14:creationId xmlns:p14="http://schemas.microsoft.com/office/powerpoint/2010/main" val="39007520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92874"/>
          </a:xfrm>
        </p:spPr>
      </p:pic>
      <p:sp>
        <p:nvSpPr>
          <p:cNvPr id="2" name="Τίτλος 1"/>
          <p:cNvSpPr>
            <a:spLocks noGrp="1"/>
          </p:cNvSpPr>
          <p:nvPr>
            <p:ph type="title"/>
          </p:nvPr>
        </p:nvSpPr>
        <p:spPr>
          <a:xfrm>
            <a:off x="1187624" y="692696"/>
            <a:ext cx="7024744" cy="1143000"/>
          </a:xfrm>
        </p:spPr>
        <p:txBody>
          <a:bodyPr>
            <a:prstTxWarp prst="textWave1">
              <a:avLst/>
            </a:prstTxWarp>
            <a:normAutofit fontScale="90000"/>
          </a:bodyPr>
          <a:lstStyle/>
          <a:p>
            <a:pPr algn="ctr"/>
            <a:r>
              <a:rPr lang="el-GR" b="1" dirty="0">
                <a:ln>
                  <a:solidFill>
                    <a:srgbClr val="FFFF00"/>
                  </a:solidFill>
                </a:ln>
                <a:solidFill>
                  <a:srgbClr val="002060"/>
                </a:solidFill>
              </a:rPr>
              <a:t>Εθνικός Δρυμός Σουνίου (Δήμος Αττικής)</a:t>
            </a:r>
          </a:p>
        </p:txBody>
      </p:sp>
    </p:spTree>
    <p:extLst>
      <p:ext uri="{BB962C8B-B14F-4D97-AF65-F5344CB8AC3E}">
        <p14:creationId xmlns:p14="http://schemas.microsoft.com/office/powerpoint/2010/main" val="1981566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6903108"/>
          </a:xfrm>
        </p:spPr>
      </p:pic>
      <p:sp>
        <p:nvSpPr>
          <p:cNvPr id="2" name="Τίτλος 1"/>
          <p:cNvSpPr>
            <a:spLocks noGrp="1"/>
          </p:cNvSpPr>
          <p:nvPr>
            <p:ph type="title"/>
          </p:nvPr>
        </p:nvSpPr>
        <p:spPr>
          <a:xfrm>
            <a:off x="1043608" y="620688"/>
            <a:ext cx="7024744" cy="1143000"/>
          </a:xfrm>
        </p:spPr>
        <p:txBody>
          <a:bodyPr>
            <a:prstTxWarp prst="textTriangle">
              <a:avLst/>
            </a:prstTxWarp>
            <a:normAutofit fontScale="90000"/>
          </a:bodyPr>
          <a:lstStyle/>
          <a:p>
            <a:pPr algn="ctr"/>
            <a:r>
              <a:rPr lang="el-GR" b="1" dirty="0">
                <a:ln w="6350">
                  <a:solidFill>
                    <a:srgbClr val="FFFF00"/>
                  </a:solidFill>
                </a:ln>
              </a:rPr>
              <a:t>Εθνικός Δρυμός Αίνου (Δήμος Κεφαλληνίας)</a:t>
            </a:r>
          </a:p>
        </p:txBody>
      </p:sp>
    </p:spTree>
    <p:extLst>
      <p:ext uri="{BB962C8B-B14F-4D97-AF65-F5344CB8AC3E}">
        <p14:creationId xmlns:p14="http://schemas.microsoft.com/office/powerpoint/2010/main" val="2389020683"/>
      </p:ext>
    </p:extLst>
  </p:cSld>
  <p:clrMapOvr>
    <a:masterClrMapping/>
  </p:clrMapOvr>
  <p:transition spd="slow">
    <p:wedg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2A"/>
        </a:solidFill>
        <a:effectLst/>
      </p:bgPr>
    </p:bg>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714348" y="1357298"/>
            <a:ext cx="7596192" cy="3500462"/>
          </a:xfrm>
        </p:spPr>
        <p:txBody>
          <a:bodyPr>
            <a:normAutofit fontScale="90000"/>
          </a:bodyPr>
          <a:lstStyle/>
          <a:p>
            <a:pPr algn="just">
              <a:lnSpc>
                <a:spcPct val="150000"/>
              </a:lnSpc>
            </a:pPr>
            <a:r>
              <a:rPr lang="el-GR" dirty="0"/>
              <a:t>ΠΟΣΟΙ ΑΠΟ ΑΥΤΟΥΣ ΒΡΙΣΚΟΝΤΑΙ ΚΟΝΤΑ ΜΑΣ , ΔΗΛΑΔΗ  ΣΕ ΓΕΙΤΟΝΙΚΟΥΣ  ΝΟΜΟΥΣ;</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2A"/>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Εθνικοί Δρυμοί στην περιοχή μας</a:t>
            </a:r>
          </a:p>
        </p:txBody>
      </p:sp>
      <p:sp>
        <p:nvSpPr>
          <p:cNvPr id="3" name="Θέση περιεχομένου 2"/>
          <p:cNvSpPr>
            <a:spLocks noGrp="1"/>
          </p:cNvSpPr>
          <p:nvPr>
            <p:ph sz="quarter" idx="13"/>
          </p:nvPr>
        </p:nvSpPr>
        <p:spPr>
          <a:xfrm>
            <a:off x="1042416" y="2313432"/>
            <a:ext cx="2886642" cy="2972956"/>
          </a:xfrm>
        </p:spPr>
        <p:txBody>
          <a:bodyPr>
            <a:normAutofit fontScale="92500" lnSpcReduction="10000"/>
          </a:bodyPr>
          <a:lstStyle/>
          <a:p>
            <a:pPr>
              <a:lnSpc>
                <a:spcPct val="150000"/>
              </a:lnSpc>
            </a:pPr>
            <a:r>
              <a:rPr lang="el-GR" dirty="0"/>
              <a:t>Έχουμε την τύχη να ζούμε κοντά σε τέσσερις από τους δέκα Εθνικούς Δρυμούς:</a:t>
            </a:r>
          </a:p>
        </p:txBody>
      </p:sp>
      <p:sp>
        <p:nvSpPr>
          <p:cNvPr id="4" name="Θέση περιεχομένου 3"/>
          <p:cNvSpPr>
            <a:spLocks noGrp="1"/>
          </p:cNvSpPr>
          <p:nvPr>
            <p:ph sz="quarter" idx="14"/>
          </p:nvPr>
        </p:nvSpPr>
        <p:spPr>
          <a:xfrm>
            <a:off x="4500562" y="2357406"/>
            <a:ext cx="3786214" cy="3857676"/>
          </a:xfrm>
        </p:spPr>
        <p:txBody>
          <a:bodyPr>
            <a:noAutofit/>
          </a:bodyPr>
          <a:lstStyle/>
          <a:p>
            <a:pPr algn="just">
              <a:lnSpc>
                <a:spcPct val="170000"/>
              </a:lnSpc>
            </a:pPr>
            <a:r>
              <a:rPr lang="el-GR" sz="2000" dirty="0"/>
              <a:t>Εθνικός Δρυμός Πρεσπών</a:t>
            </a:r>
          </a:p>
          <a:p>
            <a:pPr algn="just">
              <a:lnSpc>
                <a:spcPct val="170000"/>
              </a:lnSpc>
            </a:pPr>
            <a:r>
              <a:rPr lang="el-GR" sz="2000" dirty="0"/>
              <a:t>Εθνικός Δρυμός Βίκου-Αώου</a:t>
            </a:r>
          </a:p>
          <a:p>
            <a:pPr algn="just">
              <a:lnSpc>
                <a:spcPct val="170000"/>
              </a:lnSpc>
            </a:pPr>
            <a:r>
              <a:rPr lang="el-GR" sz="2000" dirty="0"/>
              <a:t>Εθνικός Δρυμός Ολύμπου</a:t>
            </a:r>
          </a:p>
          <a:p>
            <a:pPr algn="just">
              <a:lnSpc>
                <a:spcPct val="170000"/>
              </a:lnSpc>
            </a:pPr>
            <a:r>
              <a:rPr lang="el-GR" sz="2000" dirty="0"/>
              <a:t>Εθνικός Δρυμός Πίνδου (</a:t>
            </a:r>
            <a:r>
              <a:rPr lang="el-GR" sz="2000" dirty="0" err="1"/>
              <a:t>Βάλια</a:t>
            </a:r>
            <a:r>
              <a:rPr lang="el-GR" sz="2000" dirty="0"/>
              <a:t> </a:t>
            </a:r>
            <a:r>
              <a:rPr lang="el-GR" sz="2000" dirty="0" err="1"/>
              <a:t>Κάλντα</a:t>
            </a:r>
            <a:r>
              <a:rPr lang="el-GR" sz="2000" dirty="0"/>
              <a:t>}</a:t>
            </a:r>
          </a:p>
        </p:txBody>
      </p:sp>
    </p:spTree>
    <p:extLst>
      <p:ext uri="{BB962C8B-B14F-4D97-AF65-F5344CB8AC3E}">
        <p14:creationId xmlns:p14="http://schemas.microsoft.com/office/powerpoint/2010/main" val="19017657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barn(inVertical)">
                                      <p:cBhvr>
                                        <p:cTn id="21" dur="500"/>
                                        <p:tgtEl>
                                          <p:spTgt spid="4">
                                            <p:txEl>
                                              <p:pRg st="2" end="2"/>
                                            </p:txEl>
                                          </p:spTgt>
                                        </p:tgtEl>
                                      </p:cBhvr>
                                    </p:animEffect>
                                  </p:childTnLst>
                                </p:cTn>
                              </p:par>
                            </p:childTnLst>
                          </p:cTn>
                        </p:par>
                        <p:par>
                          <p:cTn id="22" fill="hold">
                            <p:stCondLst>
                              <p:cond delay="2500"/>
                            </p:stCondLst>
                            <p:childTnLst>
                              <p:par>
                                <p:cTn id="23" presetID="16" presetClass="entr" presetSubtype="21" fill="hold"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barn(inVertical)">
                                      <p:cBhvr>
                                        <p:cTn id="25" dur="500"/>
                                        <p:tgtEl>
                                          <p:spTgt spid="4">
                                            <p:txEl>
                                              <p:pRg st="3" end="3"/>
                                            </p:txEl>
                                          </p:spTgt>
                                        </p:tgtEl>
                                      </p:cBhvr>
                                    </p:animEffect>
                                  </p:childTnLst>
                                </p:cTn>
                              </p:par>
                            </p:childTnLst>
                          </p:cTn>
                        </p:par>
                        <p:par>
                          <p:cTn id="26" fill="hold">
                            <p:stCondLst>
                              <p:cond delay="3000"/>
                            </p:stCondLst>
                            <p:childTnLst>
                              <p:par>
                                <p:cTn id="27" presetID="16" presetClass="entr" presetSubtype="21" fill="hold" nodeType="after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barn(inVertical)">
                                      <p:cBhvr>
                                        <p:cTn id="2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2A"/>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285852" y="642918"/>
            <a:ext cx="6782382" cy="714380"/>
          </a:xfrm>
        </p:spPr>
        <p:txBody>
          <a:bodyPr>
            <a:normAutofit fontScale="90000"/>
          </a:bodyPr>
          <a:lstStyle/>
          <a:p>
            <a:pPr algn="just">
              <a:lnSpc>
                <a:spcPct val="150000"/>
              </a:lnSpc>
            </a:pPr>
            <a:r>
              <a:rPr lang="el-GR" b="1" dirty="0"/>
              <a:t>Εθνικός Δρυμός Πίνδου</a:t>
            </a:r>
          </a:p>
        </p:txBody>
      </p:sp>
      <p:sp>
        <p:nvSpPr>
          <p:cNvPr id="3" name="Θέση περιεχομένου 2"/>
          <p:cNvSpPr>
            <a:spLocks noGrp="1"/>
          </p:cNvSpPr>
          <p:nvPr>
            <p:ph idx="1"/>
          </p:nvPr>
        </p:nvSpPr>
        <p:spPr>
          <a:xfrm>
            <a:off x="642910" y="1214422"/>
            <a:ext cx="7786742" cy="5072098"/>
          </a:xfrm>
        </p:spPr>
        <p:txBody>
          <a:bodyPr>
            <a:normAutofit fontScale="92500"/>
          </a:bodyPr>
          <a:lstStyle/>
          <a:p>
            <a:pPr algn="just">
              <a:lnSpc>
                <a:spcPct val="170000"/>
              </a:lnSpc>
            </a:pPr>
            <a:r>
              <a:rPr lang="el-GR" dirty="0"/>
              <a:t>Ο </a:t>
            </a:r>
            <a:r>
              <a:rPr lang="el-GR" b="1" dirty="0"/>
              <a:t>Εθνικός Δρυμός Πίνδου</a:t>
            </a:r>
            <a:r>
              <a:rPr lang="el-GR" dirty="0"/>
              <a:t>, γνωστός και ως </a:t>
            </a:r>
            <a:r>
              <a:rPr lang="el-GR" b="1" dirty="0" err="1"/>
              <a:t>Βάλια</a:t>
            </a:r>
            <a:r>
              <a:rPr lang="el-GR" b="1" dirty="0"/>
              <a:t> </a:t>
            </a:r>
            <a:r>
              <a:rPr lang="el-GR" b="1" dirty="0" err="1"/>
              <a:t>Κάλντα</a:t>
            </a:r>
            <a:r>
              <a:rPr lang="el-GR" b="1" dirty="0"/>
              <a:t> α</a:t>
            </a:r>
            <a:r>
              <a:rPr lang="el-GR" dirty="0"/>
              <a:t>ποτελεί έναν από τους σπουδαιότερους και παρθένους δρυμούς. Στη βλάχικη  διάλεκτο, </a:t>
            </a:r>
            <a:r>
              <a:rPr lang="el-GR" b="1" dirty="0" err="1"/>
              <a:t>Βάλια</a:t>
            </a:r>
            <a:r>
              <a:rPr lang="el-GR" b="1" dirty="0"/>
              <a:t> </a:t>
            </a:r>
            <a:r>
              <a:rPr lang="el-GR" b="1" dirty="0" err="1"/>
              <a:t>Κάλντα</a:t>
            </a:r>
            <a:r>
              <a:rPr lang="el-GR" b="1" dirty="0"/>
              <a:t> </a:t>
            </a:r>
            <a:r>
              <a:rPr lang="el-GR" dirty="0"/>
              <a:t>σημαίνει «ζεστή κοιλάδα». Η </a:t>
            </a:r>
            <a:r>
              <a:rPr lang="el-GR" b="1" dirty="0" err="1"/>
              <a:t>Βάλια</a:t>
            </a:r>
            <a:r>
              <a:rPr lang="el-GR" b="1" dirty="0"/>
              <a:t> </a:t>
            </a:r>
            <a:r>
              <a:rPr lang="el-GR" b="1" dirty="0" err="1"/>
              <a:t>Κάλντα</a:t>
            </a:r>
            <a:r>
              <a:rPr lang="el-GR" b="1" dirty="0"/>
              <a:t> </a:t>
            </a:r>
            <a:r>
              <a:rPr lang="el-GR" dirty="0"/>
              <a:t>Βρίσκεται σε ιδιαίτερα δυσπρόσιτη περιοχή της οροσειράς της Πίνδου στα όρια μεταξύ των νομών Γρεβενών και Ιωαννίνων. Η συνολική της έκταση φτάνει τα 68.990 στρέμματα.</a:t>
            </a:r>
          </a:p>
        </p:txBody>
      </p:sp>
    </p:spTree>
    <p:extLst>
      <p:ext uri="{BB962C8B-B14F-4D97-AF65-F5344CB8AC3E}">
        <p14:creationId xmlns:p14="http://schemas.microsoft.com/office/powerpoint/2010/main" val="10282245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2A"/>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just">
              <a:lnSpc>
                <a:spcPct val="150000"/>
              </a:lnSpc>
            </a:pPr>
            <a:r>
              <a:rPr lang="el-GR" sz="2000" dirty="0"/>
              <a:t>Κάθε χρόνο δεκάδες περιηγητές την επισκέπτονται  ώστε να θαυμάσουν τα μοναδικά και αξέχαστα τοπία της.</a:t>
            </a:r>
          </a:p>
        </p:txBody>
      </p:sp>
      <p:pic>
        <p:nvPicPr>
          <p:cNvPr id="4" name="3 - Θέση περιεχομένου" descr="map.jpg"/>
          <p:cNvPicPr>
            <a:picLocks noGrp="1" noChangeAspect="1"/>
          </p:cNvPicPr>
          <p:nvPr>
            <p:ph idx="1"/>
          </p:nvPr>
        </p:nvPicPr>
        <p:blipFill>
          <a:blip r:embed="rId2"/>
          <a:stretch>
            <a:fillRect/>
          </a:stretch>
        </p:blipFill>
        <p:spPr>
          <a:xfrm>
            <a:off x="2071670" y="2341448"/>
            <a:ext cx="4929222" cy="3627907"/>
          </a:xfrm>
        </p:spPr>
      </p:pic>
    </p:spTree>
  </p:cSld>
  <p:clrMapOvr>
    <a:masterClrMapping/>
  </p:clrMapOvr>
  <p:transition spd="med">
    <p:strips dir="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2A"/>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187624" y="404664"/>
            <a:ext cx="7024744" cy="1143000"/>
          </a:xfrm>
        </p:spPr>
        <p:txBody>
          <a:bodyPr/>
          <a:lstStyle/>
          <a:p>
            <a:pPr algn="ctr"/>
            <a:r>
              <a:rPr lang="el-GR" dirty="0"/>
              <a:t>Χλωρίδα</a:t>
            </a:r>
          </a:p>
        </p:txBody>
      </p:sp>
      <p:sp>
        <p:nvSpPr>
          <p:cNvPr id="3" name="Θέση περιεχομένου 2"/>
          <p:cNvSpPr>
            <a:spLocks noGrp="1"/>
          </p:cNvSpPr>
          <p:nvPr>
            <p:ph sz="quarter" idx="13"/>
          </p:nvPr>
        </p:nvSpPr>
        <p:spPr>
          <a:xfrm>
            <a:off x="1214414" y="1928802"/>
            <a:ext cx="3247858" cy="3929090"/>
          </a:xfrm>
        </p:spPr>
        <p:txBody>
          <a:bodyPr>
            <a:normAutofit fontScale="77500" lnSpcReduction="20000"/>
          </a:bodyPr>
          <a:lstStyle/>
          <a:p>
            <a:pPr algn="just">
              <a:lnSpc>
                <a:spcPct val="150000"/>
              </a:lnSpc>
            </a:pPr>
            <a:r>
              <a:rPr lang="el-GR" dirty="0"/>
              <a:t>Στο δρυμό έχουν καταμετρηθεί 30 είδη δένδρων και θάμνων με ιδιαίτερο ενδιαφέρον, πολλά από τα οποία είναι σπάνια.</a:t>
            </a:r>
          </a:p>
          <a:p>
            <a:pPr algn="just">
              <a:lnSpc>
                <a:spcPct val="150000"/>
              </a:lnSpc>
            </a:pPr>
            <a:r>
              <a:rPr lang="el-GR" dirty="0"/>
              <a:t>Επιπλέον, υπάρχουν πολλά είδη μανιταριών</a:t>
            </a:r>
          </a:p>
          <a:p>
            <a:pPr algn="just">
              <a:lnSpc>
                <a:spcPct val="150000"/>
              </a:lnSpc>
            </a:pPr>
            <a:endParaRPr lang="el-GR" dirty="0"/>
          </a:p>
        </p:txBody>
      </p:sp>
      <p:pic>
        <p:nvPicPr>
          <p:cNvPr id="5" name="Θέση περιεχομένου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076056" y="1916832"/>
            <a:ext cx="3040862" cy="201622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4221088"/>
            <a:ext cx="2968027" cy="17811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5090742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1" presetClass="entr" presetSubtype="1"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par>
                          <p:cTn id="15" fill="hold">
                            <p:stCondLst>
                              <p:cond delay="3000"/>
                            </p:stCondLst>
                            <p:childTnLst>
                              <p:par>
                                <p:cTn id="16" presetID="21" presetClass="entr" presetSubtype="1"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heel(1)">
                                      <p:cBhvr>
                                        <p:cTn id="18" dur="2000"/>
                                        <p:tgtEl>
                                          <p:spTgt spid="3">
                                            <p:txEl>
                                              <p:pRg st="1" end="1"/>
                                            </p:txEl>
                                          </p:spTgt>
                                        </p:tgtEl>
                                      </p:cBhvr>
                                    </p:animEffect>
                                  </p:childTnLst>
                                </p:cTn>
                              </p:par>
                            </p:childTnLst>
                          </p:cTn>
                        </p:par>
                        <p:par>
                          <p:cTn id="19" fill="hold">
                            <p:stCondLst>
                              <p:cond delay="5000"/>
                            </p:stCondLst>
                            <p:childTnLst>
                              <p:par>
                                <p:cTn id="20" presetID="21"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8)">
                                      <p:cBhvr>
                                        <p:cTn id="22" dur="2000"/>
                                        <p:tgtEl>
                                          <p:spTgt spid="5"/>
                                        </p:tgtEl>
                                      </p:cBhvr>
                                    </p:animEffect>
                                  </p:childTnLst>
                                </p:cTn>
                              </p:par>
                            </p:childTnLst>
                          </p:cTn>
                        </p:par>
                        <p:par>
                          <p:cTn id="23" fill="hold">
                            <p:stCondLst>
                              <p:cond delay="7000"/>
                            </p:stCondLst>
                            <p:childTnLst>
                              <p:par>
                                <p:cTn id="24" presetID="21"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8)">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2A"/>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just"/>
            <a:r>
              <a:rPr lang="el-GR" sz="2000" dirty="0"/>
              <a:t>Όμως ιδιαίτερη έμφαση δίνεται στα αιωνόβια είδη  </a:t>
            </a:r>
            <a:br>
              <a:rPr lang="el-GR" sz="2000" dirty="0"/>
            </a:br>
            <a:r>
              <a:rPr lang="el-GR" sz="2000" dirty="0" err="1">
                <a:hlinkClick r:id="rId2" tooltip="Ρόμπολο"/>
              </a:rPr>
              <a:t>ρόμπολα</a:t>
            </a:r>
            <a:r>
              <a:rPr lang="el-GR" sz="2000" dirty="0"/>
              <a:t> [</a:t>
            </a:r>
            <a:r>
              <a:rPr lang="en-US" sz="1800" i="1" dirty="0" err="1"/>
              <a:t>Pinus</a:t>
            </a:r>
            <a:r>
              <a:rPr lang="en-US" sz="1800" i="1" dirty="0"/>
              <a:t> </a:t>
            </a:r>
            <a:r>
              <a:rPr lang="en-US" sz="1800" i="1" dirty="0" err="1"/>
              <a:t>heldreichii</a:t>
            </a:r>
            <a:r>
              <a:rPr lang="el-GR" sz="1800" i="1" dirty="0"/>
              <a:t>}</a:t>
            </a:r>
            <a:br>
              <a:rPr lang="el-GR" sz="1800" i="1" dirty="0"/>
            </a:br>
            <a:r>
              <a:rPr lang="el-GR" sz="2000" dirty="0"/>
              <a:t> και</a:t>
            </a:r>
            <a:br>
              <a:rPr lang="el-GR" sz="2000" dirty="0"/>
            </a:br>
            <a:r>
              <a:rPr lang="el-GR" sz="2000" dirty="0"/>
              <a:t> </a:t>
            </a:r>
            <a:r>
              <a:rPr lang="el-GR" sz="2000" dirty="0" err="1">
                <a:hlinkClick r:id="rId3" tooltip="Μαύρη πεύκη"/>
              </a:rPr>
              <a:t>μαυρόπευκα</a:t>
            </a:r>
            <a:r>
              <a:rPr lang="el-GR" sz="2000" dirty="0"/>
              <a:t>  [</a:t>
            </a:r>
            <a:r>
              <a:rPr lang="en-US" sz="1800" dirty="0" err="1"/>
              <a:t>Pinus</a:t>
            </a:r>
            <a:r>
              <a:rPr lang="en-US" sz="1800" dirty="0"/>
              <a:t> </a:t>
            </a:r>
            <a:r>
              <a:rPr lang="en-US" sz="1800" dirty="0" err="1"/>
              <a:t>nigra</a:t>
            </a:r>
            <a:r>
              <a:rPr lang="el-GR" sz="1800" dirty="0"/>
              <a:t>}</a:t>
            </a:r>
            <a:endParaRPr lang="el-GR" sz="2000" dirty="0"/>
          </a:p>
        </p:txBody>
      </p:sp>
      <p:pic>
        <p:nvPicPr>
          <p:cNvPr id="5" name="4 - Θέση περιεχομένου" descr="800px-Pinus_heldreichii_Pirin_0.jpg"/>
          <p:cNvPicPr>
            <a:picLocks noGrp="1" noChangeAspect="1"/>
          </p:cNvPicPr>
          <p:nvPr>
            <p:ph sz="quarter" idx="13"/>
          </p:nvPr>
        </p:nvPicPr>
        <p:blipFill>
          <a:blip r:embed="rId4"/>
          <a:stretch>
            <a:fillRect/>
          </a:stretch>
        </p:blipFill>
        <p:spPr>
          <a:xfrm>
            <a:off x="1442852" y="2312988"/>
            <a:ext cx="2619747" cy="3494087"/>
          </a:xfrm>
        </p:spPr>
      </p:pic>
      <p:pic>
        <p:nvPicPr>
          <p:cNvPr id="6" name="5 - Θέση περιεχομένου" descr="pinus_nigra_4.jpg"/>
          <p:cNvPicPr>
            <a:picLocks noGrp="1" noChangeAspect="1"/>
          </p:cNvPicPr>
          <p:nvPr>
            <p:ph sz="quarter" idx="14"/>
          </p:nvPr>
        </p:nvPicPr>
        <p:blipFill>
          <a:blip r:embed="rId5"/>
          <a:stretch>
            <a:fillRect/>
          </a:stretch>
        </p:blipFill>
        <p:spPr>
          <a:xfrm>
            <a:off x="5192775" y="2312988"/>
            <a:ext cx="2323974" cy="3494087"/>
          </a:xfrm>
        </p:spPr>
      </p:pic>
    </p:spTree>
  </p:cSld>
  <p:clrMapOvr>
    <a:masterClrMapping/>
  </p:clrMapOvr>
  <p:transition spd="med">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2A"/>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Εθνικός Δρυμός – Ορισμός</a:t>
            </a:r>
          </a:p>
        </p:txBody>
      </p:sp>
      <p:sp>
        <p:nvSpPr>
          <p:cNvPr id="3" name="Θέση περιεχομένου 2"/>
          <p:cNvSpPr>
            <a:spLocks noGrp="1"/>
          </p:cNvSpPr>
          <p:nvPr>
            <p:ph idx="1"/>
          </p:nvPr>
        </p:nvSpPr>
        <p:spPr/>
        <p:txBody>
          <a:bodyPr>
            <a:normAutofit fontScale="92500" lnSpcReduction="10000"/>
          </a:bodyPr>
          <a:lstStyle/>
          <a:p>
            <a:pPr>
              <a:lnSpc>
                <a:spcPct val="200000"/>
              </a:lnSpc>
            </a:pPr>
            <a:r>
              <a:rPr lang="el-GR" dirty="0"/>
              <a:t>Ο Εθνικός Δρυμός είναι</a:t>
            </a:r>
          </a:p>
          <a:p>
            <a:pPr>
              <a:lnSpc>
                <a:spcPct val="200000"/>
              </a:lnSpc>
            </a:pPr>
            <a:r>
              <a:rPr lang="el-GR" dirty="0"/>
              <a:t> μια δασική έκταση</a:t>
            </a:r>
          </a:p>
          <a:p>
            <a:pPr>
              <a:lnSpc>
                <a:spcPct val="200000"/>
              </a:lnSpc>
            </a:pPr>
            <a:r>
              <a:rPr lang="el-GR" dirty="0"/>
              <a:t> με ιδιαίτερη οικολογική αξία</a:t>
            </a:r>
          </a:p>
          <a:p>
            <a:pPr>
              <a:lnSpc>
                <a:spcPct val="200000"/>
              </a:lnSpc>
            </a:pPr>
            <a:r>
              <a:rPr lang="el-GR" dirty="0"/>
              <a:t> που έχει μείνει ανεπηρέαστη ή έχει επηρεαστεί ελάχιστα από τον άνθρωπο.  </a:t>
            </a:r>
          </a:p>
        </p:txBody>
      </p:sp>
    </p:spTree>
    <p:extLst>
      <p:ext uri="{BB962C8B-B14F-4D97-AF65-F5344CB8AC3E}">
        <p14:creationId xmlns:p14="http://schemas.microsoft.com/office/powerpoint/2010/main" val="40861015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2A"/>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a:t>Centaurea</a:t>
            </a:r>
            <a:r>
              <a:rPr lang="el-GR" dirty="0"/>
              <a:t> </a:t>
            </a:r>
            <a:r>
              <a:rPr lang="el-GR" dirty="0" err="1"/>
              <a:t>vlachorum</a:t>
            </a:r>
            <a:br>
              <a:rPr lang="el-GR" dirty="0"/>
            </a:br>
            <a:endParaRPr lang="el-GR" dirty="0"/>
          </a:p>
        </p:txBody>
      </p:sp>
      <p:sp>
        <p:nvSpPr>
          <p:cNvPr id="3" name="2 - Θέση περιεχομένου"/>
          <p:cNvSpPr>
            <a:spLocks noGrp="1"/>
          </p:cNvSpPr>
          <p:nvPr>
            <p:ph sz="quarter" idx="13"/>
          </p:nvPr>
        </p:nvSpPr>
        <p:spPr/>
        <p:txBody>
          <a:bodyPr>
            <a:normAutofit fontScale="40000" lnSpcReduction="20000"/>
          </a:bodyPr>
          <a:lstStyle/>
          <a:p>
            <a:pPr algn="just">
              <a:lnSpc>
                <a:spcPct val="170000"/>
              </a:lnSpc>
            </a:pPr>
            <a:r>
              <a:rPr lang="el-GR" sz="3600" dirty="0"/>
              <a:t> Στη </a:t>
            </a:r>
            <a:r>
              <a:rPr lang="el-GR" sz="3600" dirty="0" err="1"/>
              <a:t>Βάλια</a:t>
            </a:r>
            <a:r>
              <a:rPr lang="el-GR" sz="3600" dirty="0"/>
              <a:t> </a:t>
            </a:r>
            <a:r>
              <a:rPr lang="el-GR" sz="3600" dirty="0" err="1"/>
              <a:t>Κάλντα</a:t>
            </a:r>
            <a:r>
              <a:rPr lang="el-GR" sz="3600" dirty="0"/>
              <a:t> συναντάμε και κάποια είδη που δεν υπάρχουν  πουθενά </a:t>
            </a:r>
            <a:r>
              <a:rPr lang="el-GR" sz="3600" dirty="0" err="1"/>
              <a:t>σ΄</a:t>
            </a:r>
            <a:r>
              <a:rPr lang="el-GR" sz="3600" dirty="0"/>
              <a:t> όλον τον κόσμο παρά μόνο εδώ, όπως την  </a:t>
            </a:r>
            <a:r>
              <a:rPr lang="el-GR" sz="3600" dirty="0" err="1"/>
              <a:t>Κενταύρεια</a:t>
            </a:r>
            <a:r>
              <a:rPr lang="el-GR" sz="3600" dirty="0"/>
              <a:t> των ορέων ή </a:t>
            </a:r>
            <a:r>
              <a:rPr lang="el-GR" sz="3600" dirty="0" err="1"/>
              <a:t>κενταύρια</a:t>
            </a:r>
            <a:r>
              <a:rPr lang="el-GR" sz="3600" dirty="0"/>
              <a:t> των </a:t>
            </a:r>
            <a:r>
              <a:rPr lang="el-GR" sz="3600" dirty="0" err="1"/>
              <a:t>βλάχων</a:t>
            </a:r>
            <a:r>
              <a:rPr lang="el-GR" sz="3600" dirty="0"/>
              <a:t> (</a:t>
            </a:r>
            <a:r>
              <a:rPr lang="el-GR" sz="3600" i="1" dirty="0" err="1"/>
              <a:t>Centaurea</a:t>
            </a:r>
            <a:r>
              <a:rPr lang="el-GR" sz="3600" i="1" dirty="0"/>
              <a:t> </a:t>
            </a:r>
            <a:r>
              <a:rPr lang="el-GR" sz="3600" i="1" dirty="0" err="1"/>
              <a:t>vlachorum</a:t>
            </a:r>
            <a:r>
              <a:rPr lang="el-GR" sz="3600" dirty="0"/>
              <a:t>). Το είδος αυτό ονομάστηκε έτσι προς τιμή των </a:t>
            </a:r>
            <a:r>
              <a:rPr lang="el-GR" sz="3600" dirty="0" err="1"/>
              <a:t>βλάχων</a:t>
            </a:r>
            <a:r>
              <a:rPr lang="el-GR" sz="3600" dirty="0"/>
              <a:t> που μένουν στα γύρω χωριά. </a:t>
            </a:r>
          </a:p>
          <a:p>
            <a:endParaRPr lang="el-GR" dirty="0"/>
          </a:p>
        </p:txBody>
      </p:sp>
      <p:pic>
        <p:nvPicPr>
          <p:cNvPr id="5" name="4 - Θέση περιεχομένου" descr="220px-0_Centaurea_uniflora_-_Centaurée_à_un_capitule.JPG"/>
          <p:cNvPicPr>
            <a:picLocks noGrp="1" noChangeAspect="1"/>
          </p:cNvPicPr>
          <p:nvPr>
            <p:ph sz="quarter" idx="14"/>
          </p:nvPr>
        </p:nvPicPr>
        <p:blipFill>
          <a:blip r:embed="rId2"/>
          <a:stretch>
            <a:fillRect/>
          </a:stretch>
        </p:blipFill>
        <p:spPr>
          <a:xfrm>
            <a:off x="4429124" y="2312988"/>
            <a:ext cx="3357585" cy="3572636"/>
          </a:xfrm>
        </p:spPr>
      </p:pic>
    </p:spTree>
  </p:cSld>
  <p:clrMapOvr>
    <a:masterClrMapping/>
  </p:clrMapOvr>
  <p:transition spd="slow">
    <p:newsflash/>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2A"/>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857224" y="785794"/>
            <a:ext cx="7286676" cy="1785950"/>
          </a:xfrm>
        </p:spPr>
        <p:txBody>
          <a:bodyPr>
            <a:noAutofit/>
          </a:bodyPr>
          <a:lstStyle/>
          <a:p>
            <a:pPr algn="just">
              <a:lnSpc>
                <a:spcPct val="150000"/>
              </a:lnSpc>
            </a:pPr>
            <a:r>
              <a:rPr lang="el-GR" sz="2000" dirty="0"/>
              <a:t>Από τα μανιτάρια, εντυπωσιακότερο είναι το δηλητηριώδες κόκκινο ή πορτοκαλί μανιτάρι που κοινώς λέγεται «</a:t>
            </a:r>
            <a:r>
              <a:rPr lang="el-GR" sz="2000" dirty="0" err="1"/>
              <a:t>ζουρλομάνταρο</a:t>
            </a:r>
            <a:r>
              <a:rPr lang="el-GR" sz="2000" dirty="0"/>
              <a:t>». </a:t>
            </a:r>
            <a:r>
              <a:rPr lang="el-GR" sz="2000" dirty="0" err="1"/>
              <a:t>Amanita</a:t>
            </a:r>
            <a:r>
              <a:rPr lang="el-GR" sz="2000" dirty="0"/>
              <a:t> </a:t>
            </a:r>
            <a:r>
              <a:rPr lang="el-GR" sz="2000" dirty="0" err="1"/>
              <a:t>muscaria</a:t>
            </a:r>
            <a:r>
              <a:rPr lang="el-GR" sz="2000" dirty="0"/>
              <a:t>.</a:t>
            </a:r>
          </a:p>
        </p:txBody>
      </p:sp>
      <p:pic>
        <p:nvPicPr>
          <p:cNvPr id="5" name="4 - Θέση περιεχομένου" descr="764px-Amanita_muscaria_UK-Stu Phillips.JPG"/>
          <p:cNvPicPr>
            <a:picLocks noGrp="1" noChangeAspect="1"/>
          </p:cNvPicPr>
          <p:nvPr>
            <p:ph sz="quarter" idx="13"/>
          </p:nvPr>
        </p:nvPicPr>
        <p:blipFill>
          <a:blip r:embed="rId2"/>
          <a:stretch>
            <a:fillRect/>
          </a:stretch>
        </p:blipFill>
        <p:spPr>
          <a:xfrm>
            <a:off x="1042988" y="2676850"/>
            <a:ext cx="4743458" cy="3719020"/>
          </a:xfrm>
        </p:spPr>
      </p:pic>
      <p:sp>
        <p:nvSpPr>
          <p:cNvPr id="4" name="3 - Θέση περιεχομένου"/>
          <p:cNvSpPr>
            <a:spLocks noGrp="1"/>
          </p:cNvSpPr>
          <p:nvPr>
            <p:ph sz="quarter" idx="14"/>
          </p:nvPr>
        </p:nvSpPr>
        <p:spPr/>
        <p:txBody>
          <a:bodyPr/>
          <a:lstStyle/>
          <a:p>
            <a:endParaRPr lang="el-GR"/>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29E29"/>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071538" y="642918"/>
            <a:ext cx="6885978" cy="666312"/>
          </a:xfrm>
        </p:spPr>
        <p:txBody>
          <a:bodyPr>
            <a:normAutofit fontScale="90000"/>
          </a:bodyPr>
          <a:lstStyle/>
          <a:p>
            <a:pPr algn="ctr"/>
            <a:r>
              <a:rPr lang="el-GR" dirty="0"/>
              <a:t>Πανίδα</a:t>
            </a:r>
          </a:p>
        </p:txBody>
      </p:sp>
      <p:sp>
        <p:nvSpPr>
          <p:cNvPr id="3" name="Θέση περιεχομένου 2"/>
          <p:cNvSpPr>
            <a:spLocks noGrp="1"/>
          </p:cNvSpPr>
          <p:nvPr>
            <p:ph sz="quarter" idx="13"/>
          </p:nvPr>
        </p:nvSpPr>
        <p:spPr>
          <a:xfrm>
            <a:off x="3214678" y="1285860"/>
            <a:ext cx="3143272" cy="6643734"/>
          </a:xfrm>
        </p:spPr>
        <p:txBody>
          <a:bodyPr>
            <a:noAutofit/>
          </a:bodyPr>
          <a:lstStyle/>
          <a:p>
            <a:pPr algn="just">
              <a:lnSpc>
                <a:spcPct val="160000"/>
              </a:lnSpc>
            </a:pPr>
            <a:r>
              <a:rPr lang="el-GR" sz="1600" dirty="0"/>
              <a:t>Στη Βάλια Κάλντα έχουν καταγραφεί και 114 είδη σπονδυλόζωων, με σπανιότερα και πιο  σημαντικά την αρκούδα, το λύκο, το αγριόγιδο, το ζαρκάδι, τη βίδρα τη μικρή οχιά, αλλά και πολλά είδη της ορνιθοπανίδας, όπως ο </a:t>
            </a:r>
            <a:r>
              <a:rPr lang="el-GR" sz="1600" dirty="0" err="1"/>
              <a:t>χρυσαετός</a:t>
            </a:r>
            <a:r>
              <a:rPr lang="el-GR" sz="1600" dirty="0"/>
              <a:t> ο γύπας ,ο </a:t>
            </a:r>
            <a:r>
              <a:rPr lang="el-GR" sz="1600" dirty="0" err="1"/>
              <a:t>βασιλαετός</a:t>
            </a:r>
            <a:r>
              <a:rPr lang="el-GR" sz="1600" dirty="0"/>
              <a:t> κ.α.</a:t>
            </a:r>
          </a:p>
        </p:txBody>
      </p:sp>
      <p:pic>
        <p:nvPicPr>
          <p:cNvPr id="8" name="Εικόνα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48" y="4572008"/>
            <a:ext cx="2438400" cy="1876425"/>
          </a:xfrm>
          <a:prstGeom prst="rect">
            <a:avLst/>
          </a:prstGeom>
          <a:ln>
            <a:noFill/>
          </a:ln>
          <a:effectLst>
            <a:softEdge rad="112500"/>
          </a:effectLst>
        </p:spPr>
      </p:pic>
      <p:pic>
        <p:nvPicPr>
          <p:cNvPr id="9" name="Εικόνα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0826" y="928670"/>
            <a:ext cx="2109785" cy="1847850"/>
          </a:xfrm>
          <a:prstGeom prst="rect">
            <a:avLst/>
          </a:prstGeom>
          <a:ln>
            <a:noFill/>
          </a:ln>
          <a:effectLst>
            <a:softEdge rad="112500"/>
          </a:effectLst>
        </p:spPr>
      </p:pic>
      <p:pic>
        <p:nvPicPr>
          <p:cNvPr id="10" name="Εικόνα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7950" y="2857496"/>
            <a:ext cx="2314574" cy="1595356"/>
          </a:xfrm>
          <a:prstGeom prst="rect">
            <a:avLst/>
          </a:prstGeom>
          <a:ln>
            <a:noFill/>
          </a:ln>
          <a:effectLst>
            <a:softEdge rad="112500"/>
          </a:effectLst>
        </p:spPr>
      </p:pic>
      <p:pic>
        <p:nvPicPr>
          <p:cNvPr id="13" name="12 - Θέση περιεχομένου" descr="arktouros.jpg"/>
          <p:cNvPicPr>
            <a:picLocks noGrp="1" noChangeAspect="1"/>
          </p:cNvPicPr>
          <p:nvPr>
            <p:ph sz="quarter" idx="14"/>
          </p:nvPr>
        </p:nvPicPr>
        <p:blipFill>
          <a:blip r:embed="rId5"/>
          <a:stretch>
            <a:fillRect/>
          </a:stretch>
        </p:blipFill>
        <p:spPr>
          <a:xfrm>
            <a:off x="642910" y="571480"/>
            <a:ext cx="2500330" cy="1875247"/>
          </a:xfrm>
          <a:prstGeom prst="rect">
            <a:avLst/>
          </a:prstGeom>
          <a:ln>
            <a:noFill/>
          </a:ln>
          <a:effectLst>
            <a:outerShdw blurRad="190500" algn="tl" rotWithShape="0">
              <a:srgbClr val="000000">
                <a:alpha val="70000"/>
              </a:srgbClr>
            </a:outerShdw>
          </a:effectLst>
        </p:spPr>
      </p:pic>
      <p:pic>
        <p:nvPicPr>
          <p:cNvPr id="15" name="14 - Εικόνα" descr="images.jpg"/>
          <p:cNvPicPr>
            <a:picLocks noChangeAspect="1"/>
          </p:cNvPicPr>
          <p:nvPr/>
        </p:nvPicPr>
        <p:blipFill>
          <a:blip r:embed="rId6"/>
          <a:stretch>
            <a:fillRect/>
          </a:stretch>
        </p:blipFill>
        <p:spPr>
          <a:xfrm>
            <a:off x="714348" y="2643182"/>
            <a:ext cx="2466975" cy="1847850"/>
          </a:xfrm>
          <a:prstGeom prst="rect">
            <a:avLst/>
          </a:prstGeom>
          <a:ln>
            <a:noFill/>
          </a:ln>
          <a:effectLst>
            <a:outerShdw blurRad="190500" algn="tl" rotWithShape="0">
              <a:srgbClr val="000000">
                <a:alpha val="70000"/>
              </a:srgbClr>
            </a:outerShdw>
          </a:effectLst>
        </p:spPr>
      </p:pic>
      <p:pic>
        <p:nvPicPr>
          <p:cNvPr id="11" name="Θέση περιεχομένου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7950" y="4578448"/>
            <a:ext cx="2223856" cy="1850948"/>
          </a:xfrm>
          <a:prstGeom prst="rect">
            <a:avLst/>
          </a:prstGeom>
          <a:ln>
            <a:noFill/>
          </a:ln>
          <a:effectLst>
            <a:softEdge rad="112500"/>
          </a:effectLst>
        </p:spPr>
      </p:pic>
    </p:spTree>
    <p:extLst>
      <p:ext uri="{BB962C8B-B14F-4D97-AF65-F5344CB8AC3E}">
        <p14:creationId xmlns:p14="http://schemas.microsoft.com/office/powerpoint/2010/main" val="18990215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amond(in)">
                                      <p:cBhvr>
                                        <p:cTn id="25" dur="2000"/>
                                        <p:tgtEl>
                                          <p:spTgt spid="15"/>
                                        </p:tgtEl>
                                      </p:cBhvr>
                                    </p:animEffect>
                                  </p:childTnLst>
                                </p:cTn>
                              </p:par>
                            </p:childTnLst>
                          </p:cTn>
                        </p:par>
                        <p:par>
                          <p:cTn id="26" fill="hold">
                            <p:stCondLst>
                              <p:cond delay="2000"/>
                            </p:stCondLst>
                            <p:childTnLst>
                              <p:par>
                                <p:cTn id="27" presetID="2" presetClass="entr" presetSubtype="4"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45"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2000"/>
                                        <p:tgtEl>
                                          <p:spTgt spid="9"/>
                                        </p:tgtEl>
                                      </p:cBhvr>
                                    </p:animEffect>
                                    <p:anim calcmode="lin" valueType="num">
                                      <p:cBhvr>
                                        <p:cTn id="35" dur="2000" fill="hold"/>
                                        <p:tgtEl>
                                          <p:spTgt spid="9"/>
                                        </p:tgtEl>
                                        <p:attrNameLst>
                                          <p:attrName>ppt_w</p:attrName>
                                        </p:attrNameLst>
                                      </p:cBhvr>
                                      <p:tavLst>
                                        <p:tav tm="0" fmla="#ppt_w*sin(2.5*pi*$)">
                                          <p:val>
                                            <p:fltVal val="0"/>
                                          </p:val>
                                        </p:tav>
                                        <p:tav tm="100000">
                                          <p:val>
                                            <p:fltVal val="1"/>
                                          </p:val>
                                        </p:tav>
                                      </p:tavLst>
                                    </p:anim>
                                    <p:anim calcmode="lin" valueType="num">
                                      <p:cBhvr>
                                        <p:cTn id="36" dur="2000" fill="hold"/>
                                        <p:tgtEl>
                                          <p:spTgt spid="9"/>
                                        </p:tgtEl>
                                        <p:attrNameLst>
                                          <p:attrName>ppt_h</p:attrName>
                                        </p:attrNameLst>
                                      </p:cBhvr>
                                      <p:tavLst>
                                        <p:tav tm="0">
                                          <p:val>
                                            <p:strVal val="#ppt_h"/>
                                          </p:val>
                                        </p:tav>
                                        <p:tav tm="100000">
                                          <p:val>
                                            <p:strVal val="#ppt_h"/>
                                          </p:val>
                                        </p:tav>
                                      </p:tavLst>
                                    </p:anim>
                                  </p:childTnLst>
                                </p:cTn>
                              </p:par>
                            </p:childTnLst>
                          </p:cTn>
                        </p:par>
                        <p:par>
                          <p:cTn id="37" fill="hold">
                            <p:stCondLst>
                              <p:cond delay="4500"/>
                            </p:stCondLst>
                            <p:childTnLst>
                              <p:par>
                                <p:cTn id="38" presetID="31"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par>
                          <p:cTn id="44" fill="hold">
                            <p:stCondLst>
                              <p:cond delay="5500"/>
                            </p:stCondLst>
                            <p:childTnLst>
                              <p:par>
                                <p:cTn id="45" presetID="6" presetClass="entr" presetSubtype="32"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ircle(out)">
                                      <p:cBhvr>
                                        <p:cTn id="4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2A"/>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lgn="just">
              <a:lnSpc>
                <a:spcPct val="150000"/>
              </a:lnSpc>
            </a:pPr>
            <a:r>
              <a:rPr lang="el-GR" dirty="0"/>
              <a:t>Το αστέρι όμως της πανίδας είναι η καφετιά αρκούδα, ένα από τα πλέον απειλούμενα με εξαφάνιση είδη. </a:t>
            </a:r>
          </a:p>
          <a:p>
            <a:pPr algn="just">
              <a:lnSpc>
                <a:spcPct val="150000"/>
              </a:lnSpc>
            </a:pPr>
            <a:r>
              <a:rPr lang="el-GR" dirty="0"/>
              <a:t>Ολόκληρη η περιοχή αποτελεί τον σημαντικότερο ίσως βιότοπο της αρκούδας στη χώρα μας. </a:t>
            </a:r>
          </a:p>
        </p:txBody>
      </p:sp>
    </p:spTree>
  </p:cSld>
  <p:clrMapOvr>
    <a:masterClrMapping/>
  </p:clrMapOvr>
  <p:transition>
    <p:cut thruBlk="1"/>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02A"/>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Η </a:t>
            </a:r>
            <a:r>
              <a:rPr lang="el-GR" dirty="0" err="1"/>
              <a:t>αρκουδα</a:t>
            </a:r>
            <a:br>
              <a:rPr lang="el-GR" dirty="0"/>
            </a:br>
            <a:endParaRPr lang="el-GR" dirty="0"/>
          </a:p>
        </p:txBody>
      </p:sp>
      <p:sp>
        <p:nvSpPr>
          <p:cNvPr id="3" name="2 - Θέση περιεχομένου"/>
          <p:cNvSpPr>
            <a:spLocks noGrp="1"/>
          </p:cNvSpPr>
          <p:nvPr>
            <p:ph idx="1"/>
          </p:nvPr>
        </p:nvSpPr>
        <p:spPr/>
        <p:txBody>
          <a:bodyPr/>
          <a:lstStyle/>
          <a:p>
            <a:endParaRPr lang="el-GR"/>
          </a:p>
        </p:txBody>
      </p:sp>
      <p:pic>
        <p:nvPicPr>
          <p:cNvPr id="4"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736" y="2357430"/>
            <a:ext cx="3815889" cy="3369516"/>
          </a:xfrm>
          <a:prstGeom prst="rect">
            <a:avLst/>
          </a:prstGeom>
          <a:solidFill>
            <a:srgbClr val="FFFFFF">
              <a:shade val="85000"/>
            </a:srgbClr>
          </a:solidFill>
          <a:ln w="76200" cap="sq">
            <a:solidFill>
              <a:schemeClr val="tx1">
                <a:lumMod val="75000"/>
                <a:lumOff val="25000"/>
              </a:schemeClr>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2A"/>
        </a:solidFill>
        <a:effectLst/>
      </p:bgPr>
    </p:bg>
    <p:spTree>
      <p:nvGrpSpPr>
        <p:cNvPr id="1" name=""/>
        <p:cNvGrpSpPr/>
        <p:nvPr/>
      </p:nvGrpSpPr>
      <p:grpSpPr>
        <a:xfrm>
          <a:off x="0" y="0"/>
          <a:ext cx="0" cy="0"/>
          <a:chOff x="0" y="0"/>
          <a:chExt cx="0" cy="0"/>
        </a:xfrm>
      </p:grpSpPr>
      <p:sp>
        <p:nvSpPr>
          <p:cNvPr id="4" name="3 - Ορθογώνιο"/>
          <p:cNvSpPr/>
          <p:nvPr/>
        </p:nvSpPr>
        <p:spPr>
          <a:xfrm>
            <a:off x="642910" y="500042"/>
            <a:ext cx="8001056" cy="5632311"/>
          </a:xfrm>
          <a:prstGeom prst="rect">
            <a:avLst/>
          </a:prstGeom>
        </p:spPr>
        <p:txBody>
          <a:bodyPr wrap="square">
            <a:spAutoFit/>
          </a:bodyPr>
          <a:lstStyle/>
          <a:p>
            <a:r>
              <a:rPr lang="el-GR" u="sng" dirty="0"/>
              <a:t>Είναι ζώο που δεν έχει φυσικούς εχθρούς εκτός από τον άνθρωπο.</a:t>
            </a:r>
            <a:endParaRPr lang="el-GR" dirty="0"/>
          </a:p>
          <a:p>
            <a:pPr algn="just">
              <a:lnSpc>
                <a:spcPct val="150000"/>
              </a:lnSpc>
            </a:pPr>
            <a:r>
              <a:rPr lang="el-GR" dirty="0"/>
              <a:t>Είναι παμφάγα, με ιδιαίτερη προτίμηση στις φυτικές τροφές και ζει περίπου 25 χρόνια. Ζυγίζει 60 έως 250 κιλά, ανάλογα με το φύλο της και την εποχή του έτους. Γεννά το χειμώνα, κάθε 2 ή 3 χρόνια, από 1 έως 2 μικρά, σε αντίθεση με άλλα ζώα, όπως το αγριογούρουνο που γεννά 4 έως 8 μικρά. Τα νεογέννητα αρκουδάκια ζυγίζουν μόλις 350 γραμμάρια και γεννιούνται γυμνά και τυφλά. Εάν χάσουν τη μητέρα τους σε αυτό το στάδιο της ζωής τους πεθαίνουν σε 15 –20 λεπτά. Αυτό το διάστημα εξαρτώνται απόλυτα από τη μητέρα τους. Οι πιθανότητες να επιβιώσουν τα μικρά αρκουδάκια τον πρώτο χρόνο της ζωής τους είναι μόλις 50%.</a:t>
            </a:r>
          </a:p>
          <a:p>
            <a:r>
              <a:rPr lang="el-GR" dirty="0"/>
              <a:t>Η αρκούδα, είναι αυστηρά προστατευόμενο είδος από τη Διεθνή, την κοινοτική και την Ελληνική νομοθεσία . </a:t>
            </a:r>
            <a:r>
              <a:rPr lang="el-GR" dirty="0" err="1"/>
              <a:t>Oι</a:t>
            </a:r>
            <a:r>
              <a:rPr lang="el-GR" dirty="0"/>
              <a:t> κυρώσεις που επιβάλλει ο νόμος είναι αυστηρές και προβλέπουν φυλάκιση τουλάχιστον ενός έτους και χρηματικές ποινές.</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2A"/>
        </a:solidFill>
        <a:effectLst/>
      </p:bgPr>
    </p:bg>
    <p:spTree>
      <p:nvGrpSpPr>
        <p:cNvPr id="1" name=""/>
        <p:cNvGrpSpPr/>
        <p:nvPr/>
      </p:nvGrpSpPr>
      <p:grpSpPr>
        <a:xfrm>
          <a:off x="0" y="0"/>
          <a:ext cx="0" cy="0"/>
          <a:chOff x="0" y="0"/>
          <a:chExt cx="0" cy="0"/>
        </a:xfrm>
      </p:grpSpPr>
      <p:sp>
        <p:nvSpPr>
          <p:cNvPr id="2" name="1 - Ορθογώνιο"/>
          <p:cNvSpPr/>
          <p:nvPr/>
        </p:nvSpPr>
        <p:spPr>
          <a:xfrm>
            <a:off x="1643042" y="1928802"/>
            <a:ext cx="6072230" cy="2532681"/>
          </a:xfrm>
          <a:prstGeom prst="rect">
            <a:avLst/>
          </a:prstGeom>
        </p:spPr>
        <p:txBody>
          <a:bodyPr wrap="square">
            <a:spAutoFit/>
          </a:bodyPr>
          <a:lstStyle/>
          <a:p>
            <a:pPr algn="just">
              <a:lnSpc>
                <a:spcPct val="150000"/>
              </a:lnSpc>
            </a:pPr>
            <a:r>
              <a:rPr lang="el-GR" dirty="0"/>
              <a:t>Παρά την εντύπωση που επικρατεί, η αρκούδα δεν επιτίθεται στον άνθρωπο παρά μόνον αν αισθανθεί κίνδυνο για την ίδια ή τα μικρά της. Μόνο συμπτωματικά και όταν δεν υπάρχει γι’ αυτήν άλλη διέξοδος, μπορεί να βρεθεί στο δρόμο του ανθρώπου.</a:t>
            </a:r>
          </a:p>
        </p:txBody>
      </p:sp>
    </p:spTree>
  </p:cSld>
  <p:clrMapOvr>
    <a:masterClrMapping/>
  </p:clrMapOvr>
  <p:transition spd="med">
    <p:pull dir="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29E29"/>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071538" y="642918"/>
            <a:ext cx="7024744" cy="1143000"/>
          </a:xfrm>
        </p:spPr>
        <p:txBody>
          <a:bodyPr>
            <a:normAutofit/>
          </a:bodyPr>
          <a:lstStyle/>
          <a:p>
            <a:pPr algn="ct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Quiz</a:t>
            </a:r>
            <a:endParaRPr lang="el-GR" sz="31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5" name="4 - Θέση περιεχομένου"/>
          <p:cNvSpPr>
            <a:spLocks noGrp="1"/>
          </p:cNvSpPr>
          <p:nvPr>
            <p:ph idx="1"/>
          </p:nvPr>
        </p:nvSpPr>
        <p:spPr/>
        <p:txBody>
          <a:bodyPr>
            <a:normAutofit/>
          </a:bodyPr>
          <a:lstStyle/>
          <a:p>
            <a:pPr algn="just">
              <a:lnSpc>
                <a:spcPct val="150000"/>
              </a:lnSpc>
            </a:pPr>
            <a:r>
              <a:rPr lang="el-GR" sz="2800" dirty="0"/>
              <a:t>Πόσους Δρυμούς έχει η χώρα μας; </a:t>
            </a:r>
          </a:p>
          <a:p>
            <a:r>
              <a:rPr lang="el-GR" sz="2800" dirty="0"/>
              <a:t>10</a:t>
            </a:r>
          </a:p>
          <a:p>
            <a:r>
              <a:rPr lang="el-GR" sz="2800" dirty="0"/>
              <a:t>Ποιον μελετήσαμε και γιατί ονομάστηκε έτσι;</a:t>
            </a:r>
          </a:p>
          <a:p>
            <a:r>
              <a:rPr lang="el-GR" sz="2800" dirty="0"/>
              <a:t>Μελετήσαμε τη </a:t>
            </a:r>
            <a:r>
              <a:rPr lang="el-GR" sz="2800" dirty="0" err="1"/>
              <a:t>Βάλια</a:t>
            </a:r>
            <a:r>
              <a:rPr lang="el-GR" sz="2800" dirty="0"/>
              <a:t> </a:t>
            </a:r>
            <a:r>
              <a:rPr lang="el-GR" sz="2800" dirty="0" err="1"/>
              <a:t>Κάλντα</a:t>
            </a:r>
            <a:r>
              <a:rPr lang="el-GR" sz="2800" dirty="0"/>
              <a:t> που σημαίνει «ζεστή κοιλάδα» </a:t>
            </a:r>
          </a:p>
          <a:p>
            <a:endParaRPr lang="el-GR" sz="2800" dirty="0"/>
          </a:p>
          <a:p>
            <a:endParaRPr lang="el-GR" sz="2800" dirty="0"/>
          </a:p>
          <a:p>
            <a:endParaRPr lang="el-GR" sz="2800" dirty="0"/>
          </a:p>
          <a:p>
            <a:pPr>
              <a:buNone/>
            </a:pPr>
            <a:endParaRPr lang="el-GR"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55" presetClass="entr" presetSubtype="0" fill="hold"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p:cTn id="10"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1"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29E29"/>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a:t>Πόσα είδη </a:t>
            </a:r>
            <a:r>
              <a:rPr lang="el-GR" dirty="0" err="1"/>
              <a:t>σπονδυλόζωων</a:t>
            </a:r>
            <a:r>
              <a:rPr lang="el-GR" dirty="0"/>
              <a:t> φιλοξενούνται στη </a:t>
            </a:r>
            <a:r>
              <a:rPr lang="el-GR" dirty="0" err="1"/>
              <a:t>Βάλια</a:t>
            </a:r>
            <a:r>
              <a:rPr lang="el-GR" dirty="0"/>
              <a:t> </a:t>
            </a:r>
            <a:r>
              <a:rPr lang="el-GR" dirty="0" err="1"/>
              <a:t>Κάλντα</a:t>
            </a:r>
            <a:r>
              <a:rPr lang="el-GR" dirty="0"/>
              <a:t>;</a:t>
            </a:r>
          </a:p>
          <a:p>
            <a:r>
              <a:rPr lang="el-GR" dirty="0"/>
              <a:t>Πάνω από 114</a:t>
            </a:r>
          </a:p>
          <a:p>
            <a:endParaRPr lang="el-GR" dirty="0"/>
          </a:p>
          <a:p>
            <a:r>
              <a:rPr lang="el-GR" dirty="0"/>
              <a:t>Ποια δέντρα είναι τα πιο σημαντικά;</a:t>
            </a:r>
          </a:p>
          <a:p>
            <a:r>
              <a:rPr lang="el-GR" dirty="0" err="1"/>
              <a:t>Λευκόδερμη</a:t>
            </a:r>
            <a:r>
              <a:rPr lang="el-GR" dirty="0"/>
              <a:t> </a:t>
            </a:r>
            <a:r>
              <a:rPr lang="el-GR" dirty="0" err="1"/>
              <a:t>πεύκη</a:t>
            </a:r>
            <a:r>
              <a:rPr lang="el-GR" dirty="0"/>
              <a:t> και μαύρη </a:t>
            </a:r>
            <a:r>
              <a:rPr lang="el-GR" dirty="0" err="1"/>
              <a:t>πεύκη</a:t>
            </a:r>
            <a:endParaRPr lang="el-GR" dirty="0"/>
          </a:p>
          <a:p>
            <a:endParaRPr lang="el-GR" dirty="0"/>
          </a:p>
          <a:p>
            <a:endParaRPr lang="el-G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29E29"/>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endParaRPr lang="el-GR" dirty="0"/>
          </a:p>
          <a:p>
            <a:r>
              <a:rPr lang="el-GR" dirty="0"/>
              <a:t>Ποιο ζώο έχει </a:t>
            </a:r>
            <a:r>
              <a:rPr lang="el-GR" dirty="0" err="1"/>
              <a:t>σηματικό</a:t>
            </a:r>
            <a:r>
              <a:rPr lang="el-GR"/>
              <a:t> καταφύγιο </a:t>
            </a:r>
            <a:r>
              <a:rPr lang="el-GR" dirty="0"/>
              <a:t>τη </a:t>
            </a:r>
            <a:r>
              <a:rPr lang="el-GR" dirty="0" err="1"/>
              <a:t>Βάλια</a:t>
            </a:r>
            <a:r>
              <a:rPr lang="el-GR" dirty="0"/>
              <a:t> </a:t>
            </a:r>
            <a:r>
              <a:rPr lang="el-GR" dirty="0" err="1"/>
              <a:t>Κάλντα</a:t>
            </a:r>
            <a:r>
              <a:rPr lang="el-GR" dirty="0"/>
              <a:t>;</a:t>
            </a:r>
          </a:p>
          <a:p>
            <a:r>
              <a:rPr lang="el-GR" dirty="0"/>
              <a:t>Η καφέ αρκούδα</a:t>
            </a:r>
          </a:p>
          <a:p>
            <a:endParaRPr lang="el-GR" dirty="0"/>
          </a:p>
          <a:p>
            <a:r>
              <a:rPr lang="el-GR" dirty="0"/>
              <a:t>Είναι επιθετικό ζώο η καφέ αρκούδα;</a:t>
            </a:r>
          </a:p>
          <a:p>
            <a:r>
              <a:rPr lang="el-GR" dirty="0"/>
              <a:t>Μπορεί να γίνει επιθετική μόνο όταν απειλείται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2A"/>
        </a:solidFill>
        <a:effectLst/>
      </p:bgPr>
    </p:bg>
    <p:spTree>
      <p:nvGrpSpPr>
        <p:cNvPr id="1" name=""/>
        <p:cNvGrpSpPr/>
        <p:nvPr/>
      </p:nvGrpSpPr>
      <p:grpSpPr>
        <a:xfrm>
          <a:off x="0" y="0"/>
          <a:ext cx="0" cy="0"/>
          <a:chOff x="0" y="0"/>
          <a:chExt cx="0" cy="0"/>
        </a:xfrm>
      </p:grpSpPr>
      <p:pic>
        <p:nvPicPr>
          <p:cNvPr id="7" name="Θέση περιεχομένου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602" y="148"/>
            <a:ext cx="9144000" cy="6857999"/>
          </a:xfrm>
        </p:spPr>
      </p:pic>
      <p:sp>
        <p:nvSpPr>
          <p:cNvPr id="4" name="Τίτλος 3"/>
          <p:cNvSpPr>
            <a:spLocks noGrp="1"/>
          </p:cNvSpPr>
          <p:nvPr>
            <p:ph type="title"/>
          </p:nvPr>
        </p:nvSpPr>
        <p:spPr>
          <a:xfrm>
            <a:off x="179512" y="2204864"/>
            <a:ext cx="2123728" cy="215111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l-GR"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Εθνικοί Δρυμοί της Ελλάδας</a:t>
            </a:r>
          </a:p>
        </p:txBody>
      </p:sp>
    </p:spTree>
    <p:extLst>
      <p:ext uri="{BB962C8B-B14F-4D97-AF65-F5344CB8AC3E}">
        <p14:creationId xmlns:p14="http://schemas.microsoft.com/office/powerpoint/2010/main" val="860047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Εικόνα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543" y="4491421"/>
            <a:ext cx="4247455" cy="2366579"/>
          </a:xfrm>
          <a:prstGeom prst="rect">
            <a:avLst/>
          </a:prstGeom>
        </p:spPr>
      </p:pic>
      <p:pic>
        <p:nvPicPr>
          <p:cNvPr id="11" name="Εικόνα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0557"/>
            <a:ext cx="4896544" cy="2441815"/>
          </a:xfrm>
          <a:prstGeom prst="rect">
            <a:avLst/>
          </a:prstGeom>
        </p:spPr>
      </p:pic>
      <p:sp>
        <p:nvSpPr>
          <p:cNvPr id="2" name="Τίτλος 1"/>
          <p:cNvSpPr>
            <a:spLocks noGrp="1"/>
          </p:cNvSpPr>
          <p:nvPr>
            <p:ph type="title"/>
          </p:nvPr>
        </p:nvSpPr>
        <p:spPr/>
        <p:txBody>
          <a:bodyPr/>
          <a:lstStyle/>
          <a:p>
            <a:endParaRPr lang="el-GR"/>
          </a:p>
        </p:txBody>
      </p:sp>
      <p:sp>
        <p:nvSpPr>
          <p:cNvPr id="5" name="Θέση περιεχομένου 4"/>
          <p:cNvSpPr>
            <a:spLocks noGrp="1"/>
          </p:cNvSpPr>
          <p:nvPr>
            <p:ph idx="1"/>
          </p:nvPr>
        </p:nvSpPr>
        <p:spPr>
          <a:xfrm>
            <a:off x="242953" y="3212976"/>
            <a:ext cx="6777317" cy="3508977"/>
          </a:xfrm>
        </p:spPr>
        <p:txBody>
          <a:bodyPr/>
          <a:lstStyle/>
          <a:p>
            <a:endParaRPr lang="el-GR" dirty="0"/>
          </a:p>
          <a:p>
            <a:endParaRPr lang="el-GR" dirty="0"/>
          </a:p>
          <a:p>
            <a:endParaRPr lang="el-GR" dirty="0"/>
          </a:p>
          <a:p>
            <a:endParaRPr lang="el-GR" dirty="0"/>
          </a:p>
          <a:p>
            <a:endParaRPr lang="el-GR" dirty="0"/>
          </a:p>
          <a:p>
            <a:endParaRPr lang="el-GR" dirty="0"/>
          </a:p>
          <a:p>
            <a:r>
              <a:rPr lang="el-GR" sz="1200" b="1" dirty="0">
                <a:solidFill>
                  <a:srgbClr val="FFFF00"/>
                </a:solidFill>
                <a:effectLst>
                  <a:outerShdw blurRad="38100" dist="38100" dir="2700000" algn="tl">
                    <a:srgbClr val="000000">
                      <a:alpha val="43137"/>
                    </a:srgbClr>
                  </a:outerShdw>
                </a:effectLst>
              </a:rPr>
              <a:t>Πληροφορίες:</a:t>
            </a:r>
            <a:r>
              <a:rPr lang="en-US" sz="1200" b="1" dirty="0">
                <a:solidFill>
                  <a:srgbClr val="FFFF00"/>
                </a:solidFill>
                <a:effectLst>
                  <a:outerShdw blurRad="38100" dist="38100" dir="2700000" algn="tl">
                    <a:srgbClr val="000000">
                      <a:alpha val="43137"/>
                    </a:srgbClr>
                  </a:outerShdw>
                </a:effectLst>
              </a:rPr>
              <a:t> KidePedia National Geographic </a:t>
            </a:r>
            <a:r>
              <a:rPr lang="el-GR" sz="1200" b="1" dirty="0">
                <a:solidFill>
                  <a:srgbClr val="FFFF00"/>
                </a:solidFill>
                <a:effectLst>
                  <a:outerShdw blurRad="38100" dist="38100" dir="2700000" algn="tl">
                    <a:srgbClr val="000000">
                      <a:alpha val="43137"/>
                    </a:srgbClr>
                  </a:outerShdw>
                </a:effectLst>
              </a:rPr>
              <a:t>Τόμος 1, </a:t>
            </a:r>
            <a:r>
              <a:rPr lang="en-US" sz="1200" b="1" dirty="0">
                <a:solidFill>
                  <a:srgbClr val="FFFF00"/>
                </a:solidFill>
                <a:effectLst>
                  <a:outerShdw blurRad="38100" dist="38100" dir="2700000" algn="tl">
                    <a:srgbClr val="000000">
                      <a:alpha val="43137"/>
                    </a:srgbClr>
                  </a:outerShdw>
                </a:effectLst>
              </a:rPr>
              <a:t>www.wikipedia.gr, www.metsovorace.gr</a:t>
            </a:r>
          </a:p>
          <a:p>
            <a:r>
              <a:rPr lang="el-GR" sz="1200" b="1" dirty="0">
                <a:solidFill>
                  <a:srgbClr val="FFFF00"/>
                </a:solidFill>
                <a:effectLst>
                  <a:outerShdw blurRad="38100" dist="38100" dir="2700000" algn="tl">
                    <a:srgbClr val="000000">
                      <a:alpha val="43137"/>
                    </a:srgbClr>
                  </a:outerShdw>
                </a:effectLst>
              </a:rPr>
              <a:t>Εικόνες: </a:t>
            </a:r>
            <a:r>
              <a:rPr lang="en-US" sz="1200" b="1" dirty="0">
                <a:solidFill>
                  <a:srgbClr val="FFFF00"/>
                </a:solidFill>
                <a:effectLst>
                  <a:outerShdw blurRad="38100" dist="38100" dir="2700000" algn="tl">
                    <a:srgbClr val="000000">
                      <a:alpha val="43137"/>
                    </a:srgbClr>
                  </a:outerShdw>
                </a:effectLst>
              </a:rPr>
              <a:t>Google Images </a:t>
            </a:r>
            <a:endParaRPr lang="el-GR" sz="1200" b="1" dirty="0">
              <a:solidFill>
                <a:srgbClr val="FFFF00"/>
              </a:solidFill>
              <a:effectLst>
                <a:outerShdw blurRad="38100" dist="38100" dir="2700000" algn="tl">
                  <a:srgbClr val="000000">
                    <a:alpha val="43137"/>
                  </a:srgbClr>
                </a:outerShdw>
              </a:effectLst>
            </a:endParaRPr>
          </a:p>
        </p:txBody>
      </p:sp>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4876" y="2208092"/>
            <a:ext cx="2806296" cy="2276873"/>
          </a:xfrm>
          <a:prstGeom prst="rect">
            <a:avLst/>
          </a:prstGeom>
        </p:spPr>
      </p:pic>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788024" cy="2208092"/>
          </a:xfrm>
          <a:prstGeom prst="rect">
            <a:avLst/>
          </a:prstGeom>
        </p:spPr>
      </p:pic>
      <p:pic>
        <p:nvPicPr>
          <p:cNvPr id="8" name="Εικόνα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8024" y="-1"/>
            <a:ext cx="4355975" cy="2208093"/>
          </a:xfrm>
          <a:prstGeom prst="rect">
            <a:avLst/>
          </a:prstGeom>
        </p:spPr>
      </p:pic>
      <p:pic>
        <p:nvPicPr>
          <p:cNvPr id="9" name="Εικόνα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208092"/>
            <a:ext cx="3384876" cy="2283329"/>
          </a:xfrm>
          <a:prstGeom prst="rect">
            <a:avLst/>
          </a:prstGeom>
        </p:spPr>
      </p:pic>
      <p:pic>
        <p:nvPicPr>
          <p:cNvPr id="10" name="Εικόνα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91172" y="2208092"/>
            <a:ext cx="2952828" cy="2283329"/>
          </a:xfrm>
          <a:prstGeom prst="rect">
            <a:avLst/>
          </a:prstGeom>
        </p:spPr>
      </p:pic>
    </p:spTree>
    <p:extLst>
      <p:ext uri="{BB962C8B-B14F-4D97-AF65-F5344CB8AC3E}">
        <p14:creationId xmlns:p14="http://schemas.microsoft.com/office/powerpoint/2010/main" val="26240571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2A"/>
        </a:solidFill>
        <a:effectLst/>
      </p:bgPr>
    </p:bg>
    <p:spTree>
      <p:nvGrpSpPr>
        <p:cNvPr id="1" name=""/>
        <p:cNvGrpSpPr/>
        <p:nvPr/>
      </p:nvGrpSpPr>
      <p:grpSpPr>
        <a:xfrm>
          <a:off x="0" y="0"/>
          <a:ext cx="0" cy="0"/>
          <a:chOff x="0" y="0"/>
          <a:chExt cx="0" cy="0"/>
        </a:xfrm>
      </p:grpSpPr>
      <p:pic>
        <p:nvPicPr>
          <p:cNvPr id="7" name="Θέση περιεχομένου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Τίτλος 4"/>
          <p:cNvSpPr>
            <a:spLocks noGrp="1"/>
          </p:cNvSpPr>
          <p:nvPr>
            <p:ph type="title"/>
          </p:nvPr>
        </p:nvSpPr>
        <p:spPr>
          <a:xfrm>
            <a:off x="1259632" y="836712"/>
            <a:ext cx="7024744" cy="1143000"/>
          </a:xfrm>
        </p:spPr>
        <p:txBody>
          <a:bodyPr>
            <a:prstTxWarp prst="textTriangle">
              <a:avLst/>
            </a:prstTxWarp>
            <a:noAutofit/>
          </a:bodyPr>
          <a:lstStyle/>
          <a:p>
            <a:pPr algn="ctr"/>
            <a:r>
              <a:rPr lang="el-GR"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Εθνικός Δρυμός </a:t>
            </a:r>
            <a:r>
              <a:rPr lang="el-GR" sz="44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Πρεσπών</a:t>
            </a:r>
            <a:r>
              <a:rPr lang="el-GR"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(Νομός Φλώρινας) </a:t>
            </a:r>
          </a:p>
        </p:txBody>
      </p:sp>
    </p:spTree>
    <p:extLst>
      <p:ext uri="{BB962C8B-B14F-4D97-AF65-F5344CB8AC3E}">
        <p14:creationId xmlns:p14="http://schemas.microsoft.com/office/powerpoint/2010/main" val="17928175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55223" cy="6858000"/>
          </a:xfrm>
        </p:spPr>
      </p:pic>
      <p:sp>
        <p:nvSpPr>
          <p:cNvPr id="2" name="Τίτλος 1"/>
          <p:cNvSpPr>
            <a:spLocks noGrp="1"/>
          </p:cNvSpPr>
          <p:nvPr>
            <p:ph type="title"/>
          </p:nvPr>
        </p:nvSpPr>
        <p:spPr/>
        <p:txBody>
          <a:bodyPr>
            <a:prstTxWarp prst="textArchUp">
              <a:avLst/>
            </a:prstTxWarp>
            <a:normAutofit fontScale="90000"/>
          </a:bodyPr>
          <a:lstStyle/>
          <a:p>
            <a:pPr algn="ctr"/>
            <a:r>
              <a:rPr lang="el-GR" b="1" dirty="0">
                <a:ln w="28575">
                  <a:solidFill>
                    <a:srgbClr val="129E29"/>
                  </a:solidFill>
                </a:ln>
                <a:solidFill>
                  <a:srgbClr val="FFFF00"/>
                </a:solidFill>
              </a:rPr>
              <a:t>Εθνικός Δρυμός Βίκου-Αώου</a:t>
            </a:r>
            <a:br>
              <a:rPr lang="el-GR" b="1" dirty="0">
                <a:ln w="28575">
                  <a:solidFill>
                    <a:srgbClr val="129E29"/>
                  </a:solidFill>
                </a:ln>
                <a:solidFill>
                  <a:srgbClr val="FFFF00"/>
                </a:solidFill>
              </a:rPr>
            </a:br>
            <a:r>
              <a:rPr lang="el-GR" b="1" dirty="0">
                <a:ln w="28575">
                  <a:solidFill>
                    <a:srgbClr val="129E29"/>
                  </a:solidFill>
                </a:ln>
                <a:solidFill>
                  <a:srgbClr val="FFFF00"/>
                </a:solidFill>
              </a:rPr>
              <a:t>(Νομός Ιωαννίνων) </a:t>
            </a:r>
          </a:p>
        </p:txBody>
      </p:sp>
    </p:spTree>
    <p:extLst>
      <p:ext uri="{BB962C8B-B14F-4D97-AF65-F5344CB8AC3E}">
        <p14:creationId xmlns:p14="http://schemas.microsoft.com/office/powerpoint/2010/main" val="6167865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2A"/>
        </a:solidFill>
        <a:effectLst/>
      </p:bgPr>
    </p:bg>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915567"/>
          </a:xfrm>
        </p:spPr>
      </p:pic>
      <p:sp>
        <p:nvSpPr>
          <p:cNvPr id="2" name="Τίτλος 1"/>
          <p:cNvSpPr>
            <a:spLocks noGrp="1"/>
          </p:cNvSpPr>
          <p:nvPr>
            <p:ph type="title"/>
          </p:nvPr>
        </p:nvSpPr>
        <p:spPr>
          <a:xfrm>
            <a:off x="1259632" y="332656"/>
            <a:ext cx="7024744" cy="1143000"/>
          </a:xfrm>
        </p:spPr>
        <p:txBody>
          <a:bodyPr>
            <a:prstTxWarp prst="textDoubleWave1">
              <a:avLst/>
            </a:prstTxWarp>
            <a:normAutofit fontScale="90000"/>
          </a:bodyPr>
          <a:lstStyle/>
          <a:p>
            <a:pPr algn="ctr"/>
            <a:r>
              <a:rPr lang="el-GR" b="1" dirty="0">
                <a:ln w="28575">
                  <a:solidFill>
                    <a:srgbClr val="92D050"/>
                  </a:solidFill>
                </a:ln>
                <a:solidFill>
                  <a:schemeClr val="tx1"/>
                </a:solidFill>
              </a:rPr>
              <a:t>Εθνικός Δρυμός Ολύμπου (Νομός Πιερίας) </a:t>
            </a:r>
          </a:p>
        </p:txBody>
      </p:sp>
    </p:spTree>
    <p:extLst>
      <p:ext uri="{BB962C8B-B14F-4D97-AF65-F5344CB8AC3E}">
        <p14:creationId xmlns:p14="http://schemas.microsoft.com/office/powerpoint/2010/main" val="39805708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2A"/>
        </a:solidFill>
        <a:effectLst/>
      </p:bgPr>
    </p:bg>
    <p:spTree>
      <p:nvGrpSpPr>
        <p:cNvPr id="1" name=""/>
        <p:cNvGrpSpPr/>
        <p:nvPr/>
      </p:nvGrpSpPr>
      <p:grpSpPr>
        <a:xfrm>
          <a:off x="0" y="0"/>
          <a:ext cx="0" cy="0"/>
          <a:chOff x="0" y="0"/>
          <a:chExt cx="0" cy="0"/>
        </a:xfrm>
      </p:grpSpPr>
      <p:pic>
        <p:nvPicPr>
          <p:cNvPr id="4" name="3 - Θέση περιεχομένου" descr="pict15l.jpg"/>
          <p:cNvPicPr>
            <a:picLocks noGrp="1" noChangeAspect="1"/>
          </p:cNvPicPr>
          <p:nvPr>
            <p:ph idx="1"/>
          </p:nvPr>
        </p:nvPicPr>
        <p:blipFill>
          <a:blip r:embed="rId2"/>
          <a:stretch>
            <a:fillRect/>
          </a:stretch>
        </p:blipFill>
        <p:spPr>
          <a:xfrm>
            <a:off x="14356" y="0"/>
            <a:ext cx="9129644" cy="6858000"/>
          </a:xfrm>
        </p:spPr>
      </p:pic>
      <p:sp>
        <p:nvSpPr>
          <p:cNvPr id="2" name="1 - Τίτλος"/>
          <p:cNvSpPr>
            <a:spLocks noGrp="1"/>
          </p:cNvSpPr>
          <p:nvPr>
            <p:ph type="title"/>
          </p:nvPr>
        </p:nvSpPr>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l-G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ΕΘΝΙΚΟΣ ΔΡΥΜΟΣ </a:t>
            </a:r>
            <a:br>
              <a:rPr lang="el-G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l-G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ΒΑΛΙΑ ΚΑΛΝΤΑ</a:t>
            </a:r>
          </a:p>
        </p:txBody>
      </p:sp>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2A"/>
        </a:solidFill>
        <a:effectLst/>
      </p:bgPr>
    </p:bg>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26409"/>
          </a:xfrm>
        </p:spPr>
      </p:pic>
      <p:sp>
        <p:nvSpPr>
          <p:cNvPr id="2" name="Τίτλος 1"/>
          <p:cNvSpPr>
            <a:spLocks noGrp="1"/>
          </p:cNvSpPr>
          <p:nvPr>
            <p:ph type="title"/>
          </p:nvPr>
        </p:nvSpPr>
        <p:spPr/>
        <p:txBody>
          <a:bodyPr>
            <a:prstTxWarp prst="textWave1">
              <a:avLst/>
            </a:prstTxWarp>
            <a:normAutofit fontScale="90000"/>
            <a:scene3d>
              <a:camera prst="orthographicFront"/>
              <a:lightRig rig="threePt" dir="t"/>
            </a:scene3d>
            <a:sp3d extrusionH="57150">
              <a:bevelT w="38100" h="38100" prst="angle"/>
            </a:sp3d>
          </a:bodyPr>
          <a:lstStyle/>
          <a:p>
            <a:pPr algn="ctr"/>
            <a:r>
              <a:rPr lang="el-GR" b="1" dirty="0">
                <a:ln>
                  <a:solidFill>
                    <a:schemeClr val="tx1"/>
                  </a:solidFill>
                </a:ln>
                <a:solidFill>
                  <a:srgbClr val="FFFF00"/>
                </a:solidFill>
              </a:rPr>
              <a:t>Εθνικός Δρυμός Σαμαριάς (Νομός Χανίων)</a:t>
            </a:r>
          </a:p>
        </p:txBody>
      </p:sp>
    </p:spTree>
    <p:extLst>
      <p:ext uri="{BB962C8B-B14F-4D97-AF65-F5344CB8AC3E}">
        <p14:creationId xmlns:p14="http://schemas.microsoft.com/office/powerpoint/2010/main" val="7991342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79" y="0"/>
            <a:ext cx="9150879" cy="6903108"/>
          </a:xfrm>
        </p:spPr>
      </p:pic>
      <p:sp>
        <p:nvSpPr>
          <p:cNvPr id="2" name="Τίτλος 1"/>
          <p:cNvSpPr>
            <a:spLocks noGrp="1"/>
          </p:cNvSpPr>
          <p:nvPr>
            <p:ph type="title"/>
          </p:nvPr>
        </p:nvSpPr>
        <p:spPr>
          <a:xfrm>
            <a:off x="1043490" y="1027664"/>
            <a:ext cx="7632966" cy="1681256"/>
          </a:xfrm>
        </p:spPr>
        <p:txBody>
          <a:bodyPr>
            <a:prstTxWarp prst="textInflateBottom">
              <a:avLst/>
            </a:prstTxWarp>
            <a:normAutofit fontScale="90000"/>
          </a:bodyPr>
          <a:lstStyle/>
          <a:p>
            <a:r>
              <a:rPr lang="el-GR" b="1" dirty="0">
                <a:ln>
                  <a:solidFill>
                    <a:srgbClr val="FFFF00"/>
                  </a:solidFill>
                </a:ln>
              </a:rPr>
              <a:t>Εθνικός Δρυμός Οίτης (Νομός Φθιώτιδας – Νομός Φωκίδας)</a:t>
            </a:r>
          </a:p>
        </p:txBody>
      </p:sp>
    </p:spTree>
    <p:extLst>
      <p:ext uri="{BB962C8B-B14F-4D97-AF65-F5344CB8AC3E}">
        <p14:creationId xmlns:p14="http://schemas.microsoft.com/office/powerpoint/2010/main" val="27634474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487</TotalTime>
  <Words>774</Words>
  <Application>Microsoft Office PowerPoint</Application>
  <PresentationFormat>Προβολή στην οθόνη (4:3)</PresentationFormat>
  <Paragraphs>69</Paragraphs>
  <Slides>30</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30</vt:i4>
      </vt:variant>
    </vt:vector>
  </HeadingPairs>
  <TitlesOfParts>
    <vt:vector size="33" baseType="lpstr">
      <vt:lpstr>Century Gothic</vt:lpstr>
      <vt:lpstr>Wingdings 2</vt:lpstr>
      <vt:lpstr>Austin</vt:lpstr>
      <vt:lpstr>Δάσος: Δασικά Οικοσυστήματα – Εθνικοί Δρυμοί – Βάλια Κάλντα</vt:lpstr>
      <vt:lpstr>Εθνικός Δρυμός – Ορισμός</vt:lpstr>
      <vt:lpstr>Εθνικοί Δρυμοί της Ελλάδας</vt:lpstr>
      <vt:lpstr>Εθνικός Δρυμός Πρεσπών (Νομός Φλώρινας) </vt:lpstr>
      <vt:lpstr>Εθνικός Δρυμός Βίκου-Αώου (Νομός Ιωαννίνων) </vt:lpstr>
      <vt:lpstr>Εθνικός Δρυμός Ολύμπου (Νομός Πιερίας) </vt:lpstr>
      <vt:lpstr>ΕΘΝΙΚΟΣ ΔΡΥΜΟΣ  ΒΑΛΙΑ ΚΑΛΝΤΑ</vt:lpstr>
      <vt:lpstr>Εθνικός Δρυμός Σαμαριάς (Νομός Χανίων)</vt:lpstr>
      <vt:lpstr>Εθνικός Δρυμός Οίτης (Νομός Φθιώτιδας – Νομός Φωκίδας)</vt:lpstr>
      <vt:lpstr>Εθνικός Δρυμός Παρνασσού (Νομός Βοιωτίας – Νομός Φθιώτιδας – Νομός Φωκίδας)</vt:lpstr>
      <vt:lpstr>Εθνικός Δρυμός Πάρνηθας (Νομός Αττικής)</vt:lpstr>
      <vt:lpstr>Εθνικός Δρυμός Σουνίου (Δήμος Αττικής)</vt:lpstr>
      <vt:lpstr>Εθνικός Δρυμός Αίνου (Δήμος Κεφαλληνίας)</vt:lpstr>
      <vt:lpstr>ΠΟΣΟΙ ΑΠΟ ΑΥΤΟΥΣ ΒΡΙΣΚΟΝΤΑΙ ΚΟΝΤΑ ΜΑΣ , ΔΗΛΑΔΗ  ΣΕ ΓΕΙΤΟΝΙΚΟΥΣ  ΝΟΜΟΥΣ;</vt:lpstr>
      <vt:lpstr>Εθνικοί Δρυμοί στην περιοχή μας</vt:lpstr>
      <vt:lpstr>Εθνικός Δρυμός Πίνδου</vt:lpstr>
      <vt:lpstr>Κάθε χρόνο δεκάδες περιηγητές την επισκέπτονται  ώστε να θαυμάσουν τα μοναδικά και αξέχαστα τοπία της.</vt:lpstr>
      <vt:lpstr>Χλωρίδα</vt:lpstr>
      <vt:lpstr>Όμως ιδιαίτερη έμφαση δίνεται στα αιωνόβια είδη   ρόμπολα [Pinus heldreichii}  και  μαυρόπευκα  [Pinus nigra}</vt:lpstr>
      <vt:lpstr>Centaurea vlachorum </vt:lpstr>
      <vt:lpstr>Από τα μανιτάρια, εντυπωσιακότερο είναι το δηλητηριώδες κόκκινο ή πορτοκαλί μανιτάρι που κοινώς λέγεται «ζουρλομάνταρο». Amanita muscaria.</vt:lpstr>
      <vt:lpstr>Πανίδα</vt:lpstr>
      <vt:lpstr>Παρουσίαση του PowerPoint</vt:lpstr>
      <vt:lpstr>Η αρκουδα </vt:lpstr>
      <vt:lpstr>Παρουσίαση του PowerPoint</vt:lpstr>
      <vt:lpstr>Παρουσίαση του PowerPoint</vt:lpstr>
      <vt:lpstr>Quiz</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Δάσος: Δασικά Οικοσυστήματα – Εθνικοί Δρυμοί</dc:title>
  <dc:creator>Hara</dc:creator>
  <cp:lastModifiedBy>maria gkinou</cp:lastModifiedBy>
  <cp:revision>85</cp:revision>
  <dcterms:created xsi:type="dcterms:W3CDTF">2016-04-07T14:05:25Z</dcterms:created>
  <dcterms:modified xsi:type="dcterms:W3CDTF">2022-11-09T18:58:29Z</dcterms:modified>
</cp:coreProperties>
</file>