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93" r:id="rId1"/>
  </p:sldMasterIdLst>
  <p:notesMasterIdLst>
    <p:notesMasterId r:id="rId34"/>
  </p:notesMasterIdLst>
  <p:sldIdLst>
    <p:sldId id="256" r:id="rId2"/>
    <p:sldId id="370" r:id="rId3"/>
    <p:sldId id="258" r:id="rId4"/>
    <p:sldId id="331" r:id="rId5"/>
    <p:sldId id="339" r:id="rId6"/>
    <p:sldId id="332" r:id="rId7"/>
    <p:sldId id="371" r:id="rId8"/>
    <p:sldId id="340" r:id="rId9"/>
    <p:sldId id="341" r:id="rId10"/>
    <p:sldId id="344" r:id="rId11"/>
    <p:sldId id="343" r:id="rId12"/>
    <p:sldId id="349" r:id="rId13"/>
    <p:sldId id="348" r:id="rId14"/>
    <p:sldId id="375" r:id="rId15"/>
    <p:sldId id="362" r:id="rId16"/>
    <p:sldId id="350" r:id="rId17"/>
    <p:sldId id="351" r:id="rId18"/>
    <p:sldId id="353" r:id="rId19"/>
    <p:sldId id="357" r:id="rId20"/>
    <p:sldId id="363" r:id="rId21"/>
    <p:sldId id="364" r:id="rId22"/>
    <p:sldId id="361" r:id="rId23"/>
    <p:sldId id="366" r:id="rId24"/>
    <p:sldId id="367" r:id="rId25"/>
    <p:sldId id="368" r:id="rId26"/>
    <p:sldId id="369" r:id="rId27"/>
    <p:sldId id="365" r:id="rId28"/>
    <p:sldId id="373" r:id="rId29"/>
    <p:sldId id="374" r:id="rId30"/>
    <p:sldId id="334" r:id="rId31"/>
    <p:sldId id="358" r:id="rId32"/>
    <p:sldId id="282" r:id="rId33"/>
  </p:sldIdLst>
  <p:sldSz cx="12192000" cy="6858000"/>
  <p:notesSz cx="6858000" cy="9144000"/>
  <p:custDataLst>
    <p:tags r:id="rId3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54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248" autoAdjust="0"/>
    <p:restoredTop sz="95250" autoAdjust="0"/>
  </p:normalViewPr>
  <p:slideViewPr>
    <p:cSldViewPr snapToGrid="0">
      <p:cViewPr varScale="1">
        <p:scale>
          <a:sx n="114" d="100"/>
          <a:sy n="114" d="100"/>
        </p:scale>
        <p:origin x="726" y="11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65A9B9-C96C-49DC-969C-615F1743C959}" type="datetimeFigureOut">
              <a:rPr lang="el-GR" smtClean="0"/>
              <a:t>27/1/2026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CAC557-32D6-4857-A1F9-5DE72C887010}" type="slidenum">
              <a:rPr lang="el-GR" smtClean="0"/>
              <a:t>‹#›</a:t>
            </a:fld>
            <a:endParaRPr lang="el-GR"/>
          </a:p>
        </p:txBody>
      </p:sp>
    </p:spTree>
    <p:extLst>
      <p:ext uri="{BB962C8B-B14F-4D97-AF65-F5344CB8AC3E}">
        <p14:creationId xmlns:p14="http://schemas.microsoft.com/office/powerpoint/2010/main" val="2404104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ipython.org/"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www.statsmodels.org/stable/about.html#module-statsmodels" TargetMode="External"/><Relationship Id="rId4" Type="http://schemas.openxmlformats.org/officeDocument/2006/relationships/hyperlink" Target="http://jupyter.org/"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en.wikipedia.org/wiki/Linear_regression"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www.statsmodels.org/stable/index.html"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Η εισήγηση παρουσιάζει τη </a:t>
            </a:r>
            <a:r>
              <a:rPr lang="el-GR" b="1" dirty="0"/>
              <a:t>Θεωρία και Πρακτική </a:t>
            </a:r>
            <a:r>
              <a:rPr lang="el-GR" dirty="0"/>
              <a:t>του καινοτόμου ερευνητικού πεδίου της </a:t>
            </a:r>
            <a:r>
              <a:rPr lang="el-GR" b="1" dirty="0"/>
              <a:t>Ανάλυσης Δεδομένων Μάθησης</a:t>
            </a:r>
            <a:r>
              <a:rPr lang="el-GR" dirty="0"/>
              <a:t> (ή </a:t>
            </a:r>
            <a:r>
              <a:rPr lang="el-GR" i="1" dirty="0"/>
              <a:t>Μαθησιακή Αναλυτική,</a:t>
            </a:r>
            <a:r>
              <a:rPr lang="el-GR" dirty="0"/>
              <a:t> στα Αγγλικά: </a:t>
            </a:r>
            <a:r>
              <a:rPr lang="el-GR" i="1" dirty="0" err="1"/>
              <a:t>Learning</a:t>
            </a:r>
            <a:r>
              <a:rPr lang="el-GR" i="1" dirty="0"/>
              <a:t> </a:t>
            </a:r>
            <a:r>
              <a:rPr lang="el-GR" i="1" dirty="0" err="1"/>
              <a:t>Analytics</a:t>
            </a:r>
            <a:r>
              <a:rPr lang="el-GR" dirty="0"/>
              <a:t>) που εφαρμόζει μεθόδους ανάλυσης σε </a:t>
            </a:r>
            <a:r>
              <a:rPr lang="el-GR" u="sng" dirty="0"/>
              <a:t>δεδομένα </a:t>
            </a:r>
            <a:r>
              <a:rPr lang="el-GR" u="sng" dirty="0" err="1"/>
              <a:t>διαδράσεων</a:t>
            </a:r>
            <a:r>
              <a:rPr lang="el-GR" u="sng" dirty="0"/>
              <a:t> </a:t>
            </a:r>
            <a:r>
              <a:rPr lang="el-GR" dirty="0"/>
              <a:t>οι οποίες συμβαίνουν σε </a:t>
            </a:r>
            <a:r>
              <a:rPr lang="el-GR" u="sng" dirty="0"/>
              <a:t>περιβάλλοντα μάθησης </a:t>
            </a:r>
            <a:r>
              <a:rPr lang="el-GR" dirty="0"/>
              <a:t>(</a:t>
            </a:r>
            <a:r>
              <a:rPr lang="el-GR" dirty="0" err="1"/>
              <a:t>learning</a:t>
            </a:r>
            <a:r>
              <a:rPr lang="el-GR" dirty="0"/>
              <a:t> </a:t>
            </a:r>
            <a:r>
              <a:rPr lang="el-GR" dirty="0" err="1"/>
              <a:t>interactions</a:t>
            </a:r>
            <a:r>
              <a:rPr lang="el-GR" dirty="0"/>
              <a:t>). </a:t>
            </a:r>
          </a:p>
        </p:txBody>
      </p:sp>
      <p:sp>
        <p:nvSpPr>
          <p:cNvPr id="4" name="Slide Number Placeholder 3"/>
          <p:cNvSpPr>
            <a:spLocks noGrp="1"/>
          </p:cNvSpPr>
          <p:nvPr>
            <p:ph type="sldNum" sz="quarter" idx="10"/>
          </p:nvPr>
        </p:nvSpPr>
        <p:spPr/>
        <p:txBody>
          <a:bodyPr/>
          <a:lstStyle/>
          <a:p>
            <a:fld id="{96CAC557-32D6-4857-A1F9-5DE72C887010}" type="slidenum">
              <a:rPr lang="el-GR" smtClean="0"/>
              <a:t>1</a:t>
            </a:fld>
            <a:endParaRPr lang="el-GR"/>
          </a:p>
        </p:txBody>
      </p:sp>
    </p:spTree>
    <p:extLst>
      <p:ext uri="{BB962C8B-B14F-4D97-AF65-F5344CB8AC3E}">
        <p14:creationId xmlns:p14="http://schemas.microsoft.com/office/powerpoint/2010/main" val="3515337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Abstract…concrete</a:t>
            </a:r>
          </a:p>
          <a:p>
            <a:r>
              <a:rPr lang="en-US" sz="1200" b="0" i="0" u="none" strike="noStrike" kern="1200" baseline="0" dirty="0">
                <a:solidFill>
                  <a:schemeClr val="tx1"/>
                </a:solidFill>
                <a:latin typeface="+mn-lt"/>
                <a:ea typeface="+mn-ea"/>
                <a:cs typeface="+mn-cs"/>
              </a:rPr>
              <a:t>How to measure…variables…attributes</a:t>
            </a:r>
          </a:p>
          <a:p>
            <a:endParaRPr lang="en-US" sz="1200" b="0" i="0" u="none" strike="noStrike" kern="1200" baseline="0" dirty="0">
              <a:solidFill>
                <a:schemeClr val="tx1"/>
              </a:solidFill>
              <a:latin typeface="+mn-lt"/>
              <a:ea typeface="+mn-ea"/>
              <a:cs typeface="+mn-cs"/>
            </a:endParaRPr>
          </a:p>
          <a:p>
            <a:r>
              <a:rPr lang="en-US" sz="1200" b="0" i="0" u="sng" strike="noStrike" kern="1200" baseline="0" dirty="0">
                <a:solidFill>
                  <a:schemeClr val="tx1"/>
                </a:solidFill>
                <a:latin typeface="+mn-lt"/>
                <a:ea typeface="+mn-ea"/>
                <a:cs typeface="+mn-cs"/>
              </a:rPr>
              <a:t>Construct</a:t>
            </a:r>
            <a:r>
              <a:rPr lang="en-US" sz="1200" b="0" i="0" u="none" strike="noStrike" kern="1200" baseline="0" dirty="0">
                <a:solidFill>
                  <a:schemeClr val="tx1"/>
                </a:solidFill>
                <a:latin typeface="+mn-lt"/>
                <a:ea typeface="+mn-ea"/>
                <a:cs typeface="+mn-cs"/>
              </a:rPr>
              <a:t> == </a:t>
            </a:r>
            <a:r>
              <a:rPr lang="en-US" sz="1200" b="1" i="1" u="none" strike="noStrike" kern="1200" baseline="0" dirty="0">
                <a:solidFill>
                  <a:schemeClr val="tx1"/>
                </a:solidFill>
                <a:latin typeface="+mn-lt"/>
                <a:ea typeface="+mn-ea"/>
                <a:cs typeface="+mn-cs"/>
              </a:rPr>
              <a:t>latent variable </a:t>
            </a:r>
            <a:r>
              <a:rPr lang="en-US" sz="1200" b="0" i="0" u="none" strike="noStrike" kern="1200" baseline="0" dirty="0">
                <a:solidFill>
                  <a:schemeClr val="tx1"/>
                </a:solidFill>
                <a:latin typeface="+mn-lt"/>
                <a:ea typeface="+mn-ea"/>
                <a:cs typeface="+mn-cs"/>
              </a:rPr>
              <a:t>measured with appropriate </a:t>
            </a:r>
            <a:r>
              <a:rPr lang="en-US" sz="1200" b="1" i="0" u="none" strike="noStrike" kern="1200" baseline="0" dirty="0">
                <a:solidFill>
                  <a:schemeClr val="tx1"/>
                </a:solidFill>
                <a:latin typeface="+mn-lt"/>
                <a:ea typeface="+mn-ea"/>
                <a:cs typeface="+mn-cs"/>
              </a:rPr>
              <a:t>tests/instruments </a:t>
            </a:r>
            <a:r>
              <a:rPr lang="en-US" sz="1200" b="0" i="0" u="none" strike="noStrike" kern="1200" baseline="0" dirty="0">
                <a:solidFill>
                  <a:schemeClr val="tx1"/>
                </a:solidFill>
                <a:latin typeface="+mn-lt"/>
                <a:ea typeface="+mn-ea"/>
                <a:cs typeface="+mn-cs"/>
              </a:rPr>
              <a:t>(observed variables-indicators)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Measurement models refer to the implicit or explicit models that </a:t>
            </a:r>
            <a:r>
              <a:rPr lang="en-US" sz="1200" b="1" i="0" u="none" strike="noStrike" kern="1200" baseline="0" dirty="0">
                <a:solidFill>
                  <a:schemeClr val="tx1"/>
                </a:solidFill>
                <a:latin typeface="+mn-lt"/>
                <a:ea typeface="+mn-ea"/>
                <a:cs typeface="+mn-cs"/>
              </a:rPr>
              <a:t>relate the latent variable to its indicators</a:t>
            </a:r>
            <a:r>
              <a:rPr lang="en-US" sz="1200" b="0" i="0" u="none" strike="noStrike" kern="1200" baseline="0" dirty="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10</a:t>
            </a:fld>
            <a:endParaRPr lang="el-GR"/>
          </a:p>
        </p:txBody>
      </p:sp>
    </p:spTree>
    <p:extLst>
      <p:ext uri="{BB962C8B-B14F-4D97-AF65-F5344CB8AC3E}">
        <p14:creationId xmlns:p14="http://schemas.microsoft.com/office/powerpoint/2010/main" val="1769897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Τεχνικές ανάλυσης δεδομένων (επεξηγηματικής όσο και προγνωστικής) σε περιβάλλον </a:t>
            </a:r>
            <a:r>
              <a:rPr lang="el-GR" sz="1200" b="1" i="0" u="none" strike="noStrike" kern="1200" baseline="0" dirty="0" err="1">
                <a:solidFill>
                  <a:schemeClr val="tx1"/>
                </a:solidFill>
                <a:latin typeface="+mn-lt"/>
                <a:ea typeface="+mn-ea"/>
                <a:cs typeface="+mn-cs"/>
              </a:rPr>
              <a:t>Python</a:t>
            </a:r>
            <a:r>
              <a:rPr lang="el-GR" sz="1200" b="0" i="0" u="none" strike="noStrike" kern="1200" baseline="0" dirty="0">
                <a:solidFill>
                  <a:schemeClr val="tx1"/>
                </a:solidFill>
                <a:latin typeface="+mn-lt"/>
                <a:ea typeface="+mn-ea"/>
                <a:cs typeface="+mn-cs"/>
              </a:rPr>
              <a:t> γράφοντας κώδικα με χρήση βιβλιοθηκών όπως: </a:t>
            </a:r>
            <a:endParaRPr lang="en-US" sz="1200" b="0" i="0" u="none" strike="noStrike" kern="1200" baseline="0" dirty="0">
              <a:solidFill>
                <a:schemeClr val="tx1"/>
              </a:solidFill>
              <a:latin typeface="+mn-lt"/>
              <a:ea typeface="+mn-ea"/>
              <a:cs typeface="+mn-cs"/>
            </a:endParaRPr>
          </a:p>
          <a:p>
            <a:r>
              <a:rPr lang="el-GR" sz="1200" b="1" i="0" u="none" strike="noStrike" kern="1200" baseline="0" dirty="0" err="1">
                <a:solidFill>
                  <a:schemeClr val="tx1"/>
                </a:solidFill>
                <a:latin typeface="+mn-lt"/>
                <a:ea typeface="+mn-ea"/>
                <a:cs typeface="+mn-cs"/>
              </a:rPr>
              <a:t>numpy</a:t>
            </a:r>
            <a:r>
              <a:rPr lang="el-GR" sz="1200" b="1"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a:t>
            </a:r>
            <a:r>
              <a:rPr lang="en-US" sz="1200" b="0" i="0" kern="1200" dirty="0">
                <a:solidFill>
                  <a:schemeClr val="tx1"/>
                </a:solidFill>
                <a:effectLst/>
                <a:latin typeface="+mn-lt"/>
                <a:ea typeface="+mn-ea"/>
                <a:cs typeface="+mn-cs"/>
              </a:rPr>
              <a:t>NumPy is the fundamental package for </a:t>
            </a:r>
            <a:r>
              <a:rPr lang="en-US" sz="1200" b="1" i="0" kern="1200" dirty="0">
                <a:solidFill>
                  <a:schemeClr val="tx1"/>
                </a:solidFill>
                <a:effectLst/>
                <a:latin typeface="+mn-lt"/>
                <a:ea typeface="+mn-ea"/>
                <a:cs typeface="+mn-cs"/>
              </a:rPr>
              <a:t>scientific computing </a:t>
            </a:r>
            <a:r>
              <a:rPr lang="en-US" sz="1200" b="0" i="0" kern="1200" dirty="0">
                <a:solidFill>
                  <a:schemeClr val="tx1"/>
                </a:solidFill>
                <a:effectLst/>
                <a:latin typeface="+mn-lt"/>
                <a:ea typeface="+mn-ea"/>
                <a:cs typeface="+mn-cs"/>
              </a:rPr>
              <a:t>with Python). It contains among other things:</a:t>
            </a:r>
          </a:p>
          <a:p>
            <a:r>
              <a:rPr lang="en-US" sz="1200" b="0" i="0" kern="1200" dirty="0">
                <a:solidFill>
                  <a:schemeClr val="tx1"/>
                </a:solidFill>
                <a:effectLst/>
                <a:latin typeface="+mn-lt"/>
                <a:ea typeface="+mn-ea"/>
                <a:cs typeface="+mn-cs"/>
              </a:rPr>
              <a:t>a powerful N-dimensional </a:t>
            </a:r>
            <a:r>
              <a:rPr lang="en-US" sz="1200" b="0" i="0" u="sng" kern="1200" dirty="0">
                <a:solidFill>
                  <a:schemeClr val="tx1"/>
                </a:solidFill>
                <a:effectLst/>
                <a:latin typeface="+mn-lt"/>
                <a:ea typeface="+mn-ea"/>
                <a:cs typeface="+mn-cs"/>
              </a:rPr>
              <a:t>array</a:t>
            </a:r>
            <a:r>
              <a:rPr lang="en-US" sz="1200" b="0" i="0" kern="1200" dirty="0">
                <a:solidFill>
                  <a:schemeClr val="tx1"/>
                </a:solidFill>
                <a:effectLst/>
                <a:latin typeface="+mn-lt"/>
                <a:ea typeface="+mn-ea"/>
                <a:cs typeface="+mn-cs"/>
              </a:rPr>
              <a:t> object</a:t>
            </a:r>
          </a:p>
          <a:p>
            <a:r>
              <a:rPr lang="en-US" sz="1200" b="0" i="0" kern="1200" dirty="0">
                <a:solidFill>
                  <a:schemeClr val="tx1"/>
                </a:solidFill>
                <a:effectLst/>
                <a:latin typeface="+mn-lt"/>
                <a:ea typeface="+mn-ea"/>
                <a:cs typeface="+mn-cs"/>
              </a:rPr>
              <a:t>sophisticated (</a:t>
            </a:r>
            <a:r>
              <a:rPr lang="en-US" sz="1200" b="0" i="0" u="sng" kern="1200" dirty="0">
                <a:solidFill>
                  <a:schemeClr val="tx1"/>
                </a:solidFill>
                <a:effectLst/>
                <a:latin typeface="+mn-lt"/>
                <a:ea typeface="+mn-ea"/>
                <a:cs typeface="+mn-cs"/>
              </a:rPr>
              <a:t>broadcasting</a:t>
            </a:r>
            <a:r>
              <a:rPr lang="en-US" sz="1200" b="0" i="0" kern="1200" dirty="0">
                <a:solidFill>
                  <a:schemeClr val="tx1"/>
                </a:solidFill>
                <a:effectLst/>
                <a:latin typeface="+mn-lt"/>
                <a:ea typeface="+mn-ea"/>
                <a:cs typeface="+mn-cs"/>
              </a:rPr>
              <a:t>) functions</a:t>
            </a:r>
          </a:p>
          <a:p>
            <a:r>
              <a:rPr lang="en-US" sz="1200" b="0" i="0" kern="1200" dirty="0">
                <a:solidFill>
                  <a:schemeClr val="tx1"/>
                </a:solidFill>
                <a:effectLst/>
                <a:latin typeface="+mn-lt"/>
                <a:ea typeface="+mn-ea"/>
                <a:cs typeface="+mn-cs"/>
              </a:rPr>
              <a:t>tools for </a:t>
            </a:r>
            <a:r>
              <a:rPr lang="en-US" sz="1200" b="0" i="0" u="sng" kern="1200" dirty="0">
                <a:solidFill>
                  <a:schemeClr val="tx1"/>
                </a:solidFill>
                <a:effectLst/>
                <a:latin typeface="+mn-lt"/>
                <a:ea typeface="+mn-ea"/>
                <a:cs typeface="+mn-cs"/>
              </a:rPr>
              <a:t>integrating C</a:t>
            </a:r>
            <a:r>
              <a:rPr lang="en-US" sz="1200" b="0" i="0" kern="1200" dirty="0">
                <a:solidFill>
                  <a:schemeClr val="tx1"/>
                </a:solidFill>
                <a:effectLst/>
                <a:latin typeface="+mn-lt"/>
                <a:ea typeface="+mn-ea"/>
                <a:cs typeface="+mn-cs"/>
              </a:rPr>
              <a:t>/</a:t>
            </a:r>
            <a:r>
              <a:rPr lang="en-US" sz="1200" b="1" i="0" kern="1200" dirty="0">
                <a:solidFill>
                  <a:schemeClr val="tx1"/>
                </a:solidFill>
                <a:effectLst/>
                <a:latin typeface="+mn-lt"/>
                <a:ea typeface="+mn-ea"/>
                <a:cs typeface="+mn-cs"/>
              </a:rPr>
              <a:t>C</a:t>
            </a:r>
            <a:r>
              <a:rPr lang="en-US" sz="1200" b="0" i="0" kern="1200" dirty="0">
                <a:solidFill>
                  <a:schemeClr val="tx1"/>
                </a:solidFill>
                <a:effectLst/>
                <a:latin typeface="+mn-lt"/>
                <a:ea typeface="+mn-ea"/>
                <a:cs typeface="+mn-cs"/>
              </a:rPr>
              <a:t>++ and Fortran code</a:t>
            </a:r>
          </a:p>
          <a:p>
            <a:r>
              <a:rPr lang="en-US" sz="1200" b="0" i="0" kern="1200" dirty="0">
                <a:solidFill>
                  <a:schemeClr val="tx1"/>
                </a:solidFill>
                <a:effectLst/>
                <a:latin typeface="+mn-lt"/>
                <a:ea typeface="+mn-ea"/>
                <a:cs typeface="+mn-cs"/>
              </a:rPr>
              <a:t>useful </a:t>
            </a:r>
            <a:r>
              <a:rPr lang="en-US" sz="1200" b="0" i="0" u="sng" kern="1200" dirty="0">
                <a:solidFill>
                  <a:schemeClr val="tx1"/>
                </a:solidFill>
                <a:effectLst/>
                <a:latin typeface="+mn-lt"/>
                <a:ea typeface="+mn-ea"/>
                <a:cs typeface="+mn-cs"/>
              </a:rPr>
              <a:t>linear algebra, Fourier transform, and random number capabilities</a:t>
            </a:r>
          </a:p>
          <a:p>
            <a:r>
              <a:rPr lang="en-US" sz="1200" b="0" i="0" kern="1200" dirty="0">
                <a:solidFill>
                  <a:schemeClr val="tx1"/>
                </a:solidFill>
                <a:effectLst/>
                <a:latin typeface="+mn-lt"/>
                <a:ea typeface="+mn-ea"/>
                <a:cs typeface="+mn-cs"/>
              </a:rPr>
              <a:t>Besides its obvious scientific uses, NumPy can also be used as an efficient </a:t>
            </a:r>
            <a:r>
              <a:rPr lang="en-US" sz="1200" b="0" i="0" u="sng" kern="1200" dirty="0">
                <a:solidFill>
                  <a:schemeClr val="tx1"/>
                </a:solidFill>
                <a:effectLst/>
                <a:latin typeface="+mn-lt"/>
                <a:ea typeface="+mn-ea"/>
                <a:cs typeface="+mn-cs"/>
              </a:rPr>
              <a:t>multi-dimensional container of generic data. </a:t>
            </a:r>
            <a:r>
              <a:rPr lang="en-US" sz="1200" b="0" i="0" kern="1200" dirty="0">
                <a:solidFill>
                  <a:schemeClr val="tx1"/>
                </a:solidFill>
                <a:effectLst/>
                <a:latin typeface="+mn-lt"/>
                <a:ea typeface="+mn-ea"/>
                <a:cs typeface="+mn-cs"/>
              </a:rPr>
              <a:t>Arbitrary data-types can be defined. This allows NumPy to seamlessly and speedily integrate with a wide variety of </a:t>
            </a:r>
            <a:r>
              <a:rPr lang="en-US" sz="1200" b="0" i="0" u="sng" kern="1200" dirty="0">
                <a:solidFill>
                  <a:schemeClr val="tx1"/>
                </a:solidFill>
                <a:effectLst/>
                <a:latin typeface="+mn-lt"/>
                <a:ea typeface="+mn-ea"/>
                <a:cs typeface="+mn-cs"/>
              </a:rPr>
              <a:t>databases</a:t>
            </a:r>
            <a:r>
              <a:rPr lang="en-US" sz="1200" b="1" i="0" u="none" strike="noStrike" kern="1200" baseline="0" dirty="0">
                <a:solidFill>
                  <a:schemeClr val="tx1"/>
                </a:solidFill>
                <a:effectLst/>
                <a:latin typeface="+mn-lt"/>
                <a:ea typeface="+mn-ea"/>
                <a:cs typeface="+mn-cs"/>
              </a:rPr>
              <a:t>.</a:t>
            </a:r>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a:t>
            </a:r>
            <a:r>
              <a:rPr lang="el-GR" sz="1200" b="1" i="0" u="none" strike="noStrike" kern="1200" baseline="0" dirty="0" err="1">
                <a:solidFill>
                  <a:schemeClr val="tx1"/>
                </a:solidFill>
                <a:latin typeface="+mn-lt"/>
                <a:ea typeface="+mn-ea"/>
                <a:cs typeface="+mn-cs"/>
              </a:rPr>
              <a:t>cipy</a:t>
            </a:r>
            <a:r>
              <a:rPr lang="en-US" sz="1200" b="1" i="0" u="none" strike="noStrike" kern="1200" baseline="0" dirty="0">
                <a:solidFill>
                  <a:schemeClr val="tx1"/>
                </a:solidFill>
                <a:latin typeface="+mn-lt"/>
                <a:ea typeface="+mn-ea"/>
                <a:cs typeface="+mn-cs"/>
              </a:rPr>
              <a:t> </a:t>
            </a:r>
            <a:r>
              <a:rPr lang="en-US" sz="1200" b="0" i="0" kern="1200" dirty="0">
                <a:solidFill>
                  <a:schemeClr val="tx1"/>
                </a:solidFill>
                <a:effectLst/>
                <a:latin typeface="+mn-lt"/>
                <a:ea typeface="+mn-ea"/>
                <a:cs typeface="+mn-cs"/>
              </a:rPr>
              <a:t>(it provides many user-friendly and efficient numerical routines such as </a:t>
            </a:r>
            <a:r>
              <a:rPr lang="en-US" sz="1200" b="0" i="0" u="sng" kern="1200" dirty="0">
                <a:solidFill>
                  <a:schemeClr val="tx1"/>
                </a:solidFill>
                <a:effectLst/>
                <a:latin typeface="+mn-lt"/>
                <a:ea typeface="+mn-ea"/>
                <a:cs typeface="+mn-cs"/>
              </a:rPr>
              <a:t>routines for numerical integration and optimization</a:t>
            </a:r>
            <a:r>
              <a:rPr lang="en-US" sz="1200" b="0" i="0" kern="1200" dirty="0">
                <a:solidFill>
                  <a:schemeClr val="tx1"/>
                </a:solidFill>
                <a:effectLst/>
                <a:latin typeface="+mn-lt"/>
                <a:ea typeface="+mn-ea"/>
                <a:cs typeface="+mn-cs"/>
              </a:rPr>
              <a:t>)</a:t>
            </a:r>
            <a:r>
              <a:rPr lang="el-GR" sz="1200" b="1" i="0" u="none" strike="noStrike" kern="1200" baseline="0" dirty="0">
                <a:solidFill>
                  <a:schemeClr val="tx1"/>
                </a:solidFill>
                <a:latin typeface="+mn-lt"/>
                <a:ea typeface="+mn-ea"/>
                <a:cs typeface="+mn-cs"/>
              </a:rPr>
              <a:t>,</a:t>
            </a:r>
            <a:endParaRPr lang="en-US" sz="1200" b="1" i="0" u="none" strike="noStrike" kern="1200" baseline="0" dirty="0">
              <a:solidFill>
                <a:schemeClr val="tx1"/>
              </a:solidFill>
              <a:latin typeface="+mn-lt"/>
              <a:ea typeface="+mn-ea"/>
              <a:cs typeface="+mn-cs"/>
            </a:endParaRPr>
          </a:p>
          <a:p>
            <a:r>
              <a:rPr lang="el-GR" sz="1200" b="1" i="0" u="none" strike="noStrike" kern="1200" baseline="0" dirty="0" err="1">
                <a:solidFill>
                  <a:schemeClr val="tx1"/>
                </a:solidFill>
                <a:latin typeface="+mn-lt"/>
                <a:ea typeface="+mn-ea"/>
                <a:cs typeface="+mn-cs"/>
              </a:rPr>
              <a:t>matplotlib</a:t>
            </a:r>
            <a:r>
              <a:rPr lang="el-GR" sz="1200" b="1" i="0" u="none" strike="noStrike" kern="1200" baseline="0" dirty="0">
                <a:solidFill>
                  <a:schemeClr val="tx1"/>
                </a:solidFill>
                <a:latin typeface="+mn-lt"/>
                <a:ea typeface="+mn-ea"/>
                <a:cs typeface="+mn-cs"/>
              </a:rPr>
              <a:t>,</a:t>
            </a:r>
            <a:r>
              <a:rPr lang="en-US" sz="1200" b="1" i="0" u="none" strike="noStrike" kern="1200" baseline="0" dirty="0">
                <a:solidFill>
                  <a:schemeClr val="tx1"/>
                </a:solidFill>
                <a:latin typeface="+mn-lt"/>
                <a:ea typeface="+mn-ea"/>
                <a:cs typeface="+mn-cs"/>
              </a:rPr>
              <a:t> (</a:t>
            </a:r>
            <a:r>
              <a:rPr lang="en-US" sz="1200" b="0" i="0" kern="1200" dirty="0">
                <a:solidFill>
                  <a:schemeClr val="tx1"/>
                </a:solidFill>
                <a:effectLst/>
                <a:latin typeface="+mn-lt"/>
                <a:ea typeface="+mn-ea"/>
                <a:cs typeface="+mn-cs"/>
              </a:rPr>
              <a:t>Matplotlib is a </a:t>
            </a:r>
            <a:r>
              <a:rPr lang="en-US" sz="1200" b="0" i="0" u="sng" kern="1200" dirty="0">
                <a:solidFill>
                  <a:schemeClr val="tx1"/>
                </a:solidFill>
                <a:effectLst/>
                <a:latin typeface="+mn-lt"/>
                <a:ea typeface="+mn-ea"/>
                <a:cs typeface="+mn-cs"/>
              </a:rPr>
              <a:t>Python 2D plotting library </a:t>
            </a:r>
            <a:r>
              <a:rPr lang="en-US" sz="1200" b="0" i="0" kern="1200" dirty="0">
                <a:solidFill>
                  <a:schemeClr val="tx1"/>
                </a:solidFill>
                <a:effectLst/>
                <a:latin typeface="+mn-lt"/>
                <a:ea typeface="+mn-ea"/>
                <a:cs typeface="+mn-cs"/>
              </a:rPr>
              <a:t>which produces publication quality figures in a variety of hardcopy formats and interactive environments across platforms. Matplotlib can be used in Python scripts, the Python and </a:t>
            </a:r>
            <a:r>
              <a:rPr lang="en-US" sz="1200" b="0" i="0" u="none" strike="noStrike" kern="1200" dirty="0" err="1">
                <a:solidFill>
                  <a:schemeClr val="tx1"/>
                </a:solidFill>
                <a:effectLst/>
                <a:latin typeface="+mn-lt"/>
                <a:ea typeface="+mn-ea"/>
                <a:cs typeface="+mn-cs"/>
                <a:hlinkClick r:id="rId3"/>
              </a:rPr>
              <a:t>IPython</a:t>
            </a:r>
            <a:r>
              <a:rPr lang="en-US" sz="1200" b="0" i="0" kern="1200" dirty="0">
                <a:solidFill>
                  <a:schemeClr val="tx1"/>
                </a:solidFill>
                <a:effectLst/>
                <a:latin typeface="+mn-lt"/>
                <a:ea typeface="+mn-ea"/>
                <a:cs typeface="+mn-cs"/>
              </a:rPr>
              <a:t> shells, the </a:t>
            </a:r>
            <a:r>
              <a:rPr lang="en-US" sz="1200" b="0" i="0" u="none" strike="noStrike" kern="1200" dirty="0" err="1">
                <a:solidFill>
                  <a:schemeClr val="tx1"/>
                </a:solidFill>
                <a:effectLst/>
                <a:latin typeface="+mn-lt"/>
                <a:ea typeface="+mn-ea"/>
                <a:cs typeface="+mn-cs"/>
                <a:hlinkClick r:id="rId4"/>
              </a:rPr>
              <a:t>Jupyter</a:t>
            </a:r>
            <a:r>
              <a:rPr lang="en-US" sz="1200" b="0" i="0" kern="1200" dirty="0">
                <a:solidFill>
                  <a:schemeClr val="tx1"/>
                </a:solidFill>
                <a:effectLst/>
                <a:latin typeface="+mn-lt"/>
                <a:ea typeface="+mn-ea"/>
                <a:cs typeface="+mn-cs"/>
              </a:rPr>
              <a:t> notebook, web application servers, and for graphical user interface toolkits.</a:t>
            </a:r>
            <a:r>
              <a:rPr lang="en-US" sz="1200" b="1" i="0" u="none" strike="noStrike" kern="1200" baseline="0" dirty="0">
                <a:solidFill>
                  <a:schemeClr val="tx1"/>
                </a:solidFill>
                <a:latin typeface="+mn-lt"/>
                <a:ea typeface="+mn-ea"/>
                <a:cs typeface="+mn-cs"/>
              </a:rPr>
              <a:t>)</a:t>
            </a:r>
          </a:p>
          <a:p>
            <a:r>
              <a:rPr lang="el-GR" sz="1200" b="1" i="0" u="none" strike="noStrike" kern="1200" baseline="0" dirty="0" err="1">
                <a:solidFill>
                  <a:schemeClr val="tx1"/>
                </a:solidFill>
                <a:latin typeface="+mn-lt"/>
                <a:ea typeface="+mn-ea"/>
                <a:cs typeface="+mn-cs"/>
              </a:rPr>
              <a:t>statsmodels</a:t>
            </a:r>
            <a:r>
              <a:rPr lang="en-US" sz="1200" b="1" i="0" u="none" strike="noStrike" kern="1200" baseline="0" dirty="0">
                <a:solidFill>
                  <a:schemeClr val="tx1"/>
                </a:solidFill>
                <a:latin typeface="+mn-lt"/>
                <a:ea typeface="+mn-ea"/>
                <a:cs typeface="+mn-cs"/>
              </a:rPr>
              <a:t> (</a:t>
            </a:r>
            <a:r>
              <a:rPr lang="en-US" sz="1200" b="0" i="0" u="none" strike="noStrike" kern="1200" dirty="0" err="1">
                <a:solidFill>
                  <a:schemeClr val="tx1"/>
                </a:solidFill>
                <a:effectLst/>
                <a:latin typeface="+mn-lt"/>
                <a:ea typeface="+mn-ea"/>
                <a:cs typeface="+mn-cs"/>
                <a:hlinkClick r:id="rId5" tooltip="statsmodels: Statistical analysis in Python"/>
              </a:rPr>
              <a:t>statsmodels</a:t>
            </a:r>
            <a:r>
              <a:rPr lang="en-US" sz="1200" b="0" i="0" kern="1200" dirty="0">
                <a:solidFill>
                  <a:schemeClr val="tx1"/>
                </a:solidFill>
                <a:effectLst/>
                <a:latin typeface="+mn-lt"/>
                <a:ea typeface="+mn-ea"/>
                <a:cs typeface="+mn-cs"/>
              </a:rPr>
              <a:t> is a Python </a:t>
            </a:r>
            <a:r>
              <a:rPr lang="en-US" sz="1200" b="0" i="0" u="sng" kern="1200" dirty="0">
                <a:solidFill>
                  <a:schemeClr val="tx1"/>
                </a:solidFill>
                <a:effectLst/>
                <a:latin typeface="+mn-lt"/>
                <a:ea typeface="+mn-ea"/>
                <a:cs typeface="+mn-cs"/>
              </a:rPr>
              <a:t>module</a:t>
            </a:r>
            <a:r>
              <a:rPr lang="en-US" sz="1200" b="0" i="0" kern="1200" dirty="0">
                <a:solidFill>
                  <a:schemeClr val="tx1"/>
                </a:solidFill>
                <a:effectLst/>
                <a:latin typeface="+mn-lt"/>
                <a:ea typeface="+mn-ea"/>
                <a:cs typeface="+mn-cs"/>
              </a:rPr>
              <a:t> that provides </a:t>
            </a:r>
            <a:r>
              <a:rPr lang="en-US" sz="1200" b="0" i="0" u="sng" kern="1200" dirty="0">
                <a:solidFill>
                  <a:schemeClr val="tx1"/>
                </a:solidFill>
                <a:effectLst/>
                <a:latin typeface="+mn-lt"/>
                <a:ea typeface="+mn-ea"/>
                <a:cs typeface="+mn-cs"/>
              </a:rPr>
              <a:t>classes and functions </a:t>
            </a:r>
            <a:r>
              <a:rPr lang="en-US" sz="1200" b="0" i="0" kern="1200" dirty="0">
                <a:solidFill>
                  <a:schemeClr val="tx1"/>
                </a:solidFill>
                <a:effectLst/>
                <a:latin typeface="+mn-lt"/>
                <a:ea typeface="+mn-ea"/>
                <a:cs typeface="+mn-cs"/>
              </a:rPr>
              <a:t>for the estimation of many different </a:t>
            </a:r>
            <a:r>
              <a:rPr lang="en-US" sz="1200" b="0" i="0" u="sng" kern="1200" dirty="0">
                <a:solidFill>
                  <a:schemeClr val="tx1"/>
                </a:solidFill>
                <a:effectLst/>
                <a:latin typeface="+mn-lt"/>
                <a:ea typeface="+mn-ea"/>
                <a:cs typeface="+mn-cs"/>
              </a:rPr>
              <a:t>statistical models</a:t>
            </a:r>
            <a:r>
              <a:rPr lang="en-US" sz="1200" b="0" i="0" kern="1200" dirty="0">
                <a:solidFill>
                  <a:schemeClr val="tx1"/>
                </a:solidFill>
                <a:effectLst/>
                <a:latin typeface="+mn-lt"/>
                <a:ea typeface="+mn-ea"/>
                <a:cs typeface="+mn-cs"/>
              </a:rPr>
              <a:t>, as well as for conducting </a:t>
            </a:r>
            <a:r>
              <a:rPr lang="en-US" sz="1200" b="0" i="0" u="sng" kern="1200" dirty="0">
                <a:solidFill>
                  <a:schemeClr val="tx1"/>
                </a:solidFill>
                <a:effectLst/>
                <a:latin typeface="+mn-lt"/>
                <a:ea typeface="+mn-ea"/>
                <a:cs typeface="+mn-cs"/>
              </a:rPr>
              <a:t>statistical tests, and statistical data exploration</a:t>
            </a:r>
            <a:r>
              <a:rPr lang="en-US" sz="1200" b="0" i="0" kern="1200" dirty="0">
                <a:solidFill>
                  <a:schemeClr val="tx1"/>
                </a:solidFill>
                <a:effectLst/>
                <a:latin typeface="+mn-lt"/>
                <a:ea typeface="+mn-ea"/>
                <a:cs typeface="+mn-cs"/>
              </a:rPr>
              <a:t>. An extensive list of result statistics are available for each estimator. The results are tested against existing statistical packages to ensure that they are correct</a:t>
            </a:r>
            <a:r>
              <a:rPr lang="en-US" sz="1200" b="1" i="0" u="none" strike="noStrike" kern="1200" baseline="0" dirty="0">
                <a:solidFill>
                  <a:schemeClr val="tx1"/>
                </a:solidFill>
                <a:latin typeface="+mn-lt"/>
                <a:ea typeface="+mn-ea"/>
                <a:cs typeface="+mn-cs"/>
              </a:rPr>
              <a:t>) http://bit.ly/2FudGhz</a:t>
            </a:r>
          </a:p>
          <a:p>
            <a:r>
              <a:rPr lang="el-GR" sz="1200" b="1" i="0" u="none" strike="noStrike" kern="1200" baseline="0" dirty="0" err="1">
                <a:solidFill>
                  <a:schemeClr val="tx1"/>
                </a:solidFill>
                <a:latin typeface="+mn-lt"/>
                <a:ea typeface="+mn-ea"/>
                <a:cs typeface="+mn-cs"/>
              </a:rPr>
              <a:t>scikit</a:t>
            </a:r>
            <a:r>
              <a:rPr lang="el-GR" sz="1200" b="0" i="0" u="none" strike="noStrike" kern="1200" baseline="0" dirty="0">
                <a:solidFill>
                  <a:schemeClr val="tx1"/>
                </a:solidFill>
                <a:latin typeface="+mn-lt"/>
                <a:ea typeface="+mn-ea"/>
                <a:cs typeface="+mn-cs"/>
              </a:rPr>
              <a:t>. </a:t>
            </a:r>
            <a:r>
              <a:rPr lang="en-US" sz="1200" b="0" i="0" u="sng" strike="noStrike" kern="1200" baseline="0" dirty="0">
                <a:solidFill>
                  <a:schemeClr val="tx1"/>
                </a:solidFill>
                <a:latin typeface="+mn-lt"/>
                <a:ea typeface="+mn-ea"/>
                <a:cs typeface="+mn-cs"/>
              </a:rPr>
              <a:t>(Machine-learning in Python: </a:t>
            </a:r>
            <a:r>
              <a:rPr lang="en-US" sz="1200" b="0" i="0" u="sng" strike="noStrike" kern="1200" baseline="0" dirty="0" err="1">
                <a:solidFill>
                  <a:schemeClr val="tx1"/>
                </a:solidFill>
                <a:latin typeface="+mn-lt"/>
                <a:ea typeface="+mn-ea"/>
                <a:cs typeface="+mn-cs"/>
              </a:rPr>
              <a:t>Classiification</a:t>
            </a:r>
            <a:r>
              <a:rPr lang="en-US" sz="1200" b="0" i="0" u="sng" strike="noStrike" kern="1200" baseline="0" dirty="0">
                <a:solidFill>
                  <a:schemeClr val="tx1"/>
                </a:solidFill>
                <a:latin typeface="+mn-lt"/>
                <a:ea typeface="+mn-ea"/>
                <a:cs typeface="+mn-cs"/>
              </a:rPr>
              <a:t>, Regression, Clustering, Dimensionality Reduction, Model selection, Preprocessing) </a:t>
            </a:r>
            <a:r>
              <a:rPr lang="en-US" sz="1200" b="1" i="0" u="sng" strike="noStrike" kern="1200" baseline="0" dirty="0">
                <a:solidFill>
                  <a:schemeClr val="tx1"/>
                </a:solidFill>
                <a:latin typeface="+mn-lt"/>
                <a:ea typeface="+mn-ea"/>
                <a:cs typeface="+mn-cs"/>
              </a:rPr>
              <a:t>http://bit.ly/2Fzm679</a:t>
            </a:r>
          </a:p>
          <a:p>
            <a:endParaRPr lang="en-US" sz="1200" b="0" i="0" u="none" strike="noStrike" kern="1200" baseline="0" dirty="0">
              <a:solidFill>
                <a:schemeClr val="tx1"/>
              </a:solidFill>
              <a:effectLst/>
              <a:latin typeface="+mn-lt"/>
              <a:ea typeface="+mn-ea"/>
              <a:cs typeface="+mn-cs"/>
            </a:endParaRPr>
          </a:p>
          <a:p>
            <a:r>
              <a:rPr lang="el-GR" sz="1200" b="0" i="0" u="none" strike="noStrike" kern="1200" baseline="0" dirty="0">
                <a:solidFill>
                  <a:schemeClr val="tx1"/>
                </a:solidFill>
                <a:latin typeface="+mn-lt"/>
                <a:ea typeface="+mn-ea"/>
                <a:cs typeface="+mn-cs"/>
              </a:rPr>
              <a:t>Οι τεχνικές ανάλυσης δεδομένων (επεξηγηματικής και προγνωστικής, πχ. </a:t>
            </a:r>
            <a:r>
              <a:rPr lang="en-US" sz="1200" b="0" i="0" u="none" strike="noStrike" kern="1200" baseline="0" dirty="0">
                <a:solidFill>
                  <a:schemeClr val="tx1"/>
                </a:solidFill>
                <a:latin typeface="+mn-lt"/>
                <a:ea typeface="+mn-ea"/>
                <a:cs typeface="+mn-cs"/>
              </a:rPr>
              <a:t>t-test, ANOVA, linear &amp; logistic regression, classification, clustering, </a:t>
            </a:r>
            <a:r>
              <a:rPr lang="el-GR" sz="1200" b="0" i="0" u="none" strike="noStrike" kern="1200" baseline="0" dirty="0">
                <a:solidFill>
                  <a:schemeClr val="tx1"/>
                </a:solidFill>
                <a:latin typeface="+mn-lt"/>
                <a:ea typeface="+mn-ea"/>
                <a:cs typeface="+mn-cs"/>
              </a:rPr>
              <a:t>κ.λπ.) σε περιβάλλον </a:t>
            </a:r>
            <a:r>
              <a:rPr lang="en-US" sz="1200" b="0" i="0" u="none" strike="noStrike" kern="1200" baseline="0" dirty="0">
                <a:solidFill>
                  <a:schemeClr val="tx1"/>
                </a:solidFill>
                <a:latin typeface="+mn-lt"/>
                <a:ea typeface="+mn-ea"/>
                <a:cs typeface="+mn-cs"/>
              </a:rPr>
              <a:t>Python (</a:t>
            </a:r>
            <a:r>
              <a:rPr lang="el-GR" sz="1200" b="0" i="0" u="none" strike="noStrike" kern="1200" baseline="0" dirty="0">
                <a:solidFill>
                  <a:schemeClr val="tx1"/>
                </a:solidFill>
                <a:latin typeface="+mn-lt"/>
                <a:ea typeface="+mn-ea"/>
                <a:cs typeface="+mn-cs"/>
              </a:rPr>
              <a:t>με χρήση του </a:t>
            </a:r>
            <a:r>
              <a:rPr lang="en-US" sz="1200" b="0" i="0" u="none" strike="noStrike" kern="1200" baseline="0" dirty="0" err="1">
                <a:solidFill>
                  <a:schemeClr val="tx1"/>
                </a:solidFill>
                <a:latin typeface="+mn-lt"/>
                <a:ea typeface="+mn-ea"/>
                <a:cs typeface="+mn-cs"/>
              </a:rPr>
              <a:t>Jupyter</a:t>
            </a:r>
            <a:r>
              <a:rPr lang="en-US" sz="1200" b="0" i="0" u="none" strike="noStrike" kern="1200" baseline="0" dirty="0">
                <a:solidFill>
                  <a:schemeClr val="tx1"/>
                </a:solidFill>
                <a:latin typeface="+mn-lt"/>
                <a:ea typeface="+mn-ea"/>
                <a:cs typeface="+mn-cs"/>
              </a:rPr>
              <a:t> Notebook </a:t>
            </a:r>
            <a:r>
              <a:rPr lang="el-GR" sz="1200" b="0" i="0" u="none" strike="noStrike" kern="1200" baseline="0" dirty="0">
                <a:solidFill>
                  <a:schemeClr val="tx1"/>
                </a:solidFill>
                <a:latin typeface="+mn-lt"/>
                <a:ea typeface="+mn-ea"/>
                <a:cs typeface="+mn-cs"/>
              </a:rPr>
              <a:t>και βιβλιοθηκών όπως </a:t>
            </a:r>
            <a:r>
              <a:rPr lang="en-US" sz="1200" b="0" i="0" u="none" strike="noStrike" kern="1200" baseline="0" dirty="0" err="1">
                <a:solidFill>
                  <a:schemeClr val="tx1"/>
                </a:solidFill>
                <a:latin typeface="+mn-lt"/>
                <a:ea typeface="+mn-ea"/>
                <a:cs typeface="+mn-cs"/>
              </a:rPr>
              <a:t>numpy</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scipy</a:t>
            </a:r>
            <a:r>
              <a:rPr lang="en-US" sz="1200" b="0" i="0" u="none" strike="noStrike" kern="1200" baseline="0" dirty="0">
                <a:solidFill>
                  <a:schemeClr val="tx1"/>
                </a:solidFill>
                <a:latin typeface="+mn-lt"/>
                <a:ea typeface="+mn-ea"/>
                <a:cs typeface="+mn-cs"/>
              </a:rPr>
              <a:t>, matplotlib, pandas, </a:t>
            </a:r>
            <a:r>
              <a:rPr lang="el-GR" sz="1200" b="0" i="0" u="none" strike="noStrike" kern="1200" baseline="0" dirty="0">
                <a:solidFill>
                  <a:schemeClr val="tx1"/>
                </a:solidFill>
                <a:latin typeface="+mn-lt"/>
                <a:ea typeface="+mn-ea"/>
                <a:cs typeface="+mn-cs"/>
              </a:rPr>
              <a:t>και </a:t>
            </a:r>
            <a:r>
              <a:rPr lang="en-US" sz="1200" b="0" i="0" u="none" strike="noStrike" kern="1200" baseline="0" dirty="0" err="1">
                <a:solidFill>
                  <a:schemeClr val="tx1"/>
                </a:solidFill>
                <a:latin typeface="+mn-lt"/>
                <a:ea typeface="+mn-ea"/>
                <a:cs typeface="+mn-cs"/>
              </a:rPr>
              <a:t>scikit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έχουν γενικότερη αξία καθώς μπορούν να εφαρμοστούν σε κάθε περίπτωση ανάλυσης δεδομένων και όχι μόνο μάθησης. </a:t>
            </a:r>
          </a:p>
          <a:p>
            <a:endParaRPr lang="el-GR" sz="1200" b="0" i="0" u="none" strike="noStrike" kern="1200" baseline="0" dirty="0">
              <a:solidFill>
                <a:schemeClr val="tx1"/>
              </a:solidFill>
              <a:latin typeface="+mn-lt"/>
              <a:ea typeface="+mn-ea"/>
              <a:cs typeface="+mn-cs"/>
            </a:endParaRPr>
          </a:p>
          <a:p>
            <a:pPr marL="228600" indent="-228600">
              <a:buAutoNum type="arabicPeriod"/>
            </a:pPr>
            <a:r>
              <a:rPr lang="en-US" sz="1200" b="0" i="0" kern="1200" dirty="0">
                <a:solidFill>
                  <a:schemeClr val="tx1"/>
                </a:solidFill>
                <a:effectLst/>
                <a:latin typeface="+mn-lt"/>
                <a:ea typeface="+mn-ea"/>
                <a:cs typeface="+mn-cs"/>
              </a:rPr>
              <a:t>-Theory and Learning Analytics, Computational Methods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-Introduction to Python ecosystem and </a:t>
            </a:r>
            <a:r>
              <a:rPr lang="en-US" sz="1200" b="1" i="0" kern="1200" dirty="0" err="1">
                <a:solidFill>
                  <a:schemeClr val="tx1"/>
                </a:solidFill>
                <a:effectLst/>
                <a:latin typeface="+mn-lt"/>
                <a:ea typeface="+mn-ea"/>
                <a:cs typeface="+mn-cs"/>
              </a:rPr>
              <a:t>Jupyter</a:t>
            </a:r>
            <a:r>
              <a:rPr lang="en-US" sz="1200" b="0" i="0" kern="1200" dirty="0">
                <a:solidFill>
                  <a:schemeClr val="tx1"/>
                </a:solidFill>
                <a:effectLst/>
                <a:latin typeface="+mn-lt"/>
                <a:ea typeface="+mn-ea"/>
                <a:cs typeface="+mn-cs"/>
              </a:rPr>
              <a:t> Notebook</a:t>
            </a:r>
            <a:endParaRPr lang="el-GR" sz="1200" b="0" i="0" kern="1200" dirty="0">
              <a:solidFill>
                <a:schemeClr val="tx1"/>
              </a:solidFill>
              <a:effectLst/>
              <a:latin typeface="+mn-lt"/>
              <a:ea typeface="+mn-ea"/>
              <a:cs typeface="+mn-cs"/>
            </a:endParaRPr>
          </a:p>
          <a:p>
            <a:pPr marL="228600" indent="-228600">
              <a:buAutoNum type="arabicPeriod"/>
            </a:pPr>
            <a:r>
              <a:rPr lang="en-US" sz="1200" b="0" i="0" kern="1200" dirty="0">
                <a:solidFill>
                  <a:schemeClr val="tx1"/>
                </a:solidFill>
                <a:effectLst/>
                <a:latin typeface="+mn-lt"/>
                <a:ea typeface="+mn-ea"/>
                <a:cs typeface="+mn-cs"/>
              </a:rPr>
              <a:t>-Measurement and its Uses in Learning Analytics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r>
              <a:rPr lang="en-US" sz="1200" b="0" i="0" kern="1200" dirty="0" err="1">
                <a:solidFill>
                  <a:schemeClr val="tx1"/>
                </a:solidFill>
                <a:effectLst/>
                <a:latin typeface="+mn-lt"/>
                <a:ea typeface="+mn-ea"/>
                <a:cs typeface="+mn-cs"/>
              </a:rPr>
              <a:t>Δεδομέν</a:t>
            </a:r>
            <a:r>
              <a:rPr lang="en-US" sz="1200" b="0" i="0" kern="1200" dirty="0">
                <a:solidFill>
                  <a:schemeClr val="tx1"/>
                </a:solidFill>
                <a:effectLst/>
                <a:latin typeface="+mn-lt"/>
                <a:ea typeface="+mn-ea"/>
                <a:cs typeface="+mn-cs"/>
              </a:rPr>
              <a:t>α, Numpy &amp; Arrays, pandas &amp; DataFrames</a:t>
            </a:r>
            <a:endParaRPr lang="el-GR" sz="1200" b="0" i="0" kern="1200" dirty="0">
              <a:solidFill>
                <a:schemeClr val="tx1"/>
              </a:solidFill>
              <a:effectLst/>
              <a:latin typeface="+mn-lt"/>
              <a:ea typeface="+mn-ea"/>
              <a:cs typeface="+mn-cs"/>
            </a:endParaRPr>
          </a:p>
          <a:p>
            <a:pPr marL="228600" indent="-228600">
              <a:buAutoNum type="arabicPeriod"/>
            </a:pPr>
            <a:r>
              <a:rPr lang="el-GR" sz="1200" b="0" i="0" kern="1200" dirty="0">
                <a:solidFill>
                  <a:schemeClr val="tx1"/>
                </a:solidFill>
                <a:effectLst/>
                <a:latin typeface="+mn-lt"/>
                <a:ea typeface="+mn-ea"/>
                <a:cs typeface="+mn-cs"/>
              </a:rPr>
              <a:t>- Η βιβλιοθήκη </a:t>
            </a:r>
            <a:r>
              <a:rPr lang="el-GR" sz="1200" b="0" i="0" kern="1200" dirty="0" err="1">
                <a:solidFill>
                  <a:schemeClr val="tx1"/>
                </a:solidFill>
                <a:effectLst/>
                <a:latin typeface="+mn-lt"/>
                <a:ea typeface="+mn-ea"/>
                <a:cs typeface="+mn-cs"/>
              </a:rPr>
              <a:t>numpy</a:t>
            </a:r>
            <a:r>
              <a:rPr lang="el-GR" sz="1200" b="0" i="0" kern="1200" dirty="0">
                <a:solidFill>
                  <a:schemeClr val="tx1"/>
                </a:solidFill>
                <a:effectLst/>
                <a:latin typeface="+mn-lt"/>
                <a:ea typeface="+mn-ea"/>
                <a:cs typeface="+mn-cs"/>
              </a:rPr>
              <a:t> </a:t>
            </a:r>
            <a:br>
              <a:rPr lang="el-GR" sz="1200" b="0" i="0" kern="1200" dirty="0">
                <a:solidFill>
                  <a:schemeClr val="tx1"/>
                </a:solidFill>
                <a:effectLst/>
                <a:latin typeface="+mn-lt"/>
                <a:ea typeface="+mn-ea"/>
                <a:cs typeface="+mn-cs"/>
              </a:rPr>
            </a:br>
            <a:r>
              <a:rPr lang="el-GR" sz="1200" b="0" i="0" kern="1200" dirty="0">
                <a:solidFill>
                  <a:schemeClr val="tx1"/>
                </a:solidFill>
                <a:effectLst/>
                <a:latin typeface="+mn-lt"/>
                <a:ea typeface="+mn-ea"/>
                <a:cs typeface="+mn-cs"/>
              </a:rPr>
              <a:t>- Η βιβλιοθήκη </a:t>
            </a:r>
            <a:r>
              <a:rPr lang="el-GR" sz="1200" b="0" i="0" kern="1200" dirty="0" err="1">
                <a:solidFill>
                  <a:schemeClr val="tx1"/>
                </a:solidFill>
                <a:effectLst/>
                <a:latin typeface="+mn-lt"/>
                <a:ea typeface="+mn-ea"/>
                <a:cs typeface="+mn-cs"/>
              </a:rPr>
              <a:t>pandas</a:t>
            </a:r>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11</a:t>
            </a:fld>
            <a:endParaRPr lang="el-GR"/>
          </a:p>
        </p:txBody>
      </p:sp>
    </p:spTree>
    <p:extLst>
      <p:ext uri="{BB962C8B-B14F-4D97-AF65-F5344CB8AC3E}">
        <p14:creationId xmlns:p14="http://schemas.microsoft.com/office/powerpoint/2010/main" val="915654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TREE METAPHOR</a:t>
            </a:r>
          </a:p>
          <a:p>
            <a:endParaRPr lang="el-GR" b="1" u="sng" dirty="0"/>
          </a:p>
          <a:p>
            <a:r>
              <a:rPr lang="en-US" b="1" u="sng" dirty="0"/>
              <a:t>Python basics:</a:t>
            </a:r>
          </a:p>
          <a:p>
            <a:r>
              <a:rPr lang="en-US" b="1" dirty="0"/>
              <a:t>Python is an interpreted high-level general-purpose programming language</a:t>
            </a:r>
          </a:p>
          <a:p>
            <a:r>
              <a:rPr lang="en-US" b="1" dirty="0"/>
              <a:t>Python promotes code simplicity and readability</a:t>
            </a:r>
          </a:p>
          <a:p>
            <a:r>
              <a:rPr lang="en-US" b="1" dirty="0"/>
              <a:t>Open-source project</a:t>
            </a:r>
          </a:p>
          <a:p>
            <a:r>
              <a:rPr lang="en-US" i="1" dirty="0"/>
              <a:t>everything in Python is an </a:t>
            </a:r>
            <a:r>
              <a:rPr lang="en-US" i="1" u="sng" dirty="0"/>
              <a:t>object</a:t>
            </a:r>
            <a:endParaRPr lang="el-GR" i="1" u="sng" dirty="0"/>
          </a:p>
          <a:p>
            <a:endParaRPr lang="el-GR" i="1" dirty="0"/>
          </a:p>
          <a:p>
            <a:r>
              <a:rPr lang="en-US" b="1" i="1" dirty="0"/>
              <a:t>List</a:t>
            </a:r>
            <a:r>
              <a:rPr lang="en-US" i="1" dirty="0"/>
              <a:t>: </a:t>
            </a:r>
            <a:r>
              <a:rPr lang="en-US" dirty="0"/>
              <a:t>Reduced efficiency is </a:t>
            </a:r>
            <a:r>
              <a:rPr lang="en-US" i="1" dirty="0"/>
              <a:t>not a problem when data size is relatively small</a:t>
            </a:r>
            <a:r>
              <a:rPr lang="en-US" dirty="0"/>
              <a:t>. But, it really turns to be a restriction when dealing with big data. This is also the reason for introducing a more efficient object, namely </a:t>
            </a:r>
            <a:r>
              <a:rPr lang="en-US" b="1" dirty="0"/>
              <a:t>'</a:t>
            </a:r>
            <a:r>
              <a:rPr lang="en-US" b="1" dirty="0" err="1"/>
              <a:t>ndarray</a:t>
            </a:r>
            <a:r>
              <a:rPr lang="en-US" dirty="0"/>
              <a:t>' (learn more about </a:t>
            </a:r>
            <a:r>
              <a:rPr lang="en-US" dirty="0" err="1"/>
              <a:t>ndarrays</a:t>
            </a:r>
            <a:r>
              <a:rPr lang="en-US" dirty="0"/>
              <a:t> in </a:t>
            </a:r>
            <a:r>
              <a:rPr lang="en-US" dirty="0" err="1"/>
              <a:t>numpy</a:t>
            </a:r>
            <a:r>
              <a:rPr lang="en-US" dirty="0"/>
              <a:t>  (O(n))</a:t>
            </a:r>
            <a:endParaRPr lang="en-US" i="1" dirty="0"/>
          </a:p>
          <a:p>
            <a:r>
              <a:rPr lang="en-US" b="1" i="1" dirty="0"/>
              <a:t>Dictionary</a:t>
            </a:r>
            <a:r>
              <a:rPr lang="en-US" i="1" dirty="0"/>
              <a:t>: mapping, collection, indexed, unordered, </a:t>
            </a:r>
            <a:r>
              <a:rPr lang="en-US" i="1" dirty="0" err="1"/>
              <a:t>iterable</a:t>
            </a:r>
            <a:r>
              <a:rPr lang="en-US" i="1" dirty="0"/>
              <a:t>, mutable</a:t>
            </a:r>
          </a:p>
          <a:p>
            <a:r>
              <a:rPr lang="en-US" b="1" i="1" dirty="0"/>
              <a:t>In</a:t>
            </a:r>
            <a:r>
              <a:rPr lang="en-US" i="1" dirty="0"/>
              <a:t> operator. (hash table…efficiency…O(1))</a:t>
            </a:r>
          </a:p>
          <a:p>
            <a:r>
              <a:rPr lang="en-US" b="1" i="1" dirty="0"/>
              <a:t>Tuple</a:t>
            </a:r>
            <a:r>
              <a:rPr lang="en-US" i="1" dirty="0"/>
              <a:t>: immutable, sequential, heterogeneous, ordered, indexed</a:t>
            </a:r>
            <a:endParaRPr lang="el-GR" i="1" dirty="0"/>
          </a:p>
          <a:p>
            <a:r>
              <a:rPr lang="en-US" b="1" i="1" dirty="0"/>
              <a:t>Function: </a:t>
            </a:r>
            <a:r>
              <a:rPr lang="en-US" b="0" i="1" dirty="0"/>
              <a:t>object reference</a:t>
            </a:r>
          </a:p>
          <a:p>
            <a:r>
              <a:rPr lang="en-US" b="1" i="1" dirty="0"/>
              <a:t>File handling</a:t>
            </a:r>
            <a:endParaRPr lang="el-GR" b="1" i="1" dirty="0"/>
          </a:p>
          <a:p>
            <a:r>
              <a:rPr lang="en-US" b="1" i="1" dirty="0"/>
              <a:t>OOP</a:t>
            </a:r>
          </a:p>
          <a:p>
            <a:endParaRPr lang="en-US" b="1" i="1" dirty="0"/>
          </a:p>
          <a:p>
            <a:r>
              <a:rPr lang="el-GR" sz="1200" b="0" i="0" u="none" strike="noStrike" kern="1200" baseline="0" dirty="0">
                <a:solidFill>
                  <a:schemeClr val="tx1"/>
                </a:solidFill>
                <a:latin typeface="+mn-lt"/>
                <a:ea typeface="+mn-ea"/>
                <a:cs typeface="+mn-cs"/>
              </a:rPr>
              <a:t>Μαθηματικό Πατρών, Αθήνας, Κρήτης, </a:t>
            </a:r>
          </a:p>
          <a:p>
            <a:r>
              <a:rPr lang="en-US" sz="1200" b="0" i="0" u="none" strike="noStrike" kern="1200" baseline="0" dirty="0">
                <a:solidFill>
                  <a:schemeClr val="tx1"/>
                </a:solidFill>
                <a:latin typeface="+mn-lt"/>
                <a:ea typeface="+mn-ea"/>
                <a:cs typeface="+mn-cs"/>
              </a:rPr>
              <a:t>Anaconda: </a:t>
            </a:r>
            <a:r>
              <a:rPr lang="el-GR" sz="1200" b="0" i="0" u="none" strike="noStrike" kern="1200" baseline="0" dirty="0">
                <a:solidFill>
                  <a:schemeClr val="tx1"/>
                </a:solidFill>
                <a:latin typeface="+mn-lt"/>
                <a:ea typeface="+mn-ea"/>
                <a:cs typeface="+mn-cs"/>
              </a:rPr>
              <a:t>Ανάλυση </a:t>
            </a:r>
            <a:r>
              <a:rPr lang="en-US" sz="1200" b="0" i="0" u="none" strike="noStrike" kern="1200" baseline="0" dirty="0">
                <a:solidFill>
                  <a:schemeClr val="tx1"/>
                </a:solidFill>
                <a:latin typeface="+mn-lt"/>
                <a:ea typeface="+mn-ea"/>
                <a:cs typeface="+mn-cs"/>
              </a:rPr>
              <a:t>Big data </a:t>
            </a:r>
            <a:r>
              <a:rPr lang="el-GR" sz="1200" b="0" i="0" u="none" strike="noStrike" kern="1200" baseline="0" dirty="0">
                <a:solidFill>
                  <a:schemeClr val="tx1"/>
                </a:solidFill>
                <a:latin typeface="+mn-lt"/>
                <a:ea typeface="+mn-ea"/>
                <a:cs typeface="+mn-cs"/>
              </a:rPr>
              <a:t>και επιστημονικό προγραμματισμό (&gt;450 βιβλιοθήκες)</a:t>
            </a:r>
            <a:endParaRPr lang="en-US" sz="1200" b="0" i="0" u="none" strike="noStrike" kern="1200" baseline="0" dirty="0">
              <a:solidFill>
                <a:schemeClr val="tx1"/>
              </a:solidFill>
              <a:latin typeface="+mn-lt"/>
              <a:ea typeface="+mn-ea"/>
              <a:cs typeface="+mn-cs"/>
            </a:endParaRPr>
          </a:p>
          <a:p>
            <a:endParaRPr lang="el-GR" sz="1200" b="0" i="0" u="none" strike="noStrike" kern="1200" baseline="0" dirty="0">
              <a:solidFill>
                <a:schemeClr val="tx1"/>
              </a:solidFill>
              <a:latin typeface="+mn-lt"/>
              <a:ea typeface="+mn-ea"/>
              <a:cs typeface="+mn-cs"/>
            </a:endParaRPr>
          </a:p>
          <a:p>
            <a:r>
              <a:rPr lang="en-US" sz="1200" b="1" i="0" u="none" strike="noStrike" kern="1200" baseline="0" dirty="0" err="1">
                <a:solidFill>
                  <a:schemeClr val="tx1"/>
                </a:solidFill>
                <a:latin typeface="+mn-lt"/>
                <a:ea typeface="+mn-ea"/>
                <a:cs typeface="+mn-cs"/>
              </a:rPr>
              <a:t>Jupyter</a:t>
            </a:r>
            <a:r>
              <a:rPr lang="en-US" sz="1200" b="0" i="0" u="none" strike="noStrike" kern="1200" baseline="0" dirty="0">
                <a:solidFill>
                  <a:schemeClr val="tx1"/>
                </a:solidFill>
                <a:latin typeface="+mn-lt"/>
                <a:ea typeface="+mn-ea"/>
                <a:cs typeface="+mn-cs"/>
              </a:rPr>
              <a:t> (Julia, Python &amp; R): </a:t>
            </a:r>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Επιτρέπει να δημιουργείτε και διαμοιράζετε αρχεία με </a:t>
            </a:r>
            <a:r>
              <a:rPr lang="el-GR" sz="1200" b="1" i="0" u="none" strike="noStrike" kern="1200" baseline="0" dirty="0">
                <a:solidFill>
                  <a:schemeClr val="tx1"/>
                </a:solidFill>
                <a:latin typeface="+mn-lt"/>
                <a:ea typeface="+mn-ea"/>
                <a:cs typeface="+mn-cs"/>
              </a:rPr>
              <a:t>‘ζωντανό’ κώδικα</a:t>
            </a:r>
            <a:r>
              <a:rPr lang="en-US" sz="1200" b="1" i="0" u="none" strike="noStrike" kern="1200" baseline="0" dirty="0">
                <a:solidFill>
                  <a:schemeClr val="tx1"/>
                </a:solidFill>
                <a:latin typeface="+mn-lt"/>
                <a:ea typeface="+mn-ea"/>
                <a:cs typeface="+mn-cs"/>
              </a:rPr>
              <a:t> </a:t>
            </a:r>
            <a:r>
              <a:rPr lang="el-GR" sz="1200" b="1" i="0" u="none" strike="noStrike" kern="1200" baseline="0" dirty="0">
                <a:solidFill>
                  <a:schemeClr val="tx1"/>
                </a:solidFill>
                <a:latin typeface="+mn-lt"/>
                <a:ea typeface="+mn-ea"/>
                <a:cs typeface="+mn-cs"/>
              </a:rPr>
              <a:t>(</a:t>
            </a:r>
            <a:r>
              <a:rPr lang="el-GR" sz="1200" b="1" i="0" u="none" strike="noStrike" kern="1200" baseline="0" dirty="0" err="1">
                <a:solidFill>
                  <a:schemeClr val="tx1"/>
                </a:solidFill>
                <a:latin typeface="+mn-lt"/>
                <a:ea typeface="+mn-ea"/>
                <a:cs typeface="+mn-cs"/>
              </a:rPr>
              <a:t>live</a:t>
            </a:r>
            <a:r>
              <a:rPr lang="el-GR" sz="1200" b="1" i="0" u="none" strike="noStrike" kern="1200" baseline="0" dirty="0">
                <a:solidFill>
                  <a:schemeClr val="tx1"/>
                </a:solidFill>
                <a:latin typeface="+mn-lt"/>
                <a:ea typeface="+mn-ea"/>
                <a:cs typeface="+mn-cs"/>
              </a:rPr>
              <a:t> </a:t>
            </a:r>
            <a:r>
              <a:rPr lang="el-GR" sz="1200" b="1" i="0" u="none" strike="noStrike" kern="1200" baseline="0" dirty="0" err="1">
                <a:solidFill>
                  <a:schemeClr val="tx1"/>
                </a:solidFill>
                <a:latin typeface="+mn-lt"/>
                <a:ea typeface="+mn-ea"/>
                <a:cs typeface="+mn-cs"/>
              </a:rPr>
              <a:t>code</a:t>
            </a:r>
            <a:r>
              <a:rPr lang="el-GR" sz="1200" b="1" i="0" u="none" strike="noStrike" kern="1200" baseline="0" dirty="0">
                <a:solidFill>
                  <a:schemeClr val="tx1"/>
                </a:solidFill>
                <a:latin typeface="+mn-lt"/>
                <a:ea typeface="+mn-ea"/>
                <a:cs typeface="+mn-cs"/>
              </a:rPr>
              <a:t>)</a:t>
            </a:r>
            <a:r>
              <a:rPr lang="el-GR" sz="1200" b="0" i="0" u="none" strike="noStrike" kern="1200" baseline="0" dirty="0">
                <a:solidFill>
                  <a:schemeClr val="tx1"/>
                </a:solidFill>
                <a:latin typeface="+mn-lt"/>
                <a:ea typeface="+mn-ea"/>
                <a:cs typeface="+mn-cs"/>
              </a:rPr>
              <a:t>, εξισώσεις, εικόνες, </a:t>
            </a:r>
            <a:r>
              <a:rPr lang="el-GR" sz="1200" b="0" i="0" u="none" strike="noStrike" kern="1200" baseline="0" dirty="0" err="1">
                <a:solidFill>
                  <a:schemeClr val="tx1"/>
                </a:solidFill>
                <a:latin typeface="+mn-lt"/>
                <a:ea typeface="+mn-ea"/>
                <a:cs typeface="+mn-cs"/>
              </a:rPr>
              <a:t>οπτικοποιημένο</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υλικό (εικόνες, </a:t>
            </a:r>
            <a:r>
              <a:rPr lang="el-GR" sz="1200" b="0" i="0" u="none" strike="noStrike" kern="1200" baseline="0" dirty="0" err="1">
                <a:solidFill>
                  <a:schemeClr val="tx1"/>
                </a:solidFill>
                <a:latin typeface="+mn-lt"/>
                <a:ea typeface="+mn-ea"/>
                <a:cs typeface="+mn-cs"/>
              </a:rPr>
              <a:t>video</a:t>
            </a:r>
            <a:r>
              <a:rPr lang="el-GR" sz="1200" b="0" i="0" u="none" strike="noStrike" kern="1200" baseline="0" dirty="0">
                <a:solidFill>
                  <a:schemeClr val="tx1"/>
                </a:solidFill>
                <a:latin typeface="+mn-lt"/>
                <a:ea typeface="+mn-ea"/>
                <a:cs typeface="+mn-cs"/>
              </a:rPr>
              <a:t>) και επεξηγηματικό κείμενο</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Αποθηκεύστε ως </a:t>
            </a:r>
            <a:r>
              <a:rPr lang="en-US" sz="1200" b="0" i="0" u="none" strike="noStrike" kern="1200" baseline="0" dirty="0">
                <a:solidFill>
                  <a:schemeClr val="tx1"/>
                </a:solidFill>
                <a:latin typeface="+mn-lt"/>
                <a:ea typeface="+mn-ea"/>
                <a:cs typeface="+mn-cs"/>
              </a:rPr>
              <a:t>html</a:t>
            </a:r>
          </a:p>
          <a:p>
            <a:r>
              <a:rPr lang="en-US" sz="1200" b="0" i="0" u="none" strike="noStrike" kern="1200" baseline="0" dirty="0">
                <a:solidFill>
                  <a:schemeClr val="tx1"/>
                </a:solidFill>
                <a:latin typeface="+mn-lt"/>
                <a:ea typeface="+mn-ea"/>
                <a:cs typeface="+mn-cs"/>
              </a:rPr>
              <a:t>Installers pip &amp; </a:t>
            </a:r>
            <a:r>
              <a:rPr lang="en-US" sz="1200" b="0" i="0" u="none" strike="noStrike" kern="1200" baseline="0" dirty="0" err="1">
                <a:solidFill>
                  <a:schemeClr val="tx1"/>
                </a:solidFill>
                <a:latin typeface="+mn-lt"/>
                <a:ea typeface="+mn-ea"/>
                <a:cs typeface="+mn-cs"/>
              </a:rPr>
              <a:t>conda</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Control, cleaning, transform, modelling</a:t>
            </a:r>
            <a:endParaRPr lang="el-GR" sz="1200" b="0" i="0" u="none" strike="noStrike" kern="1200" baseline="0" dirty="0">
              <a:solidFill>
                <a:schemeClr val="tx1"/>
              </a:solidFill>
              <a:latin typeface="+mn-lt"/>
              <a:ea typeface="+mn-ea"/>
              <a:cs typeface="+mn-cs"/>
            </a:endParaRP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Η βιβλιοθήκη </a:t>
            </a:r>
            <a:r>
              <a:rPr lang="el-GR" sz="1200" b="1" i="0" u="none" strike="noStrike" kern="1200" baseline="0" dirty="0" err="1">
                <a:solidFill>
                  <a:schemeClr val="tx1"/>
                </a:solidFill>
                <a:latin typeface="+mn-lt"/>
                <a:ea typeface="+mn-ea"/>
                <a:cs typeface="+mn-cs"/>
              </a:rPr>
              <a:t>numpy</a:t>
            </a:r>
            <a:r>
              <a:rPr lang="el-GR" sz="1200" b="0" i="0" u="none" strike="noStrike" kern="1200" baseline="0" dirty="0">
                <a:solidFill>
                  <a:schemeClr val="tx1"/>
                </a:solidFill>
                <a:latin typeface="+mn-lt"/>
                <a:ea typeface="+mn-ea"/>
                <a:cs typeface="+mn-cs"/>
              </a:rPr>
              <a:t> προσφέρει τη δομή </a:t>
            </a:r>
            <a:r>
              <a:rPr lang="el-GR" sz="1200" b="1" i="0" u="none" strike="noStrike" kern="1200" baseline="0" dirty="0">
                <a:solidFill>
                  <a:schemeClr val="tx1"/>
                </a:solidFill>
                <a:latin typeface="+mn-lt"/>
                <a:ea typeface="+mn-ea"/>
                <a:cs typeface="+mn-cs"/>
              </a:rPr>
              <a:t>Πίνακας</a:t>
            </a:r>
            <a:r>
              <a:rPr lang="en-US" sz="1200" b="1"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a:t>
            </a:r>
            <a:r>
              <a:rPr lang="el-GR" sz="1200" b="1" i="0" u="none" strike="noStrike" kern="1200" baseline="0" dirty="0" err="1">
                <a:solidFill>
                  <a:schemeClr val="tx1"/>
                </a:solidFill>
                <a:latin typeface="+mn-lt"/>
                <a:ea typeface="+mn-ea"/>
                <a:cs typeface="+mn-cs"/>
              </a:rPr>
              <a:t>ndarray</a:t>
            </a:r>
            <a:r>
              <a:rPr lang="el-GR" sz="1200" b="0" i="0" u="none" strike="noStrike" kern="1200" baseline="0" dirty="0">
                <a:solidFill>
                  <a:schemeClr val="tx1"/>
                </a:solidFill>
                <a:latin typeface="+mn-lt"/>
                <a:ea typeface="+mn-ea"/>
                <a:cs typeface="+mn-cs"/>
              </a:rPr>
              <a:t>): </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Αποδοτική ομοιογενής δομή δεδομένων με υψηλή ταχύτητα επεξεργασίας</a:t>
            </a:r>
          </a:p>
          <a:p>
            <a:r>
              <a:rPr lang="el-GR" sz="1200" b="0" i="0" u="none" strike="noStrike" kern="1200" baseline="0" dirty="0">
                <a:solidFill>
                  <a:schemeClr val="tx1"/>
                </a:solidFill>
                <a:latin typeface="+mn-lt"/>
                <a:ea typeface="+mn-ea"/>
                <a:cs typeface="+mn-cs"/>
              </a:rPr>
              <a:t>H </a:t>
            </a:r>
            <a:r>
              <a:rPr lang="el-GR" sz="1200" b="0" i="0" u="none" strike="noStrike" kern="1200" baseline="0" dirty="0" err="1">
                <a:solidFill>
                  <a:schemeClr val="tx1"/>
                </a:solidFill>
                <a:latin typeface="+mn-lt"/>
                <a:ea typeface="+mn-ea"/>
                <a:cs typeface="+mn-cs"/>
              </a:rPr>
              <a:t>numpy</a:t>
            </a:r>
            <a:r>
              <a:rPr lang="el-GR" sz="1200" b="0" i="0" u="none" strike="noStrike" kern="1200" baseline="0" dirty="0">
                <a:solidFill>
                  <a:schemeClr val="tx1"/>
                </a:solidFill>
                <a:latin typeface="+mn-lt"/>
                <a:ea typeface="+mn-ea"/>
                <a:cs typeface="+mn-cs"/>
              </a:rPr>
              <a:t> προσφέρει καλύτερη διαχείριση περισσότερων τύπων</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Η βιβλιοθήκη </a:t>
            </a:r>
            <a:r>
              <a:rPr lang="el-GR" sz="1200" b="1" i="0" u="none" strike="noStrike" kern="1200" baseline="0" dirty="0" err="1">
                <a:solidFill>
                  <a:schemeClr val="tx1"/>
                </a:solidFill>
                <a:latin typeface="+mn-lt"/>
                <a:ea typeface="+mn-ea"/>
                <a:cs typeface="+mn-cs"/>
              </a:rPr>
              <a:t>pandas</a:t>
            </a:r>
            <a:r>
              <a:rPr lang="el-GR" sz="1200" b="0" i="0" u="none" strike="noStrike" kern="1200" baseline="0" dirty="0">
                <a:solidFill>
                  <a:schemeClr val="tx1"/>
                </a:solidFill>
                <a:latin typeface="+mn-lt"/>
                <a:ea typeface="+mn-ea"/>
                <a:cs typeface="+mn-cs"/>
              </a:rPr>
              <a:t> προσφέρει τη δομή </a:t>
            </a:r>
            <a:r>
              <a:rPr lang="el-GR" sz="1200" b="1" i="0" u="none" strike="noStrike" kern="1200" baseline="0" dirty="0" err="1">
                <a:solidFill>
                  <a:schemeClr val="tx1"/>
                </a:solidFill>
                <a:latin typeface="+mn-lt"/>
                <a:ea typeface="+mn-ea"/>
                <a:cs typeface="+mn-cs"/>
              </a:rPr>
              <a:t>DataFrame</a:t>
            </a:r>
            <a:r>
              <a:rPr lang="el-GR" sz="1200" b="0" i="0" u="none" strike="noStrike" kern="1200" baseline="0" dirty="0">
                <a:solidFill>
                  <a:schemeClr val="tx1"/>
                </a:solidFill>
                <a:latin typeface="+mn-lt"/>
                <a:ea typeface="+mn-ea"/>
                <a:cs typeface="+mn-cs"/>
              </a:rPr>
              <a:t>: </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Ευέλικτη δομή δεδομένων, υψηλό επίπεδο οργάνωσης και </a:t>
            </a:r>
            <a:r>
              <a:rPr lang="el-GR" sz="1200" b="0" i="0" u="sng" strike="noStrike" kern="1200" baseline="0" dirty="0">
                <a:solidFill>
                  <a:schemeClr val="tx1"/>
                </a:solidFill>
                <a:latin typeface="+mn-lt"/>
                <a:ea typeface="+mn-ea"/>
                <a:cs typeface="+mn-cs"/>
              </a:rPr>
              <a:t>ταχύτητα επεξεργασίας </a:t>
            </a:r>
          </a:p>
          <a:p>
            <a:endParaRPr lang="en-US" b="1" i="1" dirty="0"/>
          </a:p>
          <a:p>
            <a:endParaRPr lang="en-US" b="1" i="1" dirty="0"/>
          </a:p>
          <a:p>
            <a:endParaRPr lang="en-US" dirty="0"/>
          </a:p>
          <a:p>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12</a:t>
            </a:fld>
            <a:endParaRPr lang="el-GR"/>
          </a:p>
        </p:txBody>
      </p:sp>
    </p:spTree>
    <p:extLst>
      <p:ext uri="{BB962C8B-B14F-4D97-AF65-F5344CB8AC3E}">
        <p14:creationId xmlns:p14="http://schemas.microsoft.com/office/powerpoint/2010/main" val="2147774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13</a:t>
            </a:fld>
            <a:endParaRPr lang="el-GR"/>
          </a:p>
        </p:txBody>
      </p:sp>
    </p:spTree>
    <p:extLst>
      <p:ext uri="{BB962C8B-B14F-4D97-AF65-F5344CB8AC3E}">
        <p14:creationId xmlns:p14="http://schemas.microsoft.com/office/powerpoint/2010/main" val="3787974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err="1">
                <a:solidFill>
                  <a:schemeClr val="tx1"/>
                </a:solidFill>
                <a:latin typeface="+mn-lt"/>
                <a:ea typeface="+mn-ea"/>
                <a:cs typeface="+mn-cs"/>
              </a:rPr>
              <a:t>ndarray</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τύπο</a:t>
            </a:r>
            <a:endParaRPr lang="en-US" sz="1200" b="0" i="0" u="none" strike="noStrike" kern="1200" baseline="0" dirty="0">
              <a:solidFill>
                <a:schemeClr val="tx1"/>
              </a:solidFill>
              <a:latin typeface="+mn-lt"/>
              <a:ea typeface="+mn-ea"/>
              <a:cs typeface="+mn-cs"/>
            </a:endParaRPr>
          </a:p>
          <a:p>
            <a:r>
              <a:rPr lang="en-US" sz="1200" b="0" i="0" u="none" strike="noStrike" kern="1200" baseline="0" dirty="0" err="1">
                <a:solidFill>
                  <a:schemeClr val="tx1"/>
                </a:solidFill>
                <a:latin typeface="+mn-lt"/>
                <a:ea typeface="+mn-ea"/>
                <a:cs typeface="+mn-cs"/>
              </a:rPr>
              <a:t>dtype</a:t>
            </a:r>
            <a:r>
              <a:rPr lang="en-US" sz="1200" b="0" i="0" u="none" strike="noStrike" kern="1200" baseline="0" dirty="0">
                <a:solidFill>
                  <a:schemeClr val="tx1"/>
                </a:solidFill>
                <a:latin typeface="+mn-lt"/>
                <a:ea typeface="+mn-ea"/>
                <a:cs typeface="+mn-cs"/>
              </a:rPr>
              <a:t> property</a:t>
            </a:r>
          </a:p>
          <a:p>
            <a:r>
              <a:rPr lang="en-US" sz="1200" b="0" i="0" u="none" strike="noStrike" kern="1200" baseline="0" dirty="0">
                <a:solidFill>
                  <a:schemeClr val="tx1"/>
                </a:solidFill>
                <a:latin typeface="+mn-lt"/>
                <a:ea typeface="+mn-ea"/>
                <a:cs typeface="+mn-cs"/>
              </a:rPr>
              <a:t>constructor </a:t>
            </a:r>
            <a:r>
              <a:rPr lang="en-US" sz="1200" b="0" i="0" u="none" strike="noStrike" kern="1200" baseline="0" dirty="0" err="1">
                <a:solidFill>
                  <a:schemeClr val="tx1"/>
                </a:solidFill>
                <a:latin typeface="+mn-lt"/>
                <a:ea typeface="+mn-ea"/>
                <a:cs typeface="+mn-cs"/>
              </a:rPr>
              <a:t>arange</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shape property</a:t>
            </a:r>
          </a:p>
          <a:p>
            <a:endParaRPr lang="en-US" sz="1200" b="0" i="0" u="none" strike="noStrike" kern="1200" baseline="0" dirty="0">
              <a:solidFill>
                <a:schemeClr val="tx1"/>
              </a:solidFill>
              <a:latin typeface="+mn-lt"/>
              <a:ea typeface="+mn-ea"/>
              <a:cs typeface="+mn-cs"/>
            </a:endParaRPr>
          </a:p>
          <a:p>
            <a:pPr marL="228600" indent="-228600">
              <a:buAutoNum type="arabicPeriod"/>
            </a:pPr>
            <a:r>
              <a:rPr lang="en-US" sz="1200" b="1" i="0" u="none" strike="noStrike" kern="1200" baseline="0" dirty="0">
                <a:solidFill>
                  <a:schemeClr val="tx1"/>
                </a:solidFill>
                <a:latin typeface="+mn-lt"/>
                <a:ea typeface="+mn-ea"/>
                <a:cs typeface="+mn-cs"/>
              </a:rPr>
              <a:t>Speed</a:t>
            </a:r>
            <a:r>
              <a:rPr lang="en-US" sz="1200" b="0" i="0" u="none" strike="noStrike" kern="1200" baseline="0" dirty="0">
                <a:solidFill>
                  <a:schemeClr val="tx1"/>
                </a:solidFill>
                <a:latin typeface="+mn-lt"/>
                <a:ea typeface="+mn-ea"/>
                <a:cs typeface="+mn-cs"/>
              </a:rPr>
              <a:t> of code execution</a:t>
            </a:r>
          </a:p>
          <a:p>
            <a:pPr marL="228600" indent="-228600">
              <a:buAutoNum type="arabicPeriod"/>
            </a:pPr>
            <a:r>
              <a:rPr lang="en-US" sz="1200" b="1" i="0" u="none" strike="noStrike" kern="1200" baseline="0" dirty="0">
                <a:solidFill>
                  <a:schemeClr val="tx1"/>
                </a:solidFill>
                <a:latin typeface="+mn-lt"/>
                <a:ea typeface="+mn-ea"/>
                <a:cs typeface="+mn-cs"/>
              </a:rPr>
              <a:t>Vectorization</a:t>
            </a:r>
          </a:p>
          <a:p>
            <a:pPr marL="228600" indent="-228600">
              <a:buAutoNum type="arabicPeriod"/>
            </a:pPr>
            <a:endParaRPr lang="en-US" sz="1200" b="0" i="0" u="none" strike="noStrike" kern="1200" baseline="0" dirty="0">
              <a:solidFill>
                <a:schemeClr val="tx1"/>
              </a:solidFill>
              <a:latin typeface="+mn-lt"/>
              <a:ea typeface="+mn-ea"/>
              <a:cs typeface="+mn-cs"/>
            </a:endParaRPr>
          </a:p>
          <a:p>
            <a:pPr marL="0" indent="0">
              <a:buNone/>
            </a:pPr>
            <a:r>
              <a:rPr lang="pt-BR" dirty="0"/>
              <a:t>ar = np.array([1,2,3,4,5])</a:t>
            </a:r>
          </a:p>
          <a:p>
            <a:pPr marL="0" indent="0">
              <a:buNone/>
            </a:pPr>
            <a:r>
              <a:rPr lang="pt-BR" dirty="0"/>
              <a:t>print(ar,'\n’)</a:t>
            </a:r>
          </a:p>
          <a:p>
            <a:endParaRPr lang="en-US" sz="1200" b="0" i="0" u="none" strike="noStrike" kern="1200" baseline="0" dirty="0">
              <a:solidFill>
                <a:schemeClr val="tx1"/>
              </a:solidFill>
              <a:latin typeface="+mn-lt"/>
              <a:ea typeface="+mn-ea"/>
              <a:cs typeface="+mn-cs"/>
            </a:endParaRPr>
          </a:p>
          <a:p>
            <a:r>
              <a:rPr lang="el-GR" sz="1200" b="0" i="0" u="sng" strike="noStrike" kern="1200" baseline="0" dirty="0">
                <a:solidFill>
                  <a:schemeClr val="tx1"/>
                </a:solidFill>
                <a:latin typeface="+mn-lt"/>
                <a:ea typeface="+mn-ea"/>
                <a:cs typeface="+mn-cs"/>
              </a:rPr>
              <a:t>Σύνοψη</a:t>
            </a:r>
            <a:r>
              <a:rPr lang="el-GR" sz="1200" b="0" i="0" u="none" strike="noStrike" kern="1200" baseline="0" dirty="0">
                <a:solidFill>
                  <a:schemeClr val="tx1"/>
                </a:solidFill>
                <a:latin typeface="+mn-lt"/>
                <a:ea typeface="+mn-ea"/>
                <a:cs typeface="+mn-cs"/>
              </a:rPr>
              <a:t>:</a:t>
            </a:r>
          </a:p>
          <a:p>
            <a:r>
              <a:rPr lang="el-GR" sz="1200" b="0" i="0" u="none" strike="noStrike" kern="1200" baseline="0" dirty="0">
                <a:solidFill>
                  <a:schemeClr val="tx1"/>
                </a:solidFill>
                <a:latin typeface="+mn-lt"/>
                <a:ea typeface="+mn-ea"/>
                <a:cs typeface="+mn-cs"/>
              </a:rPr>
              <a:t>Κατασκευάζω με: </a:t>
            </a:r>
            <a:r>
              <a:rPr lang="en-US" sz="1200" b="1" i="0" u="none" strike="noStrike" kern="1200" baseline="0" dirty="0">
                <a:solidFill>
                  <a:schemeClr val="tx1"/>
                </a:solidFill>
                <a:latin typeface="+mn-lt"/>
                <a:ea typeface="+mn-ea"/>
                <a:cs typeface="+mn-cs"/>
              </a:rPr>
              <a:t>array</a:t>
            </a:r>
            <a:r>
              <a:rPr lang="en-US" sz="1200" b="0"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arange</a:t>
            </a:r>
            <a:r>
              <a:rPr lang="en-US" sz="1200" b="0" i="0" u="none" strike="noStrike" kern="1200" baseline="0" dirty="0">
                <a:solidFill>
                  <a:schemeClr val="tx1"/>
                </a:solidFill>
                <a:latin typeface="+mn-lt"/>
                <a:ea typeface="+mn-ea"/>
                <a:cs typeface="+mn-cs"/>
              </a:rPr>
              <a:t>()</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Διαμορφώνω με: </a:t>
            </a:r>
            <a:r>
              <a:rPr lang="en-US" sz="1200" b="1" i="0" u="none" strike="noStrike" kern="1200" baseline="0" dirty="0">
                <a:solidFill>
                  <a:schemeClr val="tx1"/>
                </a:solidFill>
                <a:latin typeface="+mn-lt"/>
                <a:ea typeface="+mn-ea"/>
                <a:cs typeface="+mn-cs"/>
              </a:rPr>
              <a:t>reshape</a:t>
            </a:r>
            <a:r>
              <a:rPr lang="en-US" sz="1200" b="0" i="0" u="none" strike="noStrike" kern="1200" baseline="0" dirty="0">
                <a:solidFill>
                  <a:schemeClr val="tx1"/>
                </a:solidFill>
                <a:latin typeface="+mn-lt"/>
                <a:ea typeface="+mn-ea"/>
                <a:cs typeface="+mn-cs"/>
              </a:rPr>
              <a:t>()</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Καθορίζω τύπο</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δεδομένων: </a:t>
            </a:r>
            <a:r>
              <a:rPr lang="en-US" sz="1200" b="1" i="0" u="none" strike="noStrike" kern="1200" baseline="0" dirty="0" err="1">
                <a:solidFill>
                  <a:schemeClr val="tx1"/>
                </a:solidFill>
                <a:latin typeface="+mn-lt"/>
                <a:ea typeface="+mn-ea"/>
                <a:cs typeface="+mn-cs"/>
              </a:rPr>
              <a:t>dtype</a:t>
            </a:r>
            <a:endParaRPr lang="en-US"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Αλλάζω τύπο πίνακα:</a:t>
            </a:r>
            <a:r>
              <a:rPr lang="en-US" sz="1200" b="0"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astype</a:t>
            </a:r>
            <a:r>
              <a:rPr lang="en-US" sz="1200" b="0" i="0" u="none" strike="noStrike" kern="1200" baseline="0" dirty="0">
                <a:solidFill>
                  <a:schemeClr val="tx1"/>
                </a:solidFill>
                <a:latin typeface="+mn-lt"/>
                <a:ea typeface="+mn-ea"/>
                <a:cs typeface="+mn-cs"/>
              </a:rPr>
              <a:t>() </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Περισσότεροι τύποι δεδομένων στη </a:t>
            </a:r>
            <a:r>
              <a:rPr lang="el-GR" sz="1200" b="0" i="0" u="none" strike="noStrike" kern="1200" baseline="0" dirty="0" err="1">
                <a:solidFill>
                  <a:schemeClr val="tx1"/>
                </a:solidFill>
                <a:latin typeface="+mn-lt"/>
                <a:ea typeface="+mn-ea"/>
                <a:cs typeface="+mn-cs"/>
              </a:rPr>
              <a:t>Numpy</a:t>
            </a:r>
            <a:r>
              <a:rPr lang="el-GR" sz="1200" b="0" i="0" u="none" strike="noStrike" kern="1200" baseline="0" dirty="0">
                <a:solidFill>
                  <a:schemeClr val="tx1"/>
                </a:solidFill>
                <a:latin typeface="+mn-lt"/>
                <a:ea typeface="+mn-ea"/>
                <a:cs typeface="+mn-cs"/>
              </a:rPr>
              <a:t> (σε σχέση με</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βασική </a:t>
            </a:r>
            <a:r>
              <a:rPr lang="el-GR" sz="1200" b="0" i="0" u="none" strike="noStrike" kern="1200" baseline="0" dirty="0" err="1">
                <a:solidFill>
                  <a:schemeClr val="tx1"/>
                </a:solidFill>
                <a:latin typeface="+mn-lt"/>
                <a:ea typeface="+mn-ea"/>
                <a:cs typeface="+mn-cs"/>
              </a:rPr>
              <a:t>Python</a:t>
            </a:r>
            <a:r>
              <a:rPr lang="el-GR" sz="1200" b="0" i="0" u="none" strike="noStrike" kern="1200" baseline="0" dirty="0">
                <a:solidFill>
                  <a:schemeClr val="tx1"/>
                </a:solidFill>
                <a:latin typeface="+mn-lt"/>
                <a:ea typeface="+mn-ea"/>
                <a:cs typeface="+mn-cs"/>
              </a:rPr>
              <a:t>) </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Βασικές ιδιότητες: </a:t>
            </a:r>
            <a:r>
              <a:rPr lang="en-US" sz="1200" b="1" i="0" u="none" strike="noStrike" kern="1200" baseline="0" dirty="0" err="1">
                <a:solidFill>
                  <a:schemeClr val="tx1"/>
                </a:solidFill>
                <a:latin typeface="+mn-lt"/>
                <a:ea typeface="+mn-ea"/>
                <a:cs typeface="+mn-cs"/>
              </a:rPr>
              <a:t>ndim</a:t>
            </a:r>
            <a:r>
              <a:rPr lang="en-US" sz="1200" b="1" i="0" u="none" strike="noStrike" kern="1200" baseline="0" dirty="0">
                <a:solidFill>
                  <a:schemeClr val="tx1"/>
                </a:solidFill>
                <a:latin typeface="+mn-lt"/>
                <a:ea typeface="+mn-ea"/>
                <a:cs typeface="+mn-cs"/>
              </a:rPr>
              <a:t>, shape, </a:t>
            </a:r>
            <a:r>
              <a:rPr lang="en-US" sz="1200" b="1" i="0" u="none" strike="noStrike" kern="1200" baseline="0" dirty="0" err="1">
                <a:solidFill>
                  <a:schemeClr val="tx1"/>
                </a:solidFill>
                <a:latin typeface="+mn-lt"/>
                <a:ea typeface="+mn-ea"/>
                <a:cs typeface="+mn-cs"/>
              </a:rPr>
              <a:t>dtype</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itemsize</a:t>
            </a:r>
            <a:r>
              <a:rPr lang="en-US" sz="1200" b="1" i="0" u="none" strike="noStrike" kern="1200" baseline="0" dirty="0">
                <a:solidFill>
                  <a:schemeClr val="tx1"/>
                </a:solidFill>
                <a:latin typeface="+mn-lt"/>
                <a:ea typeface="+mn-ea"/>
                <a:cs typeface="+mn-cs"/>
              </a:rPr>
              <a:t>, size </a:t>
            </a:r>
            <a:endParaRPr lang="en-US"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Ειδικές μορφές: </a:t>
            </a:r>
            <a:r>
              <a:rPr lang="en-US" sz="1200" b="1" i="0" u="none" strike="noStrike" kern="1200" baseline="0" dirty="0">
                <a:solidFill>
                  <a:schemeClr val="tx1"/>
                </a:solidFill>
                <a:latin typeface="+mn-lt"/>
                <a:ea typeface="+mn-ea"/>
                <a:cs typeface="+mn-cs"/>
              </a:rPr>
              <a:t>zeros, ones, eye, empty, </a:t>
            </a:r>
            <a:r>
              <a:rPr lang="en-US" sz="1200" b="1" i="0" u="none" strike="noStrike" kern="1200" baseline="0" dirty="0" err="1">
                <a:solidFill>
                  <a:schemeClr val="tx1"/>
                </a:solidFill>
                <a:latin typeface="+mn-lt"/>
                <a:ea typeface="+mn-ea"/>
                <a:cs typeface="+mn-cs"/>
              </a:rPr>
              <a:t>linspace</a:t>
            </a:r>
            <a:endParaRPr lang="el-GR" sz="1200" b="1" i="0" u="none" strike="noStrike" kern="1200" baseline="0" dirty="0">
              <a:solidFill>
                <a:schemeClr val="tx1"/>
              </a:solidFill>
              <a:latin typeface="+mn-lt"/>
              <a:ea typeface="+mn-ea"/>
              <a:cs typeface="+mn-cs"/>
            </a:endParaRPr>
          </a:p>
          <a:p>
            <a:endParaRPr lang="el-GR" sz="1200" b="1" i="0" u="none" strike="noStrike" kern="1200" baseline="0" dirty="0">
              <a:solidFill>
                <a:schemeClr val="tx1"/>
              </a:solidFill>
              <a:latin typeface="+mn-lt"/>
              <a:ea typeface="+mn-ea"/>
              <a:cs typeface="+mn-cs"/>
            </a:endParaRPr>
          </a:p>
          <a:p>
            <a:r>
              <a:rPr lang="el-GR" sz="1200" b="1" i="0" u="none" strike="noStrike" kern="1200" baseline="0" dirty="0">
                <a:solidFill>
                  <a:schemeClr val="tx1"/>
                </a:solidFill>
                <a:latin typeface="+mn-lt"/>
                <a:ea typeface="+mn-ea"/>
                <a:cs typeface="+mn-cs"/>
              </a:rPr>
              <a:t>Οι πίνακες είναι ομοιογενείς δομές</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Δεικτοδότηση: Ακέραιος δείκτης (όπως στις Λίστες)</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Διδιάστατος</a:t>
            </a:r>
            <a:r>
              <a:rPr lang="el-GR" sz="1200" b="0" i="0" u="none" strike="noStrike" kern="1200" baseline="0" dirty="0">
                <a:solidFill>
                  <a:schemeClr val="tx1"/>
                </a:solidFill>
                <a:latin typeface="+mn-lt"/>
                <a:ea typeface="+mn-ea"/>
                <a:cs typeface="+mn-cs"/>
              </a:rPr>
              <a:t> Πίνακας: [Σειρά, Στήλη]</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Τριδιάστατος</a:t>
            </a:r>
            <a:r>
              <a:rPr lang="el-GR" sz="1200" b="0" i="0" u="none" strike="noStrike" kern="1200" baseline="0" dirty="0">
                <a:solidFill>
                  <a:schemeClr val="tx1"/>
                </a:solidFill>
                <a:latin typeface="+mn-lt"/>
                <a:ea typeface="+mn-ea"/>
                <a:cs typeface="+mn-cs"/>
              </a:rPr>
              <a:t>: [Δείκτης-2Δ, Σειρά, Στήλη] </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Ανάθεση Τιμής: Εντολή ανάθεσης</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Προσοχή: Οι Πίνακες ομοιογενής δομή</a:t>
            </a:r>
            <a:r>
              <a:rPr lang="en-US" sz="1200" b="0" i="0" u="none" strike="noStrike" kern="1200" baseline="0" dirty="0">
                <a:solidFill>
                  <a:schemeClr val="tx1"/>
                </a:solidFill>
                <a:latin typeface="+mn-lt"/>
                <a:ea typeface="+mn-ea"/>
                <a:cs typeface="+mn-cs"/>
              </a:rPr>
              <a:t>.</a:t>
            </a:r>
            <a:r>
              <a:rPr lang="el-GR" sz="1200" b="0" i="0" u="none" strike="noStrike" kern="1200" baseline="0" dirty="0">
                <a:solidFill>
                  <a:schemeClr val="tx1"/>
                </a:solidFill>
                <a:latin typeface="+mn-lt"/>
                <a:ea typeface="+mn-ea"/>
                <a:cs typeface="+mn-cs"/>
              </a:rPr>
              <a:t> Όχι ανάθεση διαφορετικού τύπου</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Τομές: [</a:t>
            </a:r>
            <a:r>
              <a:rPr lang="el-GR" sz="1200" b="0" i="0" u="none" strike="noStrike" kern="1200" baseline="0" dirty="0" err="1">
                <a:solidFill>
                  <a:schemeClr val="tx1"/>
                </a:solidFill>
                <a:latin typeface="+mn-lt"/>
                <a:ea typeface="+mn-ea"/>
                <a:cs typeface="+mn-cs"/>
              </a:rPr>
              <a:t>start</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stop</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step</a:t>
            </a:r>
            <a:r>
              <a:rPr lang="el-GR" sz="1200" b="0" i="0" u="none" strike="noStrike" kern="1200" baseline="0" dirty="0">
                <a:solidFill>
                  <a:schemeClr val="tx1"/>
                </a:solidFill>
                <a:latin typeface="+mn-lt"/>
                <a:ea typeface="+mn-ea"/>
                <a:cs typeface="+mn-cs"/>
              </a:rPr>
              <a:t>] (όπως στις Λίστες)</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Τομές: Δημιουργούν Όψεις του Πίνακα </a:t>
            </a:r>
          </a:p>
          <a:p>
            <a:endParaRPr lang="el-GR"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Vectorization</a:t>
            </a:r>
          </a:p>
          <a:p>
            <a:r>
              <a:rPr lang="el-GR" sz="1200" b="0" i="0" u="none" strike="noStrike" kern="1200" baseline="0" dirty="0">
                <a:solidFill>
                  <a:schemeClr val="tx1"/>
                </a:solidFill>
                <a:latin typeface="+mn-lt"/>
                <a:ea typeface="+mn-ea"/>
                <a:cs typeface="+mn-cs"/>
              </a:rPr>
              <a:t>Υπερφόρτωση τελεστών</a:t>
            </a:r>
          </a:p>
          <a:p>
            <a:r>
              <a:rPr lang="en-US" sz="1200" b="0" i="0" u="none" strike="noStrike" kern="1200" baseline="0" dirty="0">
                <a:solidFill>
                  <a:schemeClr val="tx1"/>
                </a:solidFill>
                <a:latin typeface="+mn-lt"/>
                <a:ea typeface="+mn-ea"/>
                <a:cs typeface="+mn-cs"/>
              </a:rPr>
              <a:t>Broadcasting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Boolean &amp; integer list </a:t>
            </a:r>
            <a:r>
              <a:rPr lang="en-US" sz="1200" b="1" i="0" u="none" strike="noStrike" kern="1200" baseline="0" dirty="0">
                <a:solidFill>
                  <a:schemeClr val="tx1"/>
                </a:solidFill>
                <a:latin typeface="+mn-lt"/>
                <a:ea typeface="+mn-ea"/>
                <a:cs typeface="+mn-cs"/>
              </a:rPr>
              <a:t>mask</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Universal</a:t>
            </a:r>
            <a:r>
              <a:rPr lang="en-US" sz="1200" b="0" i="0" u="none" strike="noStrike" kern="1200" baseline="0" dirty="0">
                <a:solidFill>
                  <a:schemeClr val="tx1"/>
                </a:solidFill>
                <a:latin typeface="+mn-lt"/>
                <a:ea typeface="+mn-ea"/>
                <a:cs typeface="+mn-cs"/>
              </a:rPr>
              <a:t> functions</a:t>
            </a:r>
          </a:p>
          <a:p>
            <a:endParaRPr lang="en-US" sz="1200" b="0" i="0" u="none" strike="noStrike" kern="1200" baseline="0" dirty="0">
              <a:solidFill>
                <a:schemeClr val="tx1"/>
              </a:solidFill>
              <a:latin typeface="+mn-lt"/>
              <a:ea typeface="+mn-ea"/>
              <a:cs typeface="+mn-cs"/>
            </a:endParaRPr>
          </a:p>
          <a:p>
            <a:r>
              <a:rPr lang="el-GR" sz="1200" b="0" i="0" u="none" strike="noStrike" kern="1200" baseline="0" dirty="0" err="1">
                <a:solidFill>
                  <a:schemeClr val="tx1"/>
                </a:solidFill>
                <a:latin typeface="+mn-lt"/>
                <a:ea typeface="+mn-ea"/>
                <a:cs typeface="+mn-cs"/>
              </a:rPr>
              <a:t>Διανυσματοποίηση</a:t>
            </a:r>
            <a:r>
              <a:rPr lang="el-GR"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vectorization)</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Προβολή (</a:t>
            </a:r>
            <a:r>
              <a:rPr lang="en-US" sz="1200" b="0" i="0" u="none" strike="noStrike" kern="1200" baseline="0" dirty="0">
                <a:solidFill>
                  <a:schemeClr val="tx1"/>
                </a:solidFill>
                <a:latin typeface="+mn-lt"/>
                <a:ea typeface="+mn-ea"/>
                <a:cs typeface="+mn-cs"/>
              </a:rPr>
              <a:t>broadcasting)</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Ιδιότροπη δεικτοδότηση (</a:t>
            </a:r>
            <a:r>
              <a:rPr lang="en-US" sz="1200" b="0" i="0" u="none" strike="noStrike" kern="1200" baseline="0" dirty="0">
                <a:solidFill>
                  <a:schemeClr val="tx1"/>
                </a:solidFill>
                <a:latin typeface="+mn-lt"/>
                <a:ea typeface="+mn-ea"/>
                <a:cs typeface="+mn-cs"/>
              </a:rPr>
              <a:t>fancy indexing)</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Μάσκες λογικού τύπου</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Μάσκες ακεραίων </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Συναρτήσεις Πινάκων</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Καθολικές συναρτήσεις</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Κανονικές συναρτήσεις</a:t>
            </a:r>
          </a:p>
          <a:p>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Άξονας (</a:t>
            </a:r>
            <a:r>
              <a:rPr lang="en-US" sz="1200" b="0" i="0" u="none" strike="noStrike" kern="1200" baseline="0" dirty="0">
                <a:solidFill>
                  <a:schemeClr val="tx1"/>
                </a:solidFill>
                <a:latin typeface="+mn-lt"/>
                <a:ea typeface="+mn-ea"/>
                <a:cs typeface="+mn-cs"/>
              </a:rPr>
              <a:t>axis) </a:t>
            </a:r>
            <a:r>
              <a:rPr lang="en-US" sz="1200" b="1" i="0" u="none" strike="noStrike" kern="1200" baseline="0" dirty="0" err="1">
                <a:solidFill>
                  <a:schemeClr val="tx1"/>
                </a:solidFill>
                <a:latin typeface="+mn-lt"/>
                <a:ea typeface="+mn-ea"/>
                <a:cs typeface="+mn-cs"/>
              </a:rPr>
              <a:t>ndim</a:t>
            </a:r>
            <a:r>
              <a:rPr lang="en-US" sz="1200" b="0" i="0" u="none" strike="noStrike" kern="1200" baseline="0" dirty="0">
                <a:solidFill>
                  <a:schemeClr val="tx1"/>
                </a:solidFill>
                <a:latin typeface="+mn-lt"/>
                <a:ea typeface="+mn-ea"/>
                <a:cs typeface="+mn-cs"/>
              </a:rPr>
              <a:t> property</a:t>
            </a:r>
          </a:p>
          <a:p>
            <a:endParaRPr lang="en-US" sz="1200" b="0" i="0" u="none" strike="noStrike" kern="1200" baseline="0" dirty="0">
              <a:solidFill>
                <a:schemeClr val="tx1"/>
              </a:solidFill>
              <a:latin typeface="+mn-lt"/>
              <a:ea typeface="+mn-ea"/>
              <a:cs typeface="+mn-cs"/>
            </a:endParaRPr>
          </a:p>
          <a:p>
            <a:r>
              <a:rPr lang="en-US" sz="1200" b="1" i="0" u="sng" strike="noStrike" kern="1200" baseline="0" dirty="0" err="1">
                <a:solidFill>
                  <a:schemeClr val="tx1"/>
                </a:solidFill>
                <a:latin typeface="+mn-lt"/>
                <a:ea typeface="+mn-ea"/>
                <a:cs typeface="+mn-cs"/>
              </a:rPr>
              <a:t>arange</a:t>
            </a:r>
            <a:r>
              <a:rPr lang="en-US" sz="1200" b="0" i="0" u="none" strike="noStrike" kern="1200" baseline="0" dirty="0">
                <a:solidFill>
                  <a:schemeClr val="tx1"/>
                </a:solidFill>
                <a:latin typeface="+mn-lt"/>
                <a:ea typeface="+mn-ea"/>
                <a:cs typeface="+mn-cs"/>
              </a:rPr>
              <a:t>:</a:t>
            </a:r>
          </a:p>
          <a:p>
            <a:r>
              <a:rPr lang="en-US" sz="1200" b="0" i="0" u="none" strike="noStrike" kern="1200" baseline="0" dirty="0">
                <a:solidFill>
                  <a:schemeClr val="tx1"/>
                </a:solidFill>
                <a:latin typeface="+mn-lt"/>
                <a:ea typeface="+mn-ea"/>
                <a:cs typeface="+mn-cs"/>
              </a:rPr>
              <a:t>zeros()</a:t>
            </a:r>
          </a:p>
          <a:p>
            <a:r>
              <a:rPr lang="en-US" sz="1200" b="0" i="0" u="none" strike="noStrike" kern="1200" baseline="0" dirty="0">
                <a:solidFill>
                  <a:schemeClr val="tx1"/>
                </a:solidFill>
                <a:latin typeface="+mn-lt"/>
                <a:ea typeface="+mn-ea"/>
                <a:cs typeface="+mn-cs"/>
              </a:rPr>
              <a:t>ones()</a:t>
            </a:r>
            <a:endParaRPr lang="el-GR"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eye()</a:t>
            </a:r>
          </a:p>
          <a:p>
            <a:r>
              <a:rPr lang="en-US" sz="1200" b="0" i="0" u="none" strike="noStrike" kern="1200" baseline="0" dirty="0" err="1">
                <a:solidFill>
                  <a:schemeClr val="tx1"/>
                </a:solidFill>
                <a:latin typeface="+mn-lt"/>
                <a:ea typeface="+mn-ea"/>
                <a:cs typeface="+mn-cs"/>
              </a:rPr>
              <a:t>linspace</a:t>
            </a:r>
            <a:r>
              <a:rPr lang="en-US" sz="1200" b="0" i="0" u="none" strike="noStrike" kern="1200" baseline="0" dirty="0">
                <a:solidFill>
                  <a:schemeClr val="tx1"/>
                </a:solidFill>
                <a:latin typeface="+mn-lt"/>
                <a:ea typeface="+mn-ea"/>
                <a:cs typeface="+mn-cs"/>
              </a:rPr>
              <a:t>()</a:t>
            </a:r>
            <a:endParaRPr lang="el-GR" sz="1200" b="0" i="0" u="none" strike="noStrike" kern="1200" baseline="0" dirty="0">
              <a:solidFill>
                <a:schemeClr val="tx1"/>
              </a:solidFill>
              <a:latin typeface="+mn-lt"/>
              <a:ea typeface="+mn-ea"/>
              <a:cs typeface="+mn-cs"/>
            </a:endParaRPr>
          </a:p>
          <a:p>
            <a:endParaRPr lang="el-GR"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Indexing</a:t>
            </a:r>
          </a:p>
          <a:p>
            <a:r>
              <a:rPr lang="en-US" sz="1200" b="0" i="0" u="none" strike="noStrike" kern="1200" baseline="0" dirty="0">
                <a:solidFill>
                  <a:schemeClr val="tx1"/>
                </a:solidFill>
                <a:latin typeface="+mn-lt"/>
                <a:ea typeface="+mn-ea"/>
                <a:cs typeface="+mn-cs"/>
              </a:rPr>
              <a:t>Array broadcasting</a:t>
            </a:r>
          </a:p>
          <a:p>
            <a:r>
              <a:rPr lang="en-US" sz="1200" b="0" i="0" u="none" strike="noStrike" kern="1200" baseline="0" dirty="0">
                <a:solidFill>
                  <a:schemeClr val="tx1"/>
                </a:solidFill>
                <a:latin typeface="+mn-lt"/>
                <a:ea typeface="+mn-ea"/>
                <a:cs typeface="+mn-cs"/>
              </a:rPr>
              <a:t>Fancy indexing</a:t>
            </a:r>
          </a:p>
          <a:p>
            <a:r>
              <a:rPr lang="en-US" sz="1200" b="0" i="0" u="none" strike="noStrike" kern="1200" baseline="0" dirty="0">
                <a:solidFill>
                  <a:schemeClr val="tx1"/>
                </a:solidFill>
                <a:latin typeface="+mn-lt"/>
                <a:ea typeface="+mn-ea"/>
                <a:cs typeface="+mn-cs"/>
              </a:rPr>
              <a:t>Array slicing</a:t>
            </a:r>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14</a:t>
            </a:fld>
            <a:endParaRPr lang="el-GR"/>
          </a:p>
        </p:txBody>
      </p:sp>
    </p:spTree>
    <p:extLst>
      <p:ext uri="{BB962C8B-B14F-4D97-AF65-F5344CB8AC3E}">
        <p14:creationId xmlns:p14="http://schemas.microsoft.com/office/powerpoint/2010/main" val="4041910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Plotting the data of a Series or </a:t>
            </a:r>
            <a:r>
              <a:rPr lang="en-US" dirty="0" err="1"/>
              <a:t>DataFrame</a:t>
            </a:r>
            <a:r>
              <a:rPr lang="en-US" dirty="0"/>
              <a:t> object can be accomplished by using the </a:t>
            </a:r>
            <a:r>
              <a:rPr lang="en-US" sz="1200" b="1" kern="1200" dirty="0" err="1">
                <a:solidFill>
                  <a:schemeClr val="tx1"/>
                </a:solidFill>
                <a:effectLst/>
                <a:latin typeface="+mn-lt"/>
                <a:ea typeface="+mn-ea"/>
                <a:cs typeface="+mn-cs"/>
              </a:rPr>
              <a:t>matplotlib.pyplot</a:t>
            </a:r>
            <a:r>
              <a:rPr lang="en-US" dirty="0"/>
              <a:t> methods and functions</a:t>
            </a:r>
          </a:p>
          <a:p>
            <a:r>
              <a:rPr lang="en-US" sz="1200" b="1" i="0" u="none" strike="noStrike" kern="1200" baseline="0" dirty="0">
                <a:solidFill>
                  <a:schemeClr val="tx1"/>
                </a:solidFill>
                <a:latin typeface="+mn-lt"/>
                <a:ea typeface="+mn-ea"/>
                <a:cs typeface="+mn-cs"/>
              </a:rPr>
              <a:t>plot()</a:t>
            </a:r>
            <a:endParaRPr lang="el-GR" sz="1200" b="1" i="0" u="none" strike="noStrike" kern="1200" baseline="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latin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latin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15</a:t>
            </a:fld>
            <a:endParaRPr lang="el-GR"/>
          </a:p>
        </p:txBody>
      </p:sp>
    </p:spTree>
    <p:extLst>
      <p:ext uri="{BB962C8B-B14F-4D97-AF65-F5344CB8AC3E}">
        <p14:creationId xmlns:p14="http://schemas.microsoft.com/office/powerpoint/2010/main" val="14050143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1" kern="1200" dirty="0">
                <a:solidFill>
                  <a:schemeClr val="tx1"/>
                </a:solidFill>
                <a:effectLst/>
                <a:latin typeface="+mn-lt"/>
                <a:ea typeface="+mn-ea"/>
                <a:cs typeface="+mn-cs"/>
              </a:rPr>
              <a:t>pandas</a:t>
            </a:r>
            <a:r>
              <a:rPr lang="en-US" dirty="0"/>
              <a:t> (always written in lower case) is an </a:t>
            </a:r>
            <a:r>
              <a:rPr lang="en-US" i="1" dirty="0"/>
              <a:t>open-source high-level and </a:t>
            </a:r>
            <a:r>
              <a:rPr lang="en-US" b="1" i="1" dirty="0"/>
              <a:t>high-performance library </a:t>
            </a:r>
            <a:r>
              <a:rPr lang="en-US" i="1" dirty="0"/>
              <a:t>for data analysis in the Python ecosystem</a:t>
            </a:r>
          </a:p>
          <a:p>
            <a:pPr marL="171450" indent="-171450">
              <a:buFont typeface="Arial" panose="020B0604020202020204" pitchFamily="34" charset="0"/>
              <a:buChar char="•"/>
            </a:pPr>
            <a:r>
              <a:rPr lang="en-US" dirty="0"/>
              <a:t>Although </a:t>
            </a:r>
            <a:r>
              <a:rPr lang="en-US" dirty="0" err="1"/>
              <a:t>numpy</a:t>
            </a:r>
            <a:r>
              <a:rPr lang="en-US" dirty="0"/>
              <a:t> already offers the </a:t>
            </a:r>
            <a:r>
              <a:rPr lang="en-US" dirty="0" err="1"/>
              <a:t>ndarray</a:t>
            </a:r>
            <a:r>
              <a:rPr lang="en-US" dirty="0"/>
              <a:t> object and many relevant functions for data processing, working with </a:t>
            </a:r>
            <a:r>
              <a:rPr lang="en-US" u="sng" dirty="0" err="1"/>
              <a:t>numpy</a:t>
            </a:r>
            <a:r>
              <a:rPr lang="en-US" u="sng" dirty="0"/>
              <a:t> remains at a low performance </a:t>
            </a:r>
            <a:r>
              <a:rPr lang="en-US" dirty="0"/>
              <a:t>level as the data representation is most of the </a:t>
            </a:r>
            <a:r>
              <a:rPr lang="en-US" u="sng" dirty="0"/>
              <a:t>time not user friendly</a:t>
            </a:r>
            <a:r>
              <a:rPr lang="en-US" dirty="0"/>
              <a:t>. </a:t>
            </a:r>
          </a:p>
          <a:p>
            <a:pPr marL="171450" indent="-171450">
              <a:buFont typeface="Arial" panose="020B0604020202020204" pitchFamily="34" charset="0"/>
              <a:buChar char="•"/>
            </a:pPr>
            <a:r>
              <a:rPr lang="en-US" dirty="0"/>
              <a:t>By contrast, pandas provides </a:t>
            </a:r>
            <a:r>
              <a:rPr lang="en-US" b="1" dirty="0"/>
              <a:t>easy-to-use labeled data structures and high level data manipulation tools</a:t>
            </a:r>
            <a:r>
              <a:rPr lang="en-US" dirty="0"/>
              <a:t> (</a:t>
            </a:r>
            <a:r>
              <a:rPr lang="en-US" u="sng" dirty="0"/>
              <a:t>based on Python dictionaries and </a:t>
            </a:r>
            <a:r>
              <a:rPr lang="en-US" u="sng" dirty="0" err="1"/>
              <a:t>numpy</a:t>
            </a:r>
            <a:r>
              <a:rPr lang="en-US" u="sng" dirty="0"/>
              <a:t> arrays</a:t>
            </a:r>
            <a:r>
              <a:rPr lang="en-US" dirty="0"/>
              <a:t>) rendering data analysis and processing extremely more </a:t>
            </a:r>
            <a:r>
              <a:rPr lang="en-US" u="sng" dirty="0"/>
              <a:t>understandable and efficient for humans</a:t>
            </a:r>
            <a:r>
              <a:rPr lang="en-US" dirty="0"/>
              <a:t>.</a:t>
            </a:r>
          </a:p>
          <a:p>
            <a:pPr marL="171450" indent="-171450">
              <a:buFont typeface="Arial" panose="020B0604020202020204" pitchFamily="34" charset="0"/>
              <a:buChar char="•"/>
            </a:pPr>
            <a:r>
              <a:rPr lang="en-US" dirty="0"/>
              <a:t>Overall, pandas is built on top of </a:t>
            </a:r>
            <a:r>
              <a:rPr lang="en-US" dirty="0" err="1"/>
              <a:t>numpy</a:t>
            </a:r>
            <a:r>
              <a:rPr lang="en-US" dirty="0"/>
              <a:t> and offers to scientist/programmer sophisticated data manipulation features that are expected to significantly </a:t>
            </a:r>
            <a:r>
              <a:rPr lang="en-US" u="sng" dirty="0"/>
              <a:t>increase productivity</a:t>
            </a:r>
            <a:r>
              <a:rPr lang="en-US" dirty="0"/>
              <a:t>. </a:t>
            </a:r>
          </a:p>
          <a:p>
            <a:pPr marL="171450" indent="-171450">
              <a:buFont typeface="Arial" panose="020B0604020202020204" pitchFamily="34" charset="0"/>
              <a:buChar char="•"/>
            </a:pPr>
            <a:r>
              <a:rPr lang="en-US" dirty="0"/>
              <a:t>The library name comes from </a:t>
            </a:r>
            <a:r>
              <a:rPr lang="en-US" b="1" dirty="0"/>
              <a:t>panel</a:t>
            </a:r>
            <a:r>
              <a:rPr lang="en-US" dirty="0"/>
              <a:t> </a:t>
            </a:r>
            <a:r>
              <a:rPr lang="en-US" b="1" dirty="0"/>
              <a:t>data</a:t>
            </a:r>
            <a:r>
              <a:rPr lang="en-US" dirty="0"/>
              <a:t>, a term for multidimensional data sets in </a:t>
            </a:r>
            <a:r>
              <a:rPr lang="en-US" b="1" dirty="0"/>
              <a:t>statistics and econometrics</a:t>
            </a:r>
            <a:r>
              <a:rPr lang="en-US" b="0" dirty="0"/>
              <a:t> (</a:t>
            </a:r>
            <a:r>
              <a:rPr lang="el-GR" b="0" dirty="0"/>
              <a:t>πολλαπλή παλινδρόμηση)</a:t>
            </a:r>
            <a:r>
              <a:rPr lang="en-US" b="1" dirty="0"/>
              <a:t>.</a:t>
            </a:r>
            <a:endParaRPr lang="en-US" sz="1200" b="1" i="0" u="none" strike="noStrike" kern="1200" baseline="0" dirty="0">
              <a:solidFill>
                <a:schemeClr val="tx1"/>
              </a:solidFill>
              <a:latin typeface="+mn-lt"/>
              <a:ea typeface="+mn-ea"/>
              <a:cs typeface="+mn-cs"/>
            </a:endParaRPr>
          </a:p>
          <a:p>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16</a:t>
            </a:fld>
            <a:endParaRPr lang="el-GR"/>
          </a:p>
        </p:txBody>
      </p:sp>
    </p:spTree>
    <p:extLst>
      <p:ext uri="{BB962C8B-B14F-4D97-AF65-F5344CB8AC3E}">
        <p14:creationId xmlns:p14="http://schemas.microsoft.com/office/powerpoint/2010/main" val="24680606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import pandas as pd</a:t>
            </a:r>
          </a:p>
          <a:p>
            <a:r>
              <a:rPr lang="en-US" sz="1200" b="0" i="0" u="none" strike="noStrike" kern="1200" baseline="0" dirty="0">
                <a:solidFill>
                  <a:schemeClr val="tx1"/>
                </a:solidFill>
                <a:latin typeface="+mn-lt"/>
                <a:ea typeface="+mn-ea"/>
                <a:cs typeface="+mn-cs"/>
              </a:rPr>
              <a:t>from pandas import </a:t>
            </a:r>
            <a:r>
              <a:rPr lang="en-US" sz="1200" b="1" i="0" u="none" strike="noStrike" kern="1200" baseline="0" dirty="0">
                <a:solidFill>
                  <a:schemeClr val="tx1"/>
                </a:solidFill>
                <a:latin typeface="+mn-lt"/>
                <a:ea typeface="+mn-ea"/>
                <a:cs typeface="+mn-cs"/>
              </a:rPr>
              <a:t>Series</a:t>
            </a:r>
          </a:p>
          <a:p>
            <a:r>
              <a:rPr lang="en-US" sz="1200" b="0" i="0" u="none" strike="noStrike" kern="1200" baseline="0" dirty="0">
                <a:solidFill>
                  <a:schemeClr val="tx1"/>
                </a:solidFill>
                <a:latin typeface="+mn-lt"/>
                <a:ea typeface="+mn-ea"/>
                <a:cs typeface="+mn-cs"/>
              </a:rPr>
              <a:t>from pandas import </a:t>
            </a:r>
            <a:r>
              <a:rPr lang="en-US" sz="1200" b="1" i="0" u="none" strike="noStrike" kern="1200" baseline="0" dirty="0" err="1">
                <a:solidFill>
                  <a:schemeClr val="tx1"/>
                </a:solidFill>
                <a:latin typeface="+mn-lt"/>
                <a:ea typeface="+mn-ea"/>
                <a:cs typeface="+mn-cs"/>
              </a:rPr>
              <a:t>DataFrame</a:t>
            </a:r>
            <a:endParaRPr lang="el-GR" sz="1200" b="1"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two major data structures </a:t>
            </a:r>
          </a:p>
          <a:p>
            <a:endParaRPr lang="en-US" sz="1200" b="0" i="0" u="none" strike="noStrike" kern="1200" baseline="0" dirty="0">
              <a:solidFill>
                <a:schemeClr val="tx1"/>
              </a:solidFill>
              <a:latin typeface="+mn-lt"/>
              <a:ea typeface="+mn-ea"/>
              <a:cs typeface="+mn-cs"/>
            </a:endParaRPr>
          </a:p>
          <a:p>
            <a:r>
              <a:rPr lang="en-US" sz="1200" dirty="0"/>
              <a:t>Suppose you have collected your data from your </a:t>
            </a:r>
            <a:r>
              <a:rPr lang="en-US" sz="1200" u="sng" dirty="0"/>
              <a:t>educational technology research project</a:t>
            </a:r>
            <a:r>
              <a:rPr lang="en-US" sz="1200" dirty="0"/>
              <a:t>. Your subjects are school students who have been working following some innovative technology-supported didactic model. You have entered your data in a spreadsheet and now you are ready to proceed with processing. Naturally, in your student samples there are both boys and girls and you think that it would be nice if you could group your students based on gender and do some boys-girls group comparisons. Furthermore, you have data coming from classes of different age/level (say, K6 and K9). Wouldn't it be nice to further </a:t>
            </a:r>
            <a:r>
              <a:rPr lang="en-US" sz="1200" u="sng" dirty="0"/>
              <a:t>group your data </a:t>
            </a:r>
            <a:r>
              <a:rPr lang="en-US" sz="1200" dirty="0"/>
              <a:t>based also on students' level? Here is where '</a:t>
            </a:r>
            <a:r>
              <a:rPr lang="en-US" sz="1200" b="1" dirty="0" err="1"/>
              <a:t>groupby</a:t>
            </a:r>
            <a:r>
              <a:rPr lang="en-US" sz="1200" dirty="0"/>
              <a:t>' comes in. </a:t>
            </a:r>
          </a:p>
          <a:p>
            <a:r>
              <a:rPr lang="en-US" sz="1200" dirty="0"/>
              <a:t>'</a:t>
            </a:r>
            <a:r>
              <a:rPr lang="en-US" sz="1200" b="1" dirty="0" err="1"/>
              <a:t>groupby</a:t>
            </a:r>
            <a:r>
              <a:rPr lang="en-US" sz="1200" dirty="0"/>
              <a:t>' is a </a:t>
            </a:r>
            <a:r>
              <a:rPr lang="en-US" sz="1200" b="1" dirty="0"/>
              <a:t>pandas powerful method for grouping and dividing your original data into subgroups, based on one or more grouping factor(s) that you consider important</a:t>
            </a:r>
            <a:r>
              <a:rPr lang="en-US" sz="1200" dirty="0"/>
              <a:t> (like gender and age in the above scenario). After grouping you can proceed and implement all available </a:t>
            </a:r>
            <a:r>
              <a:rPr lang="en-US" sz="1200" dirty="0" err="1"/>
              <a:t>numpy</a:t>
            </a:r>
            <a:r>
              <a:rPr lang="en-US" sz="1200" dirty="0"/>
              <a:t>/</a:t>
            </a:r>
            <a:r>
              <a:rPr lang="en-US" sz="1200" dirty="0" err="1"/>
              <a:t>scipy</a:t>
            </a:r>
            <a:r>
              <a:rPr lang="en-US" sz="1200" dirty="0"/>
              <a:t>/pandas-based statistics in the subgroups thus increasing the power of your analysis. Of course, you need to additionally enter in your data spreadsheet the information necessary for grouping (the </a:t>
            </a:r>
            <a:r>
              <a:rPr lang="en-US" sz="1200" u="sng" dirty="0"/>
              <a:t>grouping factor(</a:t>
            </a:r>
            <a:r>
              <a:rPr lang="en-US" sz="1200" dirty="0"/>
              <a:t>s)). </a:t>
            </a:r>
          </a:p>
          <a:p>
            <a:endParaRPr lang="en-US" sz="1200" b="0" i="0" u="none" strike="noStrike" kern="1200" baseline="0" dirty="0">
              <a:solidFill>
                <a:schemeClr val="tx1"/>
              </a:solidFill>
              <a:latin typeface="+mn-lt"/>
              <a:ea typeface="+mn-ea"/>
              <a:cs typeface="+mn-cs"/>
            </a:endParaRPr>
          </a:p>
          <a:p>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17</a:t>
            </a:fld>
            <a:endParaRPr lang="el-GR"/>
          </a:p>
        </p:txBody>
      </p:sp>
    </p:spTree>
    <p:extLst>
      <p:ext uri="{BB962C8B-B14F-4D97-AF65-F5344CB8AC3E}">
        <p14:creationId xmlns:p14="http://schemas.microsoft.com/office/powerpoint/2010/main" val="3848536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r>
              <a:rPr lang="en-US" dirty="0"/>
              <a:t>A </a:t>
            </a:r>
            <a:r>
              <a:rPr lang="en-US" sz="1200" b="1" kern="1200" dirty="0" err="1">
                <a:solidFill>
                  <a:schemeClr val="tx1"/>
                </a:solidFill>
                <a:effectLst/>
                <a:latin typeface="+mn-lt"/>
                <a:ea typeface="+mn-ea"/>
                <a:cs typeface="+mn-cs"/>
              </a:rPr>
              <a:t>DataFrame</a:t>
            </a:r>
            <a:r>
              <a:rPr lang="en-US" dirty="0"/>
              <a:t> object is a multi-dimensional table-like data structure (similar to a multidimensional array) containing a labeled collection of columns, each of which can be a different value type (numeric, string, </a:t>
            </a:r>
            <a:r>
              <a:rPr lang="en-US" dirty="0" err="1"/>
              <a:t>boolean</a:t>
            </a:r>
            <a:r>
              <a:rPr lang="en-US" dirty="0"/>
              <a:t>, etc.). </a:t>
            </a:r>
          </a:p>
          <a:p>
            <a:endParaRPr lang="en-US" sz="1200" b="0" i="0" u="none" strike="noStrike" kern="1200" baseline="0" dirty="0">
              <a:solidFill>
                <a:schemeClr val="tx1"/>
              </a:solidFill>
              <a:latin typeface="+mn-lt"/>
              <a:ea typeface="+mn-ea"/>
              <a:cs typeface="+mn-cs"/>
            </a:endParaRPr>
          </a:p>
          <a:p>
            <a:r>
              <a:rPr lang="en-US" dirty="0"/>
              <a:t>Thus, for each country you have a row of data (instead of just a column entry as in a Series object). Suppose also that your country data are still label-indexed by the country two-letter code. The </a:t>
            </a:r>
            <a:r>
              <a:rPr lang="en-US" dirty="0" err="1"/>
              <a:t>DataFrame</a:t>
            </a:r>
            <a:r>
              <a:rPr lang="en-US" dirty="0"/>
              <a:t> object for this data representation would look like the following: Data for each country in </a:t>
            </a:r>
            <a:r>
              <a:rPr lang="en-US" b="1" dirty="0"/>
              <a:t>rows</a:t>
            </a:r>
            <a:r>
              <a:rPr lang="en-US" dirty="0"/>
              <a:t> </a:t>
            </a:r>
          </a:p>
          <a:p>
            <a:r>
              <a:rPr lang="en-US" b="1" dirty="0"/>
              <a:t>Index labels</a:t>
            </a:r>
            <a:r>
              <a:rPr lang="en-US" dirty="0"/>
              <a:t> (country code) for each country (row)</a:t>
            </a:r>
          </a:p>
          <a:p>
            <a:r>
              <a:rPr lang="en-US" dirty="0"/>
              <a:t>Names for each </a:t>
            </a:r>
            <a:r>
              <a:rPr lang="en-US" b="1" dirty="0"/>
              <a:t>column</a:t>
            </a:r>
            <a:endParaRPr lang="en-US" dirty="0"/>
          </a:p>
          <a:p>
            <a:endParaRPr lang="en-US" sz="1200" b="0" i="0" u="none" strike="noStrike" kern="1200" baseline="0" dirty="0">
              <a:solidFill>
                <a:schemeClr val="tx1"/>
              </a:solidFill>
              <a:latin typeface="+mn-lt"/>
              <a:ea typeface="+mn-ea"/>
              <a:cs typeface="+mn-cs"/>
            </a:endParaRPr>
          </a:p>
          <a:p>
            <a:r>
              <a:rPr lang="en-US" sz="1200" b="0" i="0" u="none" strike="noStrike" kern="1200" baseline="0" dirty="0" err="1">
                <a:solidFill>
                  <a:schemeClr val="tx1"/>
                </a:solidFill>
                <a:latin typeface="+mn-lt"/>
                <a:ea typeface="+mn-ea"/>
                <a:cs typeface="+mn-cs"/>
              </a:rPr>
              <a:t>df.index</a:t>
            </a:r>
            <a:endParaRPr lang="en-US" sz="1200" b="0" i="0" u="none" strike="noStrike" kern="1200" baseline="0" dirty="0">
              <a:solidFill>
                <a:schemeClr val="tx1"/>
              </a:solidFill>
              <a:latin typeface="+mn-lt"/>
              <a:ea typeface="+mn-ea"/>
              <a:cs typeface="+mn-cs"/>
            </a:endParaRPr>
          </a:p>
          <a:p>
            <a:r>
              <a:rPr lang="en-US" sz="1200" b="0" i="0" u="none" strike="noStrike" kern="1200" baseline="0" dirty="0" err="1">
                <a:solidFill>
                  <a:schemeClr val="tx1"/>
                </a:solidFill>
                <a:latin typeface="+mn-lt"/>
                <a:ea typeface="+mn-ea"/>
                <a:cs typeface="+mn-cs"/>
              </a:rPr>
              <a:t>df.columns</a:t>
            </a:r>
            <a:endParaRPr lang="en-US" sz="1200" b="0" i="0" u="none" strike="noStrike" kern="1200" baseline="0" dirty="0">
              <a:solidFill>
                <a:schemeClr val="tx1"/>
              </a:solidFill>
              <a:latin typeface="+mn-lt"/>
              <a:ea typeface="+mn-ea"/>
              <a:cs typeface="+mn-cs"/>
            </a:endParaRPr>
          </a:p>
          <a:p>
            <a:r>
              <a:rPr lang="en-US" sz="1200" b="0" i="0" u="none" strike="noStrike" kern="1200" baseline="0" dirty="0" err="1">
                <a:solidFill>
                  <a:schemeClr val="tx1"/>
                </a:solidFill>
                <a:latin typeface="+mn-lt"/>
                <a:ea typeface="+mn-ea"/>
                <a:cs typeface="+mn-cs"/>
              </a:rPr>
              <a:t>df.values</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err="1">
                <a:solidFill>
                  <a:schemeClr val="tx1"/>
                </a:solidFill>
                <a:latin typeface="+mn-lt"/>
                <a:ea typeface="+mn-ea"/>
                <a:cs typeface="+mn-cs"/>
              </a:rPr>
              <a:t>read_csv</a:t>
            </a:r>
            <a:endParaRPr lang="el-GR" sz="1200" b="0" i="0" u="none" strike="noStrike" kern="1200" baseline="0" dirty="0">
              <a:solidFill>
                <a:schemeClr val="tx1"/>
              </a:solidFill>
              <a:latin typeface="+mn-lt"/>
              <a:ea typeface="+mn-ea"/>
              <a:cs typeface="+mn-cs"/>
            </a:endParaRPr>
          </a:p>
          <a:p>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18</a:t>
            </a:fld>
            <a:endParaRPr lang="el-GR"/>
          </a:p>
        </p:txBody>
      </p:sp>
    </p:spTree>
    <p:extLst>
      <p:ext uri="{BB962C8B-B14F-4D97-AF65-F5344CB8AC3E}">
        <p14:creationId xmlns:p14="http://schemas.microsoft.com/office/powerpoint/2010/main" val="14082079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a:t>
            </a:r>
            <a:r>
              <a:rPr lang="en-US" sz="1200" b="1" kern="1200" dirty="0">
                <a:solidFill>
                  <a:schemeClr val="tx1"/>
                </a:solidFill>
                <a:effectLst/>
                <a:latin typeface="+mn-lt"/>
                <a:ea typeface="+mn-ea"/>
                <a:cs typeface="+mn-cs"/>
              </a:rPr>
              <a:t>Series</a:t>
            </a:r>
            <a:r>
              <a:rPr lang="en-US" dirty="0"/>
              <a:t> object is a </a:t>
            </a:r>
            <a:r>
              <a:rPr lang="en-US" i="1" u="sng" dirty="0"/>
              <a:t>one-dimensional array</a:t>
            </a:r>
            <a:r>
              <a:rPr lang="en-US" u="sng" dirty="0"/>
              <a:t> </a:t>
            </a:r>
            <a:r>
              <a:rPr lang="en-US" dirty="0"/>
              <a:t>(similar to that of </a:t>
            </a:r>
            <a:r>
              <a:rPr lang="en-US" dirty="0" err="1"/>
              <a:t>numpy</a:t>
            </a:r>
            <a:r>
              <a:rPr lang="en-US" dirty="0"/>
              <a:t> </a:t>
            </a:r>
            <a:r>
              <a:rPr lang="en-US" dirty="0" err="1"/>
              <a:t>ndarray</a:t>
            </a:r>
            <a:r>
              <a:rPr lang="en-US" dirty="0"/>
              <a:t>) but with a significant addition: it includes a </a:t>
            </a:r>
            <a:r>
              <a:rPr lang="en-US" b="1" dirty="0"/>
              <a:t>data label index</a:t>
            </a:r>
            <a:r>
              <a:rPr lang="en-US" dirty="0"/>
              <a:t> (even if one is not explicitly specified). </a:t>
            </a:r>
            <a:endParaRPr lang="en-US"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Όταν παίρνουμε </a:t>
            </a:r>
            <a:r>
              <a:rPr lang="el-GR" sz="1200" b="1" i="0" u="none" strike="noStrike" kern="1200" baseline="0" dirty="0">
                <a:solidFill>
                  <a:schemeClr val="tx1"/>
                </a:solidFill>
                <a:latin typeface="+mn-lt"/>
                <a:ea typeface="+mn-ea"/>
                <a:cs typeface="+mn-cs"/>
              </a:rPr>
              <a:t>μία μόνο στήλη δεδομένων </a:t>
            </a:r>
            <a:r>
              <a:rPr lang="el-GR" sz="1200" b="0" i="0" u="none" strike="noStrike" kern="1200" baseline="0" dirty="0">
                <a:solidFill>
                  <a:schemeClr val="tx1"/>
                </a:solidFill>
                <a:latin typeface="+mn-lt"/>
                <a:ea typeface="+mn-ea"/>
                <a:cs typeface="+mn-cs"/>
              </a:rPr>
              <a:t>από </a:t>
            </a:r>
            <a:r>
              <a:rPr lang="el-GR" sz="1200" b="0" i="0" u="none" strike="noStrike" kern="1200" baseline="0" dirty="0" err="1">
                <a:solidFill>
                  <a:schemeClr val="tx1"/>
                </a:solidFill>
                <a:latin typeface="+mn-lt"/>
                <a:ea typeface="+mn-ea"/>
                <a:cs typeface="+mn-cs"/>
              </a:rPr>
              <a:t>DataFrame</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(με </a:t>
            </a:r>
            <a:r>
              <a:rPr lang="el-GR" sz="1200" b="0" i="0" u="sng" strike="noStrike" kern="1200" baseline="0" dirty="0">
                <a:solidFill>
                  <a:schemeClr val="tx1"/>
                </a:solidFill>
                <a:latin typeface="+mn-lt"/>
                <a:ea typeface="+mn-ea"/>
                <a:cs typeface="+mn-cs"/>
              </a:rPr>
              <a:t>απλή δεικτοδότηση </a:t>
            </a:r>
            <a:r>
              <a:rPr lang="el-GR" sz="1200" b="0" i="0" u="none" strike="noStrike" kern="1200" baseline="0" dirty="0">
                <a:solidFill>
                  <a:schemeClr val="tx1"/>
                </a:solidFill>
                <a:latin typeface="+mn-lt"/>
                <a:ea typeface="+mn-ea"/>
                <a:cs typeface="+mn-cs"/>
              </a:rPr>
              <a:t>όπως στο παράδειγμα) η δομή που προκύπτει ονομάζεται </a:t>
            </a:r>
            <a:r>
              <a:rPr lang="el-GR" sz="1200" b="1" i="0" u="none" strike="noStrike" kern="1200" baseline="0" dirty="0" err="1">
                <a:solidFill>
                  <a:schemeClr val="tx1"/>
                </a:solidFill>
                <a:latin typeface="+mn-lt"/>
                <a:ea typeface="+mn-ea"/>
                <a:cs typeface="+mn-cs"/>
              </a:rPr>
              <a:t>Series</a:t>
            </a:r>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 Περιλαμβάνει: Δεδομένα οργανωμένα σε </a:t>
            </a:r>
            <a:r>
              <a:rPr lang="el-GR" sz="1200" b="1" i="0" u="none" strike="noStrike" kern="1200" baseline="0" dirty="0">
                <a:solidFill>
                  <a:schemeClr val="tx1"/>
                </a:solidFill>
                <a:latin typeface="+mn-lt"/>
                <a:ea typeface="+mn-ea"/>
                <a:cs typeface="+mn-cs"/>
              </a:rPr>
              <a:t>1 στήλη με ετικέτα </a:t>
            </a:r>
            <a:r>
              <a:rPr lang="el-GR" sz="1200" b="0" i="0" u="none" strike="noStrike" kern="1200" baseline="0" dirty="0">
                <a:solidFill>
                  <a:schemeClr val="tx1"/>
                </a:solidFill>
                <a:latin typeface="+mn-lt"/>
                <a:ea typeface="+mn-ea"/>
                <a:cs typeface="+mn-cs"/>
              </a:rPr>
              <a:t>(</a:t>
            </a:r>
            <a:r>
              <a:rPr lang="el-GR" sz="1200" b="0" i="0" u="none" strike="noStrike" kern="1200" baseline="0" dirty="0" err="1">
                <a:solidFill>
                  <a:schemeClr val="tx1"/>
                </a:solidFill>
                <a:latin typeface="+mn-lt"/>
                <a:ea typeface="+mn-ea"/>
                <a:cs typeface="+mn-cs"/>
              </a:rPr>
              <a:t>labeled</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data</a:t>
            </a:r>
            <a:r>
              <a:rPr lang="el-GR" sz="1200" b="0" i="0" u="none" strike="noStrike" kern="1200" baseline="0" dirty="0">
                <a:solidFill>
                  <a:schemeClr val="tx1"/>
                </a:solidFill>
                <a:latin typeface="+mn-lt"/>
                <a:ea typeface="+mn-ea"/>
                <a:cs typeface="+mn-cs"/>
              </a:rPr>
              <a:t>)</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dirty="0"/>
              <a:t>A Series (just like </a:t>
            </a:r>
            <a:r>
              <a:rPr lang="en-US" dirty="0" err="1"/>
              <a:t>ndarrays</a:t>
            </a:r>
            <a:r>
              <a:rPr lang="en-US" dirty="0"/>
              <a:t>) is an object supporting </a:t>
            </a:r>
            <a:r>
              <a:rPr lang="en-US" b="1" dirty="0"/>
              <a:t>vectorized</a:t>
            </a:r>
            <a:r>
              <a:rPr lang="en-US" dirty="0"/>
              <a:t> operations</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l-GR" sz="1200" b="0" i="1" u="none" strike="noStrike" kern="1200" baseline="0" dirty="0">
                <a:solidFill>
                  <a:schemeClr val="tx1"/>
                </a:solidFill>
                <a:latin typeface="+mn-lt"/>
                <a:ea typeface="+mn-ea"/>
                <a:cs typeface="+mn-cs"/>
              </a:rPr>
              <a:t>Σύνοψη</a:t>
            </a:r>
          </a:p>
          <a:p>
            <a:r>
              <a:rPr lang="el-GR" sz="1200" b="0" i="0" u="none" strike="noStrike" kern="1200" baseline="0" dirty="0">
                <a:solidFill>
                  <a:schemeClr val="tx1"/>
                </a:solidFill>
                <a:latin typeface="+mn-lt"/>
                <a:ea typeface="+mn-ea"/>
                <a:cs typeface="+mn-cs"/>
              </a:rPr>
              <a:t>• Εισαγωγή δεδομένων από αρχείο </a:t>
            </a:r>
            <a:r>
              <a:rPr lang="el-GR" sz="1200" b="0" i="0" u="none" strike="noStrike" kern="1200" baseline="0" dirty="0" err="1">
                <a:solidFill>
                  <a:schemeClr val="tx1"/>
                </a:solidFill>
                <a:latin typeface="+mn-lt"/>
                <a:ea typeface="+mn-ea"/>
                <a:cs typeface="+mn-cs"/>
              </a:rPr>
              <a:t>xls</a:t>
            </a:r>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 Βασικές ιδιότητες: </a:t>
            </a:r>
            <a:r>
              <a:rPr lang="en-US" sz="1200" b="0" i="0" u="none" strike="noStrike" kern="1200" baseline="0" dirty="0">
                <a:solidFill>
                  <a:schemeClr val="tx1"/>
                </a:solidFill>
                <a:latin typeface="+mn-lt"/>
                <a:ea typeface="+mn-ea"/>
                <a:cs typeface="+mn-cs"/>
              </a:rPr>
              <a:t>index, columns, values</a:t>
            </a:r>
          </a:p>
          <a:p>
            <a:r>
              <a:rPr lang="el-GR" sz="1200" b="0" i="0" u="none" strike="noStrike" kern="1200" baseline="0" dirty="0">
                <a:solidFill>
                  <a:schemeClr val="tx1"/>
                </a:solidFill>
                <a:latin typeface="+mn-lt"/>
                <a:ea typeface="+mn-ea"/>
                <a:cs typeface="+mn-cs"/>
              </a:rPr>
              <a:t>• Κατασκευή από Λεξικό </a:t>
            </a:r>
          </a:p>
          <a:p>
            <a:r>
              <a:rPr lang="el-GR" sz="1200" b="0" i="0" u="none" strike="noStrike" kern="1200" baseline="0" dirty="0">
                <a:solidFill>
                  <a:schemeClr val="tx1"/>
                </a:solidFill>
                <a:latin typeface="+mn-lt"/>
                <a:ea typeface="+mn-ea"/>
                <a:cs typeface="+mn-cs"/>
              </a:rPr>
              <a:t>• Έξοδος σε αρχείο </a:t>
            </a:r>
            <a:r>
              <a:rPr lang="en-US" sz="1200" b="0" i="0" u="none" strike="noStrike" kern="1200" baseline="0" dirty="0" err="1">
                <a:solidFill>
                  <a:schemeClr val="tx1"/>
                </a:solidFill>
                <a:latin typeface="+mn-lt"/>
                <a:ea typeface="+mn-ea"/>
                <a:cs typeface="+mn-cs"/>
              </a:rPr>
              <a:t>xls</a:t>
            </a:r>
            <a:endParaRPr lang="en-US"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 Δεικτοδότηση (</a:t>
            </a:r>
            <a:r>
              <a:rPr lang="en-US" sz="1200" b="0" i="0" u="none" strike="noStrike" kern="1200" baseline="0" dirty="0">
                <a:solidFill>
                  <a:schemeClr val="tx1"/>
                </a:solidFill>
                <a:latin typeface="+mn-lt"/>
                <a:ea typeface="+mn-ea"/>
                <a:cs typeface="+mn-cs"/>
              </a:rPr>
              <a:t>Indexing) </a:t>
            </a:r>
            <a:r>
              <a:rPr lang="el-GR" sz="1200" b="0" i="0" u="none" strike="noStrike" kern="1200" baseline="0" dirty="0">
                <a:solidFill>
                  <a:schemeClr val="tx1"/>
                </a:solidFill>
                <a:latin typeface="+mn-lt"/>
                <a:ea typeface="+mn-ea"/>
                <a:cs typeface="+mn-cs"/>
              </a:rPr>
              <a:t>δεδομένων</a:t>
            </a:r>
          </a:p>
          <a:p>
            <a:r>
              <a:rPr lang="el-GR" sz="1200" b="0" i="0" u="none" strike="noStrike" kern="1200" baseline="0" dirty="0">
                <a:solidFill>
                  <a:schemeClr val="tx1"/>
                </a:solidFill>
                <a:latin typeface="+mn-lt"/>
                <a:ea typeface="+mn-ea"/>
                <a:cs typeface="+mn-cs"/>
              </a:rPr>
              <a:t>• Διαχείριση </a:t>
            </a:r>
            <a:r>
              <a:rPr lang="en-US" sz="1200" b="0" i="0" u="none" strike="noStrike" kern="1200" baseline="0" dirty="0" err="1">
                <a:solidFill>
                  <a:schemeClr val="tx1"/>
                </a:solidFill>
                <a:latin typeface="+mn-lt"/>
                <a:ea typeface="+mn-ea"/>
                <a:cs typeface="+mn-cs"/>
              </a:rPr>
              <a:t>DataFrame</a:t>
            </a:r>
            <a:endParaRPr lang="en-US" sz="1200" b="0" i="0" u="none" strike="noStrike" kern="1200" baseline="0" dirty="0">
              <a:solidFill>
                <a:schemeClr val="tx1"/>
              </a:solidFill>
              <a:latin typeface="+mn-lt"/>
              <a:ea typeface="+mn-ea"/>
              <a:cs typeface="+mn-cs"/>
            </a:endParaRPr>
          </a:p>
          <a:p>
            <a:endParaRPr lang="el-GR"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Asking For Help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&gt;&gt;&gt; help(</a:t>
            </a:r>
            <a:r>
              <a:rPr lang="en-US" sz="1200" b="0" i="0" u="none" strike="noStrike" kern="1200" baseline="0" dirty="0" err="1">
                <a:solidFill>
                  <a:schemeClr val="tx1"/>
                </a:solidFill>
                <a:latin typeface="+mn-lt"/>
                <a:ea typeface="+mn-ea"/>
                <a:cs typeface="+mn-cs"/>
              </a:rPr>
              <a:t>pd.Series.loc</a:t>
            </a:r>
            <a:r>
              <a:rPr lang="en-US" sz="1200" b="0" i="0" u="none" strike="noStrike" kern="1200" baseline="0" dirty="0">
                <a:solidFill>
                  <a:schemeClr val="tx1"/>
                </a:solidFill>
                <a:latin typeface="+mn-lt"/>
                <a:ea typeface="+mn-ea"/>
                <a:cs typeface="+mn-cs"/>
              </a:rPr>
              <a:t>) </a:t>
            </a:r>
          </a:p>
          <a:p>
            <a:endParaRPr lang="el-GR"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I/O </a:t>
            </a:r>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Read and Write to CSV </a:t>
            </a:r>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Read and Write to SQL Query or Database Table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&gt;&gt;&gt; </a:t>
            </a:r>
            <a:r>
              <a:rPr lang="en-US" sz="1200" b="0" i="0" u="none" strike="noStrike" kern="1200" baseline="0" dirty="0" err="1">
                <a:solidFill>
                  <a:schemeClr val="tx1"/>
                </a:solidFill>
                <a:latin typeface="+mn-lt"/>
                <a:ea typeface="+mn-ea"/>
                <a:cs typeface="+mn-cs"/>
              </a:rPr>
              <a:t>pd.</a:t>
            </a:r>
            <a:r>
              <a:rPr lang="en-US" sz="1200" b="1" i="0" u="none" strike="noStrike" kern="1200" baseline="0" dirty="0" err="1">
                <a:solidFill>
                  <a:schemeClr val="tx1"/>
                </a:solidFill>
                <a:latin typeface="+mn-lt"/>
                <a:ea typeface="+mn-ea"/>
                <a:cs typeface="+mn-cs"/>
              </a:rPr>
              <a:t>read_csv</a:t>
            </a:r>
            <a:r>
              <a:rPr lang="en-US" sz="1200" b="0" i="0" u="none" strike="noStrike" kern="1200" baseline="0" dirty="0">
                <a:solidFill>
                  <a:schemeClr val="tx1"/>
                </a:solidFill>
                <a:latin typeface="+mn-lt"/>
                <a:ea typeface="+mn-ea"/>
                <a:cs typeface="+mn-cs"/>
              </a:rPr>
              <a:t>('file.csv', header=None, </a:t>
            </a:r>
            <a:r>
              <a:rPr lang="en-US" sz="1200" b="0" i="0" u="none" strike="noStrike" kern="1200" baseline="0" dirty="0" err="1">
                <a:solidFill>
                  <a:schemeClr val="tx1"/>
                </a:solidFill>
                <a:latin typeface="+mn-lt"/>
                <a:ea typeface="+mn-ea"/>
                <a:cs typeface="+mn-cs"/>
              </a:rPr>
              <a:t>nrows</a:t>
            </a:r>
            <a:r>
              <a:rPr lang="en-US" sz="1200" b="0" i="0" u="none" strike="noStrike" kern="1200" baseline="0" dirty="0">
                <a:solidFill>
                  <a:schemeClr val="tx1"/>
                </a:solidFill>
                <a:latin typeface="+mn-lt"/>
                <a:ea typeface="+mn-ea"/>
                <a:cs typeface="+mn-cs"/>
              </a:rPr>
              <a:t>=5) </a:t>
            </a:r>
          </a:p>
          <a:p>
            <a:r>
              <a:rPr lang="en-US" sz="1200" b="0" i="0" u="none" strike="noStrike" kern="1200" baseline="0" dirty="0">
                <a:solidFill>
                  <a:schemeClr val="tx1"/>
                </a:solidFill>
                <a:latin typeface="+mn-lt"/>
                <a:ea typeface="+mn-ea"/>
                <a:cs typeface="+mn-cs"/>
              </a:rPr>
              <a:t>&gt;&gt;&gt; </a:t>
            </a:r>
            <a:r>
              <a:rPr lang="en-US" sz="1200" b="0" i="0" u="none" strike="noStrike" kern="1200" baseline="0" dirty="0" err="1">
                <a:solidFill>
                  <a:schemeClr val="tx1"/>
                </a:solidFill>
                <a:latin typeface="+mn-lt"/>
                <a:ea typeface="+mn-ea"/>
                <a:cs typeface="+mn-cs"/>
              </a:rPr>
              <a:t>df.</a:t>
            </a:r>
            <a:r>
              <a:rPr lang="en-US" sz="1200" b="1" i="0" u="none" strike="noStrike" kern="1200" baseline="0" dirty="0" err="1">
                <a:solidFill>
                  <a:schemeClr val="tx1"/>
                </a:solidFill>
                <a:latin typeface="+mn-lt"/>
                <a:ea typeface="+mn-ea"/>
                <a:cs typeface="+mn-cs"/>
              </a:rPr>
              <a:t>to_csv</a:t>
            </a:r>
            <a:r>
              <a:rPr lang="en-US" sz="1200" b="0" i="0" u="none" strike="noStrike" kern="1200" baseline="0" dirty="0">
                <a:solidFill>
                  <a:schemeClr val="tx1"/>
                </a:solidFill>
                <a:latin typeface="+mn-lt"/>
                <a:ea typeface="+mn-ea"/>
                <a:cs typeface="+mn-cs"/>
              </a:rPr>
              <a:t>('myDataFrame.csv') </a:t>
            </a:r>
          </a:p>
          <a:p>
            <a:r>
              <a:rPr lang="en-US" sz="1200" b="0" i="0" u="none" strike="noStrike" kern="1200" baseline="0" dirty="0">
                <a:solidFill>
                  <a:schemeClr val="tx1"/>
                </a:solidFill>
                <a:latin typeface="+mn-lt"/>
                <a:ea typeface="+mn-ea"/>
                <a:cs typeface="+mn-cs"/>
              </a:rPr>
              <a:t>&gt;&gt;&gt; </a:t>
            </a:r>
            <a:r>
              <a:rPr lang="en-US" sz="1200" b="1" i="0" u="none" strike="noStrike" kern="1200" baseline="0" dirty="0">
                <a:solidFill>
                  <a:schemeClr val="tx1"/>
                </a:solidFill>
                <a:latin typeface="+mn-lt"/>
                <a:ea typeface="+mn-ea"/>
                <a:cs typeface="+mn-cs"/>
              </a:rPr>
              <a:t>from </a:t>
            </a:r>
            <a:r>
              <a:rPr lang="en-US" sz="1200" b="1" i="0" u="none" strike="noStrike" kern="1200" baseline="0" dirty="0" err="1">
                <a:solidFill>
                  <a:schemeClr val="tx1"/>
                </a:solidFill>
                <a:latin typeface="+mn-lt"/>
                <a:ea typeface="+mn-ea"/>
                <a:cs typeface="+mn-cs"/>
              </a:rPr>
              <a:t>sqlalchemy</a:t>
            </a:r>
            <a:r>
              <a:rPr lang="en-US" sz="1200" b="1" i="0" u="none" strike="noStrike" kern="1200" baseline="0" dirty="0">
                <a:solidFill>
                  <a:schemeClr val="tx1"/>
                </a:solidFill>
                <a:latin typeface="+mn-lt"/>
                <a:ea typeface="+mn-ea"/>
                <a:cs typeface="+mn-cs"/>
              </a:rPr>
              <a:t> import </a:t>
            </a:r>
            <a:r>
              <a:rPr lang="en-US" sz="1200" b="1" i="0" u="none" strike="noStrike" kern="1200" baseline="0" dirty="0" err="1">
                <a:solidFill>
                  <a:schemeClr val="tx1"/>
                </a:solidFill>
                <a:latin typeface="+mn-lt"/>
                <a:ea typeface="+mn-ea"/>
                <a:cs typeface="+mn-cs"/>
              </a:rPr>
              <a:t>create_engine</a:t>
            </a:r>
            <a:r>
              <a:rPr lang="en-US" sz="1200" b="0" i="0" u="none" strike="noStrike" kern="1200" baseline="0" dirty="0">
                <a:solidFill>
                  <a:schemeClr val="tx1"/>
                </a:solidFill>
                <a:latin typeface="+mn-lt"/>
                <a:ea typeface="+mn-ea"/>
                <a:cs typeface="+mn-cs"/>
              </a:rPr>
              <a:t> </a:t>
            </a:r>
          </a:p>
          <a:p>
            <a:r>
              <a:rPr lang="en-US" sz="1200" b="0" i="0" u="none" strike="noStrike" kern="1200" baseline="0" dirty="0">
                <a:solidFill>
                  <a:schemeClr val="tx1"/>
                </a:solidFill>
                <a:latin typeface="+mn-lt"/>
                <a:ea typeface="+mn-ea"/>
                <a:cs typeface="+mn-cs"/>
              </a:rPr>
              <a:t>&gt;&gt;&gt; engine = </a:t>
            </a:r>
            <a:r>
              <a:rPr lang="en-US" sz="1200" b="0" i="0" u="none" strike="noStrike" kern="1200" baseline="0" dirty="0" err="1">
                <a:solidFill>
                  <a:schemeClr val="tx1"/>
                </a:solidFill>
                <a:latin typeface="+mn-lt"/>
                <a:ea typeface="+mn-ea"/>
                <a:cs typeface="+mn-cs"/>
              </a:rPr>
              <a:t>create_engine</a:t>
            </a:r>
            <a:r>
              <a:rPr lang="en-US" sz="1200" b="0" i="0" u="none" strike="noStrike" kern="1200" baseline="0" dirty="0">
                <a:solidFill>
                  <a:schemeClr val="tx1"/>
                </a:solidFill>
                <a:latin typeface="+mn-lt"/>
                <a:ea typeface="+mn-ea"/>
                <a:cs typeface="+mn-cs"/>
              </a:rPr>
              <a:t>(</a:t>
            </a:r>
            <a:r>
              <a:rPr lang="en-US" sz="1200" b="1" i="0" u="none" strike="noStrike" kern="1200" baseline="0" dirty="0">
                <a:solidFill>
                  <a:schemeClr val="tx1"/>
                </a:solidFill>
                <a:latin typeface="+mn-lt"/>
                <a:ea typeface="+mn-ea"/>
                <a:cs typeface="+mn-cs"/>
              </a:rPr>
              <a:t>'</a:t>
            </a:r>
            <a:r>
              <a:rPr lang="en-US" sz="1200" b="1" i="0" u="none" strike="noStrike" kern="1200" baseline="0" dirty="0" err="1">
                <a:solidFill>
                  <a:schemeClr val="tx1"/>
                </a:solidFill>
                <a:latin typeface="+mn-lt"/>
                <a:ea typeface="+mn-ea"/>
                <a:cs typeface="+mn-cs"/>
              </a:rPr>
              <a:t>sqlite</a:t>
            </a:r>
            <a:r>
              <a:rPr lang="en-US" sz="1200" b="0" i="0" u="none" strike="noStrike" kern="1200" baseline="0" dirty="0">
                <a:solidFill>
                  <a:schemeClr val="tx1"/>
                </a:solidFill>
                <a:latin typeface="+mn-lt"/>
                <a:ea typeface="+mn-ea"/>
                <a:cs typeface="+mn-cs"/>
              </a:rPr>
              <a:t>:///:memory:') </a:t>
            </a:r>
          </a:p>
          <a:p>
            <a:r>
              <a:rPr lang="en-US" sz="1200" b="0" i="0" u="none" strike="noStrike" kern="1200" baseline="0" dirty="0">
                <a:solidFill>
                  <a:schemeClr val="tx1"/>
                </a:solidFill>
                <a:latin typeface="+mn-lt"/>
                <a:ea typeface="+mn-ea"/>
                <a:cs typeface="+mn-cs"/>
              </a:rPr>
              <a:t>&gt;&gt;&gt; </a:t>
            </a:r>
            <a:r>
              <a:rPr lang="en-US" sz="1200" b="0" i="0" u="none" strike="noStrike" kern="1200" baseline="0" dirty="0" err="1">
                <a:solidFill>
                  <a:schemeClr val="tx1"/>
                </a:solidFill>
                <a:latin typeface="+mn-lt"/>
                <a:ea typeface="+mn-ea"/>
                <a:cs typeface="+mn-cs"/>
              </a:rPr>
              <a:t>pd.read_sql</a:t>
            </a:r>
            <a:r>
              <a:rPr lang="en-US" sz="1200" b="0" i="0" u="none" strike="noStrike" kern="1200" baseline="0" dirty="0">
                <a:solidFill>
                  <a:schemeClr val="tx1"/>
                </a:solidFill>
                <a:latin typeface="+mn-lt"/>
                <a:ea typeface="+mn-ea"/>
                <a:cs typeface="+mn-cs"/>
              </a:rPr>
              <a:t>("SELECT * FROM </a:t>
            </a:r>
            <a:r>
              <a:rPr lang="en-US" sz="1200" b="0" i="0" u="none" strike="noStrike" kern="1200" baseline="0" dirty="0" err="1">
                <a:solidFill>
                  <a:schemeClr val="tx1"/>
                </a:solidFill>
                <a:latin typeface="+mn-lt"/>
                <a:ea typeface="+mn-ea"/>
                <a:cs typeface="+mn-cs"/>
              </a:rPr>
              <a:t>my_table</a:t>
            </a:r>
            <a:r>
              <a:rPr lang="en-US" sz="1200" b="0" i="0" u="none" strike="noStrike" kern="1200" baseline="0" dirty="0">
                <a:solidFill>
                  <a:schemeClr val="tx1"/>
                </a:solidFill>
                <a:latin typeface="+mn-lt"/>
                <a:ea typeface="+mn-ea"/>
                <a:cs typeface="+mn-cs"/>
              </a:rPr>
              <a:t>;", engine) </a:t>
            </a:r>
          </a:p>
          <a:p>
            <a:r>
              <a:rPr lang="en-US" sz="1200" b="0" i="0" u="none" strike="noStrike" kern="1200" baseline="0" dirty="0">
                <a:solidFill>
                  <a:schemeClr val="tx1"/>
                </a:solidFill>
                <a:latin typeface="+mn-lt"/>
                <a:ea typeface="+mn-ea"/>
                <a:cs typeface="+mn-cs"/>
              </a:rPr>
              <a:t>&gt;&gt;&gt; </a:t>
            </a:r>
            <a:r>
              <a:rPr lang="en-US" sz="1200" b="0" i="0" u="none" strike="noStrike" kern="1200" baseline="0" dirty="0" err="1">
                <a:solidFill>
                  <a:schemeClr val="tx1"/>
                </a:solidFill>
                <a:latin typeface="+mn-lt"/>
                <a:ea typeface="+mn-ea"/>
                <a:cs typeface="+mn-cs"/>
              </a:rPr>
              <a:t>pd.read_sql_table</a:t>
            </a:r>
            <a:r>
              <a:rPr lang="en-US" sz="1200" b="0" i="0" u="none" strike="noStrike" kern="1200" baseline="0" dirty="0">
                <a:solidFill>
                  <a:schemeClr val="tx1"/>
                </a:solidFill>
                <a:latin typeface="+mn-lt"/>
                <a:ea typeface="+mn-ea"/>
                <a:cs typeface="+mn-cs"/>
              </a:rPr>
              <a:t>('</a:t>
            </a:r>
            <a:r>
              <a:rPr lang="en-US" sz="1200" b="0" i="0" u="none" strike="noStrike" kern="1200" baseline="0" dirty="0" err="1">
                <a:solidFill>
                  <a:schemeClr val="tx1"/>
                </a:solidFill>
                <a:latin typeface="+mn-lt"/>
                <a:ea typeface="+mn-ea"/>
                <a:cs typeface="+mn-cs"/>
              </a:rPr>
              <a:t>my_table</a:t>
            </a:r>
            <a:r>
              <a:rPr lang="en-US" sz="1200" b="0" i="0" u="none" strike="noStrike" kern="1200" baseline="0" dirty="0">
                <a:solidFill>
                  <a:schemeClr val="tx1"/>
                </a:solidFill>
                <a:latin typeface="+mn-lt"/>
                <a:ea typeface="+mn-ea"/>
                <a:cs typeface="+mn-cs"/>
              </a:rPr>
              <a:t>', engine) </a:t>
            </a:r>
          </a:p>
          <a:p>
            <a:r>
              <a:rPr lang="en-US" sz="1200" b="0" i="0" u="none" strike="noStrike" kern="1200" baseline="0" dirty="0">
                <a:solidFill>
                  <a:schemeClr val="tx1"/>
                </a:solidFill>
                <a:latin typeface="+mn-lt"/>
                <a:ea typeface="+mn-ea"/>
                <a:cs typeface="+mn-cs"/>
              </a:rPr>
              <a:t>&gt;&gt;&gt; </a:t>
            </a:r>
            <a:r>
              <a:rPr lang="en-US" sz="1200" b="0" i="0" u="none" strike="noStrike" kern="1200" baseline="0" dirty="0" err="1">
                <a:solidFill>
                  <a:schemeClr val="tx1"/>
                </a:solidFill>
                <a:latin typeface="+mn-lt"/>
                <a:ea typeface="+mn-ea"/>
                <a:cs typeface="+mn-cs"/>
              </a:rPr>
              <a:t>pd.read_sql_query</a:t>
            </a:r>
            <a:r>
              <a:rPr lang="en-US" sz="1200" b="0" i="0" u="none" strike="noStrike" kern="1200" baseline="0" dirty="0">
                <a:solidFill>
                  <a:schemeClr val="tx1"/>
                </a:solidFill>
                <a:latin typeface="+mn-lt"/>
                <a:ea typeface="+mn-ea"/>
                <a:cs typeface="+mn-cs"/>
              </a:rPr>
              <a:t>("SELECT * FROM </a:t>
            </a:r>
            <a:r>
              <a:rPr lang="en-US" sz="1200" b="0" i="0" u="none" strike="noStrike" kern="1200" baseline="0" dirty="0" err="1">
                <a:solidFill>
                  <a:schemeClr val="tx1"/>
                </a:solidFill>
                <a:latin typeface="+mn-lt"/>
                <a:ea typeface="+mn-ea"/>
                <a:cs typeface="+mn-cs"/>
              </a:rPr>
              <a:t>my_table</a:t>
            </a:r>
            <a:r>
              <a:rPr lang="en-US" sz="1200" b="0" i="0" u="none" strike="noStrike" kern="1200" baseline="0" dirty="0">
                <a:solidFill>
                  <a:schemeClr val="tx1"/>
                </a:solidFill>
                <a:latin typeface="+mn-lt"/>
                <a:ea typeface="+mn-ea"/>
                <a:cs typeface="+mn-cs"/>
              </a:rPr>
              <a:t>;", engine) </a:t>
            </a:r>
          </a:p>
          <a:p>
            <a:r>
              <a:rPr lang="en-US" sz="1200" b="1" i="0" u="none" strike="noStrike" kern="1200" baseline="0" dirty="0">
                <a:solidFill>
                  <a:schemeClr val="tx1"/>
                </a:solidFill>
                <a:latin typeface="+mn-lt"/>
                <a:ea typeface="+mn-ea"/>
                <a:cs typeface="+mn-cs"/>
              </a:rPr>
              <a:t>Read and Write to Excel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&gt;&gt;&gt; </a:t>
            </a:r>
            <a:r>
              <a:rPr lang="en-US" sz="1200" b="0" i="0" u="none" strike="noStrike" kern="1200" baseline="0" dirty="0" err="1">
                <a:solidFill>
                  <a:schemeClr val="tx1"/>
                </a:solidFill>
                <a:latin typeface="+mn-lt"/>
                <a:ea typeface="+mn-ea"/>
                <a:cs typeface="+mn-cs"/>
              </a:rPr>
              <a:t>pd.read_excel</a:t>
            </a:r>
            <a:r>
              <a:rPr lang="en-US" sz="1200" b="0" i="0" u="none" strike="noStrike" kern="1200" baseline="0" dirty="0">
                <a:solidFill>
                  <a:schemeClr val="tx1"/>
                </a:solidFill>
                <a:latin typeface="+mn-lt"/>
                <a:ea typeface="+mn-ea"/>
                <a:cs typeface="+mn-cs"/>
              </a:rPr>
              <a:t>('file.xlsx') </a:t>
            </a:r>
          </a:p>
          <a:p>
            <a:r>
              <a:rPr lang="en-US" sz="1200" b="0" i="0" u="none" strike="noStrike" kern="1200" baseline="0" dirty="0">
                <a:solidFill>
                  <a:schemeClr val="tx1"/>
                </a:solidFill>
                <a:latin typeface="+mn-lt"/>
                <a:ea typeface="+mn-ea"/>
                <a:cs typeface="+mn-cs"/>
              </a:rPr>
              <a:t>&gt;&gt;&gt; </a:t>
            </a:r>
            <a:r>
              <a:rPr lang="en-US" sz="1200" b="0" i="0" u="none" strike="noStrike" kern="1200" baseline="0" dirty="0" err="1">
                <a:solidFill>
                  <a:schemeClr val="tx1"/>
                </a:solidFill>
                <a:latin typeface="+mn-lt"/>
                <a:ea typeface="+mn-ea"/>
                <a:cs typeface="+mn-cs"/>
              </a:rPr>
              <a:t>pd.to_excel</a:t>
            </a:r>
            <a:r>
              <a:rPr lang="en-US" sz="1200" b="0" i="0" u="none" strike="noStrike" kern="1200" baseline="0" dirty="0">
                <a:solidFill>
                  <a:schemeClr val="tx1"/>
                </a:solidFill>
                <a:latin typeface="+mn-lt"/>
                <a:ea typeface="+mn-ea"/>
                <a:cs typeface="+mn-cs"/>
              </a:rPr>
              <a:t>('</a:t>
            </a:r>
            <a:r>
              <a:rPr lang="en-US" sz="1200" b="0" i="0" u="none" strike="noStrike" kern="1200" baseline="0" dirty="0" err="1">
                <a:solidFill>
                  <a:schemeClr val="tx1"/>
                </a:solidFill>
                <a:latin typeface="+mn-lt"/>
                <a:ea typeface="+mn-ea"/>
                <a:cs typeface="+mn-cs"/>
              </a:rPr>
              <a:t>dir</a:t>
            </a:r>
            <a:r>
              <a:rPr lang="en-US" sz="1200" b="0" i="0" u="none" strike="noStrike" kern="1200" baseline="0" dirty="0">
                <a:solidFill>
                  <a:schemeClr val="tx1"/>
                </a:solidFill>
                <a:latin typeface="+mn-lt"/>
                <a:ea typeface="+mn-ea"/>
                <a:cs typeface="+mn-cs"/>
              </a:rPr>
              <a:t>/myDataFrame.xlsx', </a:t>
            </a:r>
            <a:r>
              <a:rPr lang="en-US" sz="1200" b="0" i="0" u="none" strike="noStrike" kern="1200" baseline="0" dirty="0" err="1">
                <a:solidFill>
                  <a:schemeClr val="tx1"/>
                </a:solidFill>
                <a:latin typeface="+mn-lt"/>
                <a:ea typeface="+mn-ea"/>
                <a:cs typeface="+mn-cs"/>
              </a:rPr>
              <a:t>sheet_name</a:t>
            </a:r>
            <a:r>
              <a:rPr lang="en-US" sz="1200" b="0" i="0" u="none" strike="noStrike" kern="1200" baseline="0" dirty="0">
                <a:solidFill>
                  <a:schemeClr val="tx1"/>
                </a:solidFill>
                <a:latin typeface="+mn-lt"/>
                <a:ea typeface="+mn-ea"/>
                <a:cs typeface="+mn-cs"/>
              </a:rPr>
              <a:t>='Sheet1') </a:t>
            </a:r>
          </a:p>
          <a:p>
            <a:r>
              <a:rPr lang="en-US" sz="1200" b="1" i="0" u="none" strike="noStrike" kern="1200" baseline="0" dirty="0">
                <a:solidFill>
                  <a:schemeClr val="tx1"/>
                </a:solidFill>
                <a:latin typeface="+mn-lt"/>
                <a:ea typeface="+mn-ea"/>
                <a:cs typeface="+mn-cs"/>
              </a:rPr>
              <a:t>Read multiple sheets from the same file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&gt;&gt;&gt; xlsx = </a:t>
            </a:r>
            <a:r>
              <a:rPr lang="en-US" sz="1200" b="0" i="0" u="none" strike="noStrike" kern="1200" baseline="0" dirty="0" err="1">
                <a:solidFill>
                  <a:schemeClr val="tx1"/>
                </a:solidFill>
                <a:latin typeface="+mn-lt"/>
                <a:ea typeface="+mn-ea"/>
                <a:cs typeface="+mn-cs"/>
              </a:rPr>
              <a:t>pd.ExcelFile</a:t>
            </a:r>
            <a:r>
              <a:rPr lang="en-US" sz="1200" b="0" i="0" u="none" strike="noStrike" kern="1200" baseline="0" dirty="0">
                <a:solidFill>
                  <a:schemeClr val="tx1"/>
                </a:solidFill>
                <a:latin typeface="+mn-lt"/>
                <a:ea typeface="+mn-ea"/>
                <a:cs typeface="+mn-cs"/>
              </a:rPr>
              <a:t>('file.xls') </a:t>
            </a:r>
          </a:p>
          <a:p>
            <a:r>
              <a:rPr lang="en-US" sz="1200" b="0" i="0" u="none" strike="noStrike" kern="1200" baseline="0" dirty="0">
                <a:solidFill>
                  <a:schemeClr val="tx1"/>
                </a:solidFill>
                <a:latin typeface="+mn-lt"/>
                <a:ea typeface="+mn-ea"/>
                <a:cs typeface="+mn-cs"/>
              </a:rPr>
              <a:t>&gt;&gt;&gt; df = </a:t>
            </a:r>
            <a:r>
              <a:rPr lang="en-US" sz="1200" b="0" i="0" u="none" strike="noStrike" kern="1200" baseline="0" dirty="0" err="1">
                <a:solidFill>
                  <a:schemeClr val="tx1"/>
                </a:solidFill>
                <a:latin typeface="+mn-lt"/>
                <a:ea typeface="+mn-ea"/>
                <a:cs typeface="+mn-cs"/>
              </a:rPr>
              <a:t>pd.read_excel</a:t>
            </a:r>
            <a:r>
              <a:rPr lang="en-US" sz="1200" b="0" i="0" u="none" strike="noStrike" kern="1200" baseline="0" dirty="0">
                <a:solidFill>
                  <a:schemeClr val="tx1"/>
                </a:solidFill>
                <a:latin typeface="+mn-lt"/>
                <a:ea typeface="+mn-ea"/>
                <a:cs typeface="+mn-cs"/>
              </a:rPr>
              <a:t>(xlsx, 'Sheet1') </a:t>
            </a:r>
          </a:p>
          <a:p>
            <a:r>
              <a:rPr lang="en-US" sz="1200" b="0" i="0" u="none" strike="noStrike" kern="1200" baseline="0" dirty="0" err="1">
                <a:solidFill>
                  <a:schemeClr val="tx1"/>
                </a:solidFill>
                <a:latin typeface="+mn-lt"/>
                <a:ea typeface="+mn-ea"/>
                <a:cs typeface="+mn-cs"/>
              </a:rPr>
              <a:t>read_sql</a:t>
            </a:r>
            <a:r>
              <a:rPr lang="en-US" sz="1200" b="0" i="0" u="none" strike="noStrike" kern="1200" baseline="0" dirty="0">
                <a:solidFill>
                  <a:schemeClr val="tx1"/>
                </a:solidFill>
                <a:latin typeface="+mn-lt"/>
                <a:ea typeface="+mn-ea"/>
                <a:cs typeface="+mn-cs"/>
              </a:rPr>
              <a:t>()is a convenience wrapper </a:t>
            </a:r>
          </a:p>
          <a:p>
            <a:r>
              <a:rPr lang="en-US" sz="1200" b="0" i="0" u="none" strike="noStrike" kern="1200" baseline="0" dirty="0">
                <a:solidFill>
                  <a:schemeClr val="tx1"/>
                </a:solidFill>
                <a:latin typeface="+mn-lt"/>
                <a:ea typeface="+mn-ea"/>
                <a:cs typeface="+mn-cs"/>
              </a:rPr>
              <a:t>&gt;&gt;&gt; </a:t>
            </a:r>
            <a:r>
              <a:rPr lang="en-US" sz="1200" b="0" i="0" u="none" strike="noStrike" kern="1200" baseline="0" dirty="0" err="1">
                <a:solidFill>
                  <a:schemeClr val="tx1"/>
                </a:solidFill>
                <a:latin typeface="+mn-lt"/>
                <a:ea typeface="+mn-ea"/>
                <a:cs typeface="+mn-cs"/>
              </a:rPr>
              <a:t>pd.to_sql</a:t>
            </a:r>
            <a:r>
              <a:rPr lang="en-US" sz="1200" b="0" i="0" u="none" strike="noStrike" kern="1200" baseline="0" dirty="0">
                <a:solidFill>
                  <a:schemeClr val="tx1"/>
                </a:solidFill>
                <a:latin typeface="+mn-lt"/>
                <a:ea typeface="+mn-ea"/>
                <a:cs typeface="+mn-cs"/>
              </a:rPr>
              <a:t>('</a:t>
            </a:r>
            <a:r>
              <a:rPr lang="en-US" sz="1200" b="0" i="0" u="none" strike="noStrike" kern="1200" baseline="0" dirty="0" err="1">
                <a:solidFill>
                  <a:schemeClr val="tx1"/>
                </a:solidFill>
                <a:latin typeface="+mn-lt"/>
                <a:ea typeface="+mn-ea"/>
                <a:cs typeface="+mn-cs"/>
              </a:rPr>
              <a:t>myDf</a:t>
            </a:r>
            <a:r>
              <a:rPr lang="en-US" sz="1200" b="0" i="0" u="none" strike="noStrike" kern="1200" baseline="0" dirty="0">
                <a:solidFill>
                  <a:schemeClr val="tx1"/>
                </a:solidFill>
                <a:latin typeface="+mn-lt"/>
                <a:ea typeface="+mn-ea"/>
                <a:cs typeface="+mn-cs"/>
              </a:rPr>
              <a:t>', engine) </a:t>
            </a:r>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19</a:t>
            </a:fld>
            <a:endParaRPr lang="el-GR"/>
          </a:p>
        </p:txBody>
      </p:sp>
    </p:spTree>
    <p:extLst>
      <p:ext uri="{BB962C8B-B14F-4D97-AF65-F5344CB8AC3E}">
        <p14:creationId xmlns:p14="http://schemas.microsoft.com/office/powerpoint/2010/main" val="2438476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96CAC557-32D6-4857-A1F9-5DE72C887010}" type="slidenum">
              <a:rPr lang="el-GR" smtClean="0"/>
              <a:t>2</a:t>
            </a:fld>
            <a:endParaRPr lang="el-GR"/>
          </a:p>
        </p:txBody>
      </p:sp>
    </p:spTree>
    <p:extLst>
      <p:ext uri="{BB962C8B-B14F-4D97-AF65-F5344CB8AC3E}">
        <p14:creationId xmlns:p14="http://schemas.microsoft.com/office/powerpoint/2010/main" val="12687049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rebuchet MS" panose="020B0603020202020204" pitchFamily="34" charset="0"/>
              </a:rPr>
              <a:t>Applicability</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rebuchet MS" panose="020B0603020202020204" pitchFamily="34" charset="0"/>
              </a:rPr>
              <a:t>Implementation details (know-how)</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rebuchet MS" panose="020B0603020202020204" pitchFamily="34" charset="0"/>
              </a:rPr>
              <a:t>Reporting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latin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rebuchet MS" panose="020B0603020202020204" pitchFamily="34" charset="0"/>
              </a:rPr>
              <a:t>Experimental (treatment) group vs. control group</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rebuchet MS" panose="020B0603020202020204" pitchFamily="34" charset="0"/>
              </a:rPr>
              <a:t>Sampling (random)</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rebuchet MS" panose="020B0603020202020204" pitchFamily="34" charset="0"/>
              </a:rPr>
              <a:t>Measuring (measured construct, measuring instrument)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rebuchet MS" panose="020B0603020202020204" pitchFamily="34" charset="0"/>
              </a:rPr>
              <a:t>Reliability</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rebuchet MS" panose="020B0603020202020204" pitchFamily="34" charset="0"/>
              </a:rPr>
              <a:t>Validity</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latin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rebuchet MS" panose="020B0603020202020204" pitchFamily="34" charset="0"/>
              </a:rPr>
              <a:t>Reject the null hypothesis…statistically significant impact…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rebuchet MS" panose="020B0603020202020204" pitchFamily="34" charset="0"/>
              </a:rPr>
              <a:t>Ho and H1 </a:t>
            </a:r>
            <a:r>
              <a:rPr lang="en-US" dirty="0"/>
              <a:t>are taken together they are mutually exclusive and exhaustive (they leave no other alternative)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latin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rebuchet MS" panose="020B0603020202020204" pitchFamily="34" charset="0"/>
              </a:rPr>
              <a:t>Signal to noise</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rebuchet MS" panose="020B0603020202020204" pitchFamily="34" charset="0"/>
              </a:rPr>
              <a:t>Variability</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rebuchet MS" panose="020B0603020202020204" pitchFamily="34" charset="0"/>
              </a:rPr>
              <a:t>Probability distribution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In </a:t>
            </a:r>
            <a:r>
              <a:rPr lang="en-US" b="1" dirty="0"/>
              <a:t>educational studies </a:t>
            </a:r>
            <a:r>
              <a:rPr lang="en-US" dirty="0"/>
              <a:t>we are satisfied with a </a:t>
            </a:r>
            <a:r>
              <a:rPr lang="en-US" b="1" dirty="0"/>
              <a:t>probability cutoff value of 0.05 </a:t>
            </a:r>
            <a:r>
              <a:rPr lang="en-US" dirty="0"/>
              <a:t>(the </a:t>
            </a:r>
            <a:r>
              <a:rPr lang="en-US" i="1" dirty="0"/>
              <a:t>a level</a:t>
            </a:r>
            <a:r>
              <a:rPr lang="en-US" dirty="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In </a:t>
            </a:r>
            <a:r>
              <a:rPr lang="en-US" b="1" dirty="0"/>
              <a:t>critical medical studies </a:t>
            </a:r>
            <a:r>
              <a:rPr lang="en-US" dirty="0"/>
              <a:t>where the 'a cutoff level' is usually set at 0.001</a:t>
            </a:r>
            <a:endParaRPr lang="el-GR" baseline="0"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20</a:t>
            </a:fld>
            <a:endParaRPr lang="el-GR"/>
          </a:p>
        </p:txBody>
      </p:sp>
    </p:spTree>
    <p:extLst>
      <p:ext uri="{BB962C8B-B14F-4D97-AF65-F5344CB8AC3E}">
        <p14:creationId xmlns:p14="http://schemas.microsoft.com/office/powerpoint/2010/main" val="38407228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distribution</a:t>
            </a:r>
            <a:r>
              <a:rPr lang="en-US" dirty="0"/>
              <a:t> of a variable is </a:t>
            </a:r>
            <a:r>
              <a:rPr lang="en-US" i="1" dirty="0"/>
              <a:t>an expression of the probability that when measuring the variable the result will lie within a specific range of values</a:t>
            </a:r>
            <a:r>
              <a:rPr lang="en-US" dirty="0"/>
              <a:t>. Depending on how the variable varies, distribution can be either:</a:t>
            </a:r>
            <a:endParaRPr lang="el-GR" baseline="0" dirty="0">
              <a:latin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latin typeface="Trebuchet MS" panose="020B0603020202020204" pitchFamily="34" charset="0"/>
              </a:rPr>
              <a:t>Discrete</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latin typeface="Trebuchet MS" panose="020B0603020202020204" pitchFamily="34" charset="0"/>
              </a:rPr>
              <a:t>Continuous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latin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u="sng" baseline="0" dirty="0">
                <a:latin typeface="Trebuchet MS" panose="020B0603020202020204" pitchFamily="34" charset="0"/>
              </a:rPr>
              <a:t>Computational statistics</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latin typeface="Trebuchet MS" panose="020B0603020202020204" pitchFamily="34" charset="0"/>
              </a:rPr>
              <a:t>Probability density function</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latin typeface="Trebuchet MS" panose="020B0603020202020204" pitchFamily="34" charset="0"/>
              </a:rPr>
              <a:t>Cumulative distribution function</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latin typeface="Trebuchet MS" panose="020B0603020202020204" pitchFamily="34" charset="0"/>
              </a:rPr>
              <a:t>Percent point function</a:t>
            </a:r>
            <a:endParaRPr lang="el-GR" b="1" baseline="0" dirty="0">
              <a:latin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latin typeface="Trebuchet MS" panose="020B0603020202020204" pitchFamily="34" charset="0"/>
              </a:rPr>
              <a:t>Survival function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latin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latin typeface="Trebuchet MS" panose="020B0603020202020204" pitchFamily="34" charset="0"/>
              </a:rPr>
              <a:t>Normal (Gaussian) distribution</a:t>
            </a:r>
            <a:endParaRPr lang="el-GR" b="1" dirty="0"/>
          </a:p>
        </p:txBody>
      </p:sp>
      <p:sp>
        <p:nvSpPr>
          <p:cNvPr id="4" name="Slide Number Placeholder 3"/>
          <p:cNvSpPr>
            <a:spLocks noGrp="1"/>
          </p:cNvSpPr>
          <p:nvPr>
            <p:ph type="sldNum" sz="quarter" idx="10"/>
          </p:nvPr>
        </p:nvSpPr>
        <p:spPr/>
        <p:txBody>
          <a:bodyPr/>
          <a:lstStyle/>
          <a:p>
            <a:fld id="{96CAC557-32D6-4857-A1F9-5DE72C887010}" type="slidenum">
              <a:rPr lang="el-GR" smtClean="0"/>
              <a:t>21</a:t>
            </a:fld>
            <a:endParaRPr lang="el-GR"/>
          </a:p>
        </p:txBody>
      </p:sp>
    </p:spTree>
    <p:extLst>
      <p:ext uri="{BB962C8B-B14F-4D97-AF65-F5344CB8AC3E}">
        <p14:creationId xmlns:p14="http://schemas.microsoft.com/office/powerpoint/2010/main" val="19195487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baseline="0"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22</a:t>
            </a:fld>
            <a:endParaRPr lang="el-GR"/>
          </a:p>
        </p:txBody>
      </p:sp>
    </p:spTree>
    <p:extLst>
      <p:ext uri="{BB962C8B-B14F-4D97-AF65-F5344CB8AC3E}">
        <p14:creationId xmlns:p14="http://schemas.microsoft.com/office/powerpoint/2010/main" val="16168691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t-test: does an independent variable (IV) have an impact on a dependent variable (DV)’?</a:t>
            </a:r>
          </a:p>
          <a:p>
            <a:r>
              <a:rPr lang="en-US" b="1" dirty="0"/>
              <a:t>t-test conditions and criteria</a:t>
            </a:r>
          </a:p>
          <a:p>
            <a:r>
              <a:rPr lang="en-US" dirty="0"/>
              <a:t>Be warned that the above formula is valid when:</a:t>
            </a:r>
          </a:p>
          <a:p>
            <a:pPr lvl="1"/>
            <a:r>
              <a:rPr lang="en-US" dirty="0"/>
              <a:t>The </a:t>
            </a:r>
            <a:r>
              <a:rPr lang="en-US" b="1" dirty="0"/>
              <a:t>sample sizes are the same</a:t>
            </a:r>
            <a:r>
              <a:rPr lang="en-US" dirty="0"/>
              <a:t>: n</a:t>
            </a:r>
            <a:r>
              <a:rPr lang="en-US" baseline="-25000" dirty="0"/>
              <a:t>1</a:t>
            </a:r>
            <a:r>
              <a:rPr lang="en-US" dirty="0"/>
              <a:t> = n</a:t>
            </a:r>
            <a:r>
              <a:rPr lang="en-US" baseline="-25000" dirty="0"/>
              <a:t>2</a:t>
            </a:r>
            <a:r>
              <a:rPr lang="en-US" dirty="0"/>
              <a:t> = n</a:t>
            </a:r>
          </a:p>
          <a:p>
            <a:pPr lvl="1"/>
            <a:r>
              <a:rPr lang="en-US" dirty="0"/>
              <a:t>The populations (where the samples come from) follow the normal distribution (</a:t>
            </a:r>
            <a:r>
              <a:rPr lang="en-US" b="1" dirty="0"/>
              <a:t>normality criterion</a:t>
            </a:r>
            <a:r>
              <a:rPr lang="en-US" dirty="0"/>
              <a:t>), and</a:t>
            </a:r>
          </a:p>
          <a:p>
            <a:pPr lvl="1"/>
            <a:r>
              <a:rPr lang="en-US" dirty="0"/>
              <a:t>The variances of the populations are also the same (</a:t>
            </a:r>
            <a:r>
              <a:rPr lang="en-US" b="1" dirty="0"/>
              <a:t>variety criterion</a:t>
            </a:r>
            <a:r>
              <a:rPr lang="en-US"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el-GR" baseline="0"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23</a:t>
            </a:fld>
            <a:endParaRPr lang="el-GR"/>
          </a:p>
        </p:txBody>
      </p:sp>
    </p:spTree>
    <p:extLst>
      <p:ext uri="{BB962C8B-B14F-4D97-AF65-F5344CB8AC3E}">
        <p14:creationId xmlns:p14="http://schemas.microsoft.com/office/powerpoint/2010/main" val="21378381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Paired t-test</a:t>
            </a:r>
            <a:r>
              <a:rPr lang="en-US" dirty="0"/>
              <a:t> is the type of t-test that we apply when we want </a:t>
            </a:r>
            <a:r>
              <a:rPr lang="en-US" i="1" dirty="0"/>
              <a:t>to explore whether the two means of two </a:t>
            </a:r>
            <a:r>
              <a:rPr lang="en-US" b="1" i="1" dirty="0"/>
              <a:t>related samples </a:t>
            </a:r>
            <a:r>
              <a:rPr lang="en-US" i="1" dirty="0"/>
              <a:t>are significantly different</a:t>
            </a:r>
            <a:r>
              <a:rPr lang="en-US" dirty="0"/>
              <a:t>.</a:t>
            </a:r>
          </a:p>
          <a:p>
            <a:r>
              <a:rPr lang="en-US" dirty="0"/>
              <a:t>Usually, "related" refers to the fact that we use </a:t>
            </a:r>
            <a:r>
              <a:rPr lang="en-US" b="1" dirty="0"/>
              <a:t>the same sample in a "test-retest" ("repeated measures") research </a:t>
            </a:r>
            <a:r>
              <a:rPr lang="en-US" dirty="0"/>
              <a:t>design, thus forming pairs of repeated measurements for the same participant. </a:t>
            </a:r>
          </a:p>
          <a:p>
            <a:pPr marL="0" marR="0" indent="0" algn="l" defTabSz="914400" rtl="0" eaLnBrk="1" fontAlgn="auto" latinLnBrk="0" hangingPunct="1">
              <a:lnSpc>
                <a:spcPct val="100000"/>
              </a:lnSpc>
              <a:spcBef>
                <a:spcPts val="0"/>
              </a:spcBef>
              <a:spcAft>
                <a:spcPts val="0"/>
              </a:spcAft>
              <a:buClrTx/>
              <a:buSzTx/>
              <a:buFontTx/>
              <a:buNone/>
              <a:tabLst/>
              <a:defRPr/>
            </a:pPr>
            <a:endParaRPr lang="el-GR" baseline="0"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24</a:t>
            </a:fld>
            <a:endParaRPr lang="el-GR"/>
          </a:p>
        </p:txBody>
      </p:sp>
    </p:spTree>
    <p:extLst>
      <p:ext uri="{BB962C8B-B14F-4D97-AF65-F5344CB8AC3E}">
        <p14:creationId xmlns:p14="http://schemas.microsoft.com/office/powerpoint/2010/main" val="39956448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rebuchet MS" panose="020B0603020202020204" pitchFamily="34" charset="0"/>
              </a:rPr>
              <a:t>EDUCATIONAL RESEARCH</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latin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import pandas as pd</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import </a:t>
            </a:r>
            <a:r>
              <a:rPr lang="en-US" dirty="0" err="1"/>
              <a:t>scipy.stats</a:t>
            </a:r>
            <a:r>
              <a:rPr lang="en-US" dirty="0"/>
              <a:t> as stats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data = </a:t>
            </a:r>
            <a:r>
              <a:rPr lang="en-US" dirty="0" err="1"/>
              <a:t>pd.read_excel</a:t>
            </a:r>
            <a:r>
              <a:rPr lang="en-US" dirty="0"/>
              <a:t>('../../data/researchdata.xlsx', </a:t>
            </a:r>
            <a:r>
              <a:rPr lang="en-US" dirty="0" err="1"/>
              <a:t>sheetname</a:t>
            </a:r>
            <a:r>
              <a:rPr lang="en-US" dirty="0"/>
              <a:t>="</a:t>
            </a:r>
            <a:r>
              <a:rPr lang="en-US" dirty="0" err="1"/>
              <a:t>ttest-indep</a:t>
            </a:r>
            <a:r>
              <a:rPr lang="en-US" dirty="0"/>
              <a:t>") print(</a:t>
            </a:r>
            <a:r>
              <a:rPr lang="en-US" dirty="0" err="1"/>
              <a:t>data.Treatment.head</a:t>
            </a:r>
            <a:r>
              <a:rPr lang="en-US" dirty="0"/>
              <a:t>(),'\n’)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print(</a:t>
            </a:r>
            <a:r>
              <a:rPr lang="en-US" dirty="0" err="1"/>
              <a:t>data.Treatment.describe</a:t>
            </a:r>
            <a:r>
              <a:rPr lang="en-US" dirty="0"/>
              <a:t>()</a:t>
            </a:r>
            <a:endParaRPr lang="el-GR" baseline="0"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25</a:t>
            </a:fld>
            <a:endParaRPr lang="el-GR"/>
          </a:p>
        </p:txBody>
      </p:sp>
    </p:spTree>
    <p:extLst>
      <p:ext uri="{BB962C8B-B14F-4D97-AF65-F5344CB8AC3E}">
        <p14:creationId xmlns:p14="http://schemas.microsoft.com/office/powerpoint/2010/main" val="26135501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a:t>AN</a:t>
            </a:r>
            <a:r>
              <a:rPr lang="en-US" dirty="0" err="1"/>
              <a:t>alysis</a:t>
            </a:r>
            <a:r>
              <a:rPr lang="en-US" dirty="0"/>
              <a:t> </a:t>
            </a:r>
            <a:r>
              <a:rPr lang="en-US" b="1" dirty="0"/>
              <a:t>O</a:t>
            </a:r>
            <a:r>
              <a:rPr lang="en-US" dirty="0"/>
              <a:t>f </a:t>
            </a:r>
            <a:r>
              <a:rPr lang="en-US" b="1" dirty="0"/>
              <a:t>Va</a:t>
            </a:r>
            <a:r>
              <a:rPr lang="en-US" dirty="0"/>
              <a:t>riance</a:t>
            </a:r>
          </a:p>
          <a:p>
            <a:r>
              <a:rPr lang="en-US" dirty="0"/>
              <a:t>The </a:t>
            </a:r>
            <a:r>
              <a:rPr lang="en-US" b="1" dirty="0"/>
              <a:t>ANOVA</a:t>
            </a:r>
            <a:r>
              <a:rPr lang="en-US" dirty="0"/>
              <a:t> name (from '</a:t>
            </a:r>
            <a:r>
              <a:rPr lang="en-US" b="1" dirty="0" err="1"/>
              <a:t>AN</a:t>
            </a:r>
            <a:r>
              <a:rPr lang="en-US" dirty="0" err="1"/>
              <a:t>alysis</a:t>
            </a:r>
            <a:r>
              <a:rPr lang="en-US" dirty="0"/>
              <a:t> </a:t>
            </a:r>
            <a:r>
              <a:rPr lang="en-US" b="1" dirty="0"/>
              <a:t>O</a:t>
            </a:r>
            <a:r>
              <a:rPr lang="en-US" dirty="0"/>
              <a:t>f </a:t>
            </a:r>
            <a:r>
              <a:rPr lang="en-US" b="1" dirty="0" err="1"/>
              <a:t>VA</a:t>
            </a:r>
            <a:r>
              <a:rPr lang="en-US" dirty="0" err="1"/>
              <a:t>riance</a:t>
            </a:r>
            <a:r>
              <a:rPr lang="en-US" dirty="0"/>
              <a:t>') stands for a family of </a:t>
            </a:r>
            <a:r>
              <a:rPr lang="en-US" u="sng" dirty="0"/>
              <a:t>statistical controls </a:t>
            </a:r>
            <a:r>
              <a:rPr lang="en-US" dirty="0"/>
              <a:t>that </a:t>
            </a:r>
            <a:r>
              <a:rPr lang="en-US" i="1" dirty="0"/>
              <a:t>test for </a:t>
            </a:r>
            <a:r>
              <a:rPr lang="en-US" i="1" u="sng" dirty="0"/>
              <a:t>statistical significance between sample means by examining the sample variances</a:t>
            </a:r>
            <a:r>
              <a:rPr lang="en-US" u="sng" dirty="0"/>
              <a:t>. </a:t>
            </a:r>
          </a:p>
          <a:p>
            <a:r>
              <a:rPr lang="en-US" dirty="0"/>
              <a:t>When we simply refer to 'ANOVA', we usually mean the </a:t>
            </a:r>
            <a:r>
              <a:rPr lang="en-US" b="1" dirty="0"/>
              <a:t>'one way' ANOVA</a:t>
            </a:r>
            <a:r>
              <a:rPr lang="en-US" dirty="0"/>
              <a:t> which is a test for exploring </a:t>
            </a:r>
            <a:r>
              <a:rPr lang="en-US" b="1" dirty="0"/>
              <a:t>the impact of one single factor</a:t>
            </a:r>
            <a:r>
              <a:rPr lang="en-US" dirty="0"/>
              <a:t> on three or more groups (but two groups would also do, as we explain below). </a:t>
            </a:r>
          </a:p>
          <a:p>
            <a:endParaRPr lang="en-US" baseline="0" dirty="0">
              <a:latin typeface="Trebuchet MS" panose="020B0603020202020204" pitchFamily="34" charset="0"/>
            </a:endParaRPr>
          </a:p>
          <a:p>
            <a:r>
              <a:rPr lang="en-US" b="1" dirty="0"/>
              <a:t>Three groups post-test only design</a:t>
            </a:r>
          </a:p>
          <a:p>
            <a:endParaRPr lang="en-US" b="1" baseline="0" dirty="0">
              <a:latin typeface="Trebuchet MS" panose="020B0603020202020204" pitchFamily="34" charset="0"/>
            </a:endParaRPr>
          </a:p>
          <a:p>
            <a:r>
              <a:rPr lang="en-US" dirty="0"/>
              <a:t>As </a:t>
            </a:r>
            <a:r>
              <a:rPr lang="en-US" u="sng" dirty="0"/>
              <a:t>p &lt; a (0.05) </a:t>
            </a:r>
            <a:r>
              <a:rPr lang="en-US" dirty="0"/>
              <a:t>we state that we have a </a:t>
            </a:r>
            <a:r>
              <a:rPr lang="en-US" b="1" dirty="0"/>
              <a:t>main interaction effect.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when ANOVA reports </a:t>
            </a:r>
            <a:r>
              <a:rPr lang="en-US" u="sng" dirty="0"/>
              <a:t>'interaction effect</a:t>
            </a:r>
            <a:r>
              <a:rPr lang="en-US" dirty="0"/>
              <a:t>' we need to further identify the group pairs by applying pair-wise controls. Although these controls could be done by implementing ordinary t-test (as demonstrated below) this is </a:t>
            </a:r>
            <a:r>
              <a:rPr lang="en-US" b="1" dirty="0"/>
              <a:t>not</a:t>
            </a:r>
            <a:r>
              <a:rPr lang="en-US" dirty="0"/>
              <a:t> the right approach … </a:t>
            </a:r>
            <a:r>
              <a:rPr lang="en-US" b="1" dirty="0"/>
              <a:t>Apply Tukey's test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Repeated measures </a:t>
            </a:r>
            <a:r>
              <a:rPr lang="en-US" dirty="0"/>
              <a:t>(or "within subjects") </a:t>
            </a:r>
            <a:r>
              <a:rPr lang="en-US" b="1" u="sng" dirty="0"/>
              <a:t>ANOVA</a:t>
            </a:r>
            <a:r>
              <a:rPr lang="en-US" dirty="0"/>
              <a:t> is the ANOVA counterpart of the </a:t>
            </a:r>
            <a:r>
              <a:rPr lang="en-US" b="1" u="sng" dirty="0"/>
              <a:t>'paired</a:t>
            </a:r>
            <a:r>
              <a:rPr lang="en-US" u="sng" dirty="0"/>
              <a:t> sample' t-test</a:t>
            </a:r>
            <a:r>
              <a:rPr lang="en-US" dirty="0"/>
              <a:t>. We apply a repeated measures ANOVA (or '</a:t>
            </a:r>
            <a:r>
              <a:rPr lang="en-US" dirty="0" err="1"/>
              <a:t>rANOVA</a:t>
            </a:r>
            <a:r>
              <a:rPr lang="en-US" dirty="0"/>
              <a:t>') when the dependent variable is measured </a:t>
            </a:r>
            <a:r>
              <a:rPr lang="en-US" b="1" dirty="0"/>
              <a:t>for the same subjects</a:t>
            </a:r>
            <a:r>
              <a:rPr lang="en-US" dirty="0"/>
              <a:t> (patients, students, etc.) </a:t>
            </a:r>
            <a:r>
              <a:rPr lang="en-US" b="1" dirty="0"/>
              <a:t>at different times or under different conditions</a:t>
            </a:r>
            <a:r>
              <a:rPr lang="en-US" dirty="0"/>
              <a:t>. </a:t>
            </a:r>
            <a:endParaRPr lang="el-GR" baseline="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Two-way ANOVA (factorial)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ANCOVA: Analysis of Covariance</a:t>
            </a:r>
            <a:r>
              <a:rPr lang="en-US" dirty="0"/>
              <a:t> is a powerful analysis method in the ANOVAs family, with one significant feature: it considers also </a:t>
            </a:r>
            <a:r>
              <a:rPr lang="en-US" b="1" dirty="0"/>
              <a:t>the correlation</a:t>
            </a:r>
            <a:r>
              <a:rPr lang="en-US" dirty="0"/>
              <a:t> between your measured dependent variable and another independent variable (</a:t>
            </a:r>
            <a:r>
              <a:rPr lang="en-US" b="1" dirty="0"/>
              <a:t>the covariate</a:t>
            </a:r>
            <a:r>
              <a:rPr lang="en-US" dirty="0"/>
              <a:t>).</a:t>
            </a:r>
            <a:endParaRPr lang="en-US" b="1" dirty="0"/>
          </a:p>
          <a:p>
            <a:endParaRPr lang="el-GR" baseline="0"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26</a:t>
            </a:fld>
            <a:endParaRPr lang="el-GR"/>
          </a:p>
        </p:txBody>
      </p:sp>
    </p:spTree>
    <p:extLst>
      <p:ext uri="{BB962C8B-B14F-4D97-AF65-F5344CB8AC3E}">
        <p14:creationId xmlns:p14="http://schemas.microsoft.com/office/powerpoint/2010/main" val="38126331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hlinkClick r:id="rId3"/>
              </a:rPr>
              <a:t>Linear regression</a:t>
            </a:r>
            <a:r>
              <a:rPr lang="en-US" sz="1200" b="0" i="0" kern="1200" dirty="0">
                <a:solidFill>
                  <a:schemeClr val="tx1"/>
                </a:solidFill>
                <a:effectLst/>
                <a:latin typeface="+mn-lt"/>
                <a:ea typeface="+mn-ea"/>
                <a:cs typeface="+mn-cs"/>
              </a:rPr>
              <a:t> is a statistical model that examines the linear relationship between two (Simple Linear Regression ) or more (Multiple Linear Regression) variables — a dependent variable and independent variable(s). Linear relationship basically means that when one (or more) independent variables increases (or decreases), the dependent variable increases (or decreases) too:</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err="1">
                <a:solidFill>
                  <a:schemeClr val="tx1"/>
                </a:solidFill>
                <a:effectLst/>
                <a:latin typeface="+mn-lt"/>
                <a:ea typeface="+mn-ea"/>
                <a:cs typeface="+mn-cs"/>
                <a:hlinkClick r:id="rId4"/>
              </a:rPr>
              <a:t>Statsmodels</a:t>
            </a:r>
            <a:r>
              <a:rPr lang="en-US" sz="1200" b="0" i="0" kern="1200" dirty="0">
                <a:solidFill>
                  <a:schemeClr val="tx1"/>
                </a:solidFill>
                <a:effectLst/>
                <a:latin typeface="+mn-lt"/>
                <a:ea typeface="+mn-ea"/>
                <a:cs typeface="+mn-cs"/>
              </a:rPr>
              <a:t> is “a Python module that provides classes and functions for the estimation of many different statistical models, as well as for conducting statistical tests, and statistical data exploration.” (from the documentation)</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effectLst/>
              </a:rPr>
              <a:t>import </a:t>
            </a:r>
            <a:r>
              <a:rPr lang="en-US" b="1" dirty="0" err="1">
                <a:effectLst/>
              </a:rPr>
              <a:t>statsmodels.api</a:t>
            </a:r>
            <a:r>
              <a:rPr lang="en-US" b="1" dirty="0">
                <a:effectLst/>
              </a:rPr>
              <a:t> as </a:t>
            </a:r>
            <a:r>
              <a:rPr lang="en-US" b="1" dirty="0" err="1">
                <a:effectLst/>
              </a:rPr>
              <a:t>sm</a:t>
            </a:r>
            <a:endParaRPr lang="en-US" b="1"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effectLst/>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27</a:t>
            </a:fld>
            <a:endParaRPr lang="el-GR"/>
          </a:p>
        </p:txBody>
      </p:sp>
    </p:spTree>
    <p:extLst>
      <p:ext uri="{BB962C8B-B14F-4D97-AF65-F5344CB8AC3E}">
        <p14:creationId xmlns:p14="http://schemas.microsoft.com/office/powerpoint/2010/main" val="37256376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effectLst/>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28</a:t>
            </a:fld>
            <a:endParaRPr lang="el-GR"/>
          </a:p>
        </p:txBody>
      </p:sp>
    </p:spTree>
    <p:extLst>
      <p:ext uri="{BB962C8B-B14F-4D97-AF65-F5344CB8AC3E}">
        <p14:creationId xmlns:p14="http://schemas.microsoft.com/office/powerpoint/2010/main" val="29463851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From social media analytics to risk management and cybercrime protection, dealing with text data has never been more important.</a:t>
            </a:r>
            <a:endParaRPr lang="el-GR" dirty="0"/>
          </a:p>
          <a:p>
            <a:pPr marL="0" marR="0" indent="0" algn="l" defTabSz="914400" rtl="0" eaLnBrk="1" fontAlgn="auto" latinLnBrk="0" hangingPunct="1">
              <a:lnSpc>
                <a:spcPct val="100000"/>
              </a:lnSpc>
              <a:spcBef>
                <a:spcPts val="0"/>
              </a:spcBef>
              <a:spcAft>
                <a:spcPts val="0"/>
              </a:spcAft>
              <a:buClrTx/>
              <a:buSzTx/>
              <a:buFontTx/>
              <a:buNone/>
              <a:tabLst/>
              <a:defRPr/>
            </a:pPr>
            <a:endParaRPr lang="el-GR" b="1"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effectLst/>
              </a:rPr>
              <a:t>Preprocessing</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effectLst/>
              </a:rPr>
              <a:t>Feature extraction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NLTK is a powerful Python package that provides a set of diverse natural languages algorithms. It is free, opensource, easy to use, large community, and well documented. NLTK consists of the most common algorithms such as tokenizing, part-of-speech tagging, stemming, sentiment analysis, topic segmentation, and named entity recognition. NLTK helps the computer to analysis, preprocess, and understand the written text.</a:t>
            </a:r>
            <a:endParaRPr lang="en-US" b="1" dirty="0">
              <a:effectLst/>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29</a:t>
            </a:fld>
            <a:endParaRPr lang="el-GR"/>
          </a:p>
        </p:txBody>
      </p:sp>
    </p:spTree>
    <p:extLst>
      <p:ext uri="{BB962C8B-B14F-4D97-AF65-F5344CB8AC3E}">
        <p14:creationId xmlns:p14="http://schemas.microsoft.com/office/powerpoint/2010/main" val="1895168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Turning </a:t>
            </a:r>
            <a:r>
              <a:rPr lang="en-US" sz="1200" b="1" kern="1200" dirty="0">
                <a:solidFill>
                  <a:schemeClr val="tx1"/>
                </a:solidFill>
                <a:effectLst/>
                <a:latin typeface="+mn-lt"/>
                <a:ea typeface="+mn-ea"/>
                <a:cs typeface="+mn-cs"/>
              </a:rPr>
              <a:t>raw</a:t>
            </a:r>
            <a:r>
              <a:rPr lang="en-US" sz="1200" kern="1200" dirty="0">
                <a:solidFill>
                  <a:schemeClr val="tx1"/>
                </a:solidFill>
                <a:effectLst/>
                <a:latin typeface="+mn-lt"/>
                <a:ea typeface="+mn-ea"/>
                <a:cs typeface="+mn-cs"/>
              </a:rPr>
              <a:t> data to </a:t>
            </a:r>
            <a:r>
              <a:rPr lang="en-US" sz="1200" b="1" kern="1200" dirty="0">
                <a:solidFill>
                  <a:schemeClr val="tx1"/>
                </a:solidFill>
                <a:effectLst/>
                <a:latin typeface="+mn-lt"/>
                <a:ea typeface="+mn-ea"/>
                <a:cs typeface="+mn-cs"/>
              </a:rPr>
              <a:t>insights</a:t>
            </a:r>
            <a:r>
              <a:rPr lang="en-US" sz="1200" kern="1200" dirty="0">
                <a:solidFill>
                  <a:schemeClr val="tx1"/>
                </a:solidFill>
                <a:effectLst/>
                <a:latin typeface="+mn-lt"/>
                <a:ea typeface="+mn-ea"/>
                <a:cs typeface="+mn-cs"/>
              </a:rPr>
              <a:t> to make better </a:t>
            </a:r>
            <a:r>
              <a:rPr lang="en-US" sz="1200" b="1" kern="1200" dirty="0">
                <a:solidFill>
                  <a:schemeClr val="tx1"/>
                </a:solidFill>
                <a:effectLst/>
                <a:latin typeface="+mn-lt"/>
                <a:ea typeface="+mn-ea"/>
                <a:cs typeface="+mn-cs"/>
              </a:rPr>
              <a:t>decisions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Big</a:t>
            </a:r>
            <a:r>
              <a:rPr lang="en-US" sz="1200" kern="1200" dirty="0">
                <a:solidFill>
                  <a:schemeClr val="tx1"/>
                </a:solidFill>
                <a:effectLst/>
                <a:latin typeface="+mn-lt"/>
                <a:ea typeface="+mn-ea"/>
                <a:cs typeface="+mn-cs"/>
              </a:rPr>
              <a:t> data…</a:t>
            </a:r>
          </a:p>
          <a:p>
            <a:endParaRPr lang="en-US" sz="1200" kern="1200" dirty="0">
              <a:solidFill>
                <a:schemeClr val="tx1"/>
              </a:solidFill>
              <a:effectLst/>
              <a:latin typeface="+mn-lt"/>
              <a:ea typeface="+mn-ea"/>
              <a:cs typeface="+mn-cs"/>
            </a:endParaRPr>
          </a:p>
          <a:p>
            <a:r>
              <a:rPr lang="el-GR" sz="1200" b="1" kern="1200" dirty="0">
                <a:solidFill>
                  <a:schemeClr val="tx1"/>
                </a:solidFill>
                <a:effectLst/>
                <a:latin typeface="+mn-lt"/>
                <a:ea typeface="+mn-ea"/>
                <a:cs typeface="+mn-cs"/>
              </a:rPr>
              <a:t>Στατιστική, πληροφορική, επιχειρησιακή έρευνα</a:t>
            </a:r>
            <a:r>
              <a:rPr lang="en-US" sz="1200" b="1" kern="1200" dirty="0">
                <a:solidFill>
                  <a:schemeClr val="tx1"/>
                </a:solidFill>
                <a:effectLst/>
                <a:latin typeface="+mn-lt"/>
                <a:ea typeface="+mn-ea"/>
                <a:cs typeface="+mn-cs"/>
              </a:rPr>
              <a:t> (</a:t>
            </a:r>
            <a:r>
              <a:rPr lang="el-GR" sz="1200" b="0" i="0" kern="1200" dirty="0">
                <a:solidFill>
                  <a:schemeClr val="tx1"/>
                </a:solidFill>
                <a:effectLst/>
                <a:latin typeface="+mn-lt"/>
                <a:ea typeface="+mn-ea"/>
                <a:cs typeface="+mn-cs"/>
              </a:rPr>
              <a:t>Γραμμικός προγραμματισμός, ακέραιος προγραμματισμός, δυναμικός προγραμματισμός, ιεραρχική διαδικασία, στοχαστικός γραμμικός προγραμματισμός</a:t>
            </a:r>
            <a:r>
              <a:rPr lang="en-US" sz="1200" b="0" i="0" kern="1200" dirty="0">
                <a:solidFill>
                  <a:schemeClr val="tx1"/>
                </a:solidFill>
                <a:effectLst/>
                <a:latin typeface="+mn-lt"/>
                <a:ea typeface="+mn-ea"/>
                <a:cs typeface="+mn-cs"/>
              </a:rPr>
              <a:t>)</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l-GR" sz="1200" b="0" i="0" u="none" strike="noStrike" kern="1200" baseline="0" dirty="0">
                <a:solidFill>
                  <a:schemeClr val="tx1"/>
                </a:solidFill>
                <a:latin typeface="+mn-lt"/>
                <a:ea typeface="+mn-ea"/>
                <a:cs typeface="+mn-cs"/>
              </a:rPr>
              <a:t>Η αναλυτική σε μεγάλα δεδομένα (</a:t>
            </a:r>
            <a:r>
              <a:rPr lang="el-GR" sz="1200" b="0" i="0" u="none" strike="noStrike" kern="1200" baseline="0" dirty="0" err="1">
                <a:solidFill>
                  <a:schemeClr val="tx1"/>
                </a:solidFill>
                <a:latin typeface="+mn-lt"/>
                <a:ea typeface="+mn-ea"/>
                <a:cs typeface="+mn-cs"/>
              </a:rPr>
              <a:t>big</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data</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analytics</a:t>
            </a:r>
            <a:r>
              <a:rPr lang="el-GR" sz="1200" b="0" i="0" u="none" strike="noStrike" kern="1200" baseline="0" dirty="0">
                <a:solidFill>
                  <a:schemeClr val="tx1"/>
                </a:solidFill>
                <a:latin typeface="+mn-lt"/>
                <a:ea typeface="+mn-ea"/>
                <a:cs typeface="+mn-cs"/>
              </a:rPr>
              <a:t>) είναι η χρήση προηγμένων τεχνικών ανάλυσης οι οποίες επεξεργάζονται </a:t>
            </a:r>
            <a:r>
              <a:rPr lang="el-GR" sz="1200" b="0" i="0" u="none" strike="noStrike" kern="1200" baseline="0" dirty="0" err="1">
                <a:solidFill>
                  <a:schemeClr val="tx1"/>
                </a:solidFill>
                <a:latin typeface="+mn-lt"/>
                <a:ea typeface="+mn-ea"/>
                <a:cs typeface="+mn-cs"/>
              </a:rPr>
              <a:t>big</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datasets</a:t>
            </a:r>
            <a:r>
              <a:rPr lang="el-GR" sz="1200" b="0" i="0" u="none" strike="noStrike" kern="1200" baseline="0" dirty="0">
                <a:solidFill>
                  <a:schemeClr val="tx1"/>
                </a:solidFill>
                <a:latin typeface="+mn-lt"/>
                <a:ea typeface="+mn-ea"/>
                <a:cs typeface="+mn-cs"/>
              </a:rPr>
              <a:t> για να εξάγουν χρήσιμα συμπεράσματα με σκοπό τη βελτίωση μεθόδων οργάνωσης και λήψης αποφάσεων </a:t>
            </a:r>
            <a:r>
              <a:rPr lang="en-US" sz="1200" b="0" i="0" u="none" strike="noStrike" kern="1200" baseline="0" dirty="0">
                <a:solidFill>
                  <a:schemeClr val="tx1"/>
                </a:solidFill>
                <a:latin typeface="+mn-lt"/>
                <a:ea typeface="+mn-ea"/>
                <a:cs typeface="+mn-cs"/>
              </a:rPr>
              <a:t>…</a:t>
            </a:r>
            <a:r>
              <a:rPr lang="en-US" sz="1200" b="1" i="0" u="none" strike="noStrike" kern="1200" baseline="0" dirty="0">
                <a:solidFill>
                  <a:schemeClr val="tx1"/>
                </a:solidFill>
                <a:latin typeface="+mn-lt"/>
                <a:ea typeface="+mn-ea"/>
                <a:cs typeface="+mn-cs"/>
              </a:rPr>
              <a:t>TEL</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3</a:t>
            </a:fld>
            <a:endParaRPr lang="el-GR"/>
          </a:p>
        </p:txBody>
      </p:sp>
    </p:spTree>
    <p:extLst>
      <p:ext uri="{BB962C8B-B14F-4D97-AF65-F5344CB8AC3E}">
        <p14:creationId xmlns:p14="http://schemas.microsoft.com/office/powerpoint/2010/main" val="41094726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30</a:t>
            </a:fld>
            <a:endParaRPr lang="el-GR"/>
          </a:p>
        </p:txBody>
      </p:sp>
    </p:spTree>
    <p:extLst>
      <p:ext uri="{BB962C8B-B14F-4D97-AF65-F5344CB8AC3E}">
        <p14:creationId xmlns:p14="http://schemas.microsoft.com/office/powerpoint/2010/main" val="27502861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Professional LA</a:t>
            </a:r>
          </a:p>
        </p:txBody>
      </p:sp>
      <p:sp>
        <p:nvSpPr>
          <p:cNvPr id="4" name="Slide Number Placeholder 3"/>
          <p:cNvSpPr>
            <a:spLocks noGrp="1"/>
          </p:cNvSpPr>
          <p:nvPr>
            <p:ph type="sldNum" sz="quarter" idx="10"/>
          </p:nvPr>
        </p:nvSpPr>
        <p:spPr/>
        <p:txBody>
          <a:bodyPr/>
          <a:lstStyle/>
          <a:p>
            <a:fld id="{96CAC557-32D6-4857-A1F9-5DE72C887010}" type="slidenum">
              <a:rPr lang="el-GR" smtClean="0"/>
              <a:t>31</a:t>
            </a:fld>
            <a:endParaRPr lang="el-GR"/>
          </a:p>
        </p:txBody>
      </p:sp>
    </p:spTree>
    <p:extLst>
      <p:ext uri="{BB962C8B-B14F-4D97-AF65-F5344CB8AC3E}">
        <p14:creationId xmlns:p14="http://schemas.microsoft.com/office/powerpoint/2010/main" val="2040838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96CAC557-32D6-4857-A1F9-5DE72C887010}" type="slidenum">
              <a:rPr lang="el-GR" smtClean="0"/>
              <a:t>4</a:t>
            </a:fld>
            <a:endParaRPr lang="el-GR"/>
          </a:p>
        </p:txBody>
      </p:sp>
    </p:spTree>
    <p:extLst>
      <p:ext uri="{BB962C8B-B14F-4D97-AF65-F5344CB8AC3E}">
        <p14:creationId xmlns:p14="http://schemas.microsoft.com/office/powerpoint/2010/main" val="1505380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Move from clicks to constructs in a principled way.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definitions</a:t>
            </a:r>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5</a:t>
            </a:fld>
            <a:endParaRPr lang="el-GR"/>
          </a:p>
        </p:txBody>
      </p:sp>
    </p:spTree>
    <p:extLst>
      <p:ext uri="{BB962C8B-B14F-4D97-AF65-F5344CB8AC3E}">
        <p14:creationId xmlns:p14="http://schemas.microsoft.com/office/powerpoint/2010/main" val="1549413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1" i="0" u="none" strike="noStrike" kern="1200" baseline="0" dirty="0">
                <a:solidFill>
                  <a:schemeClr val="tx1"/>
                </a:solidFill>
                <a:latin typeface="+mn-lt"/>
                <a:ea typeface="+mn-ea"/>
                <a:cs typeface="+mn-cs"/>
              </a:rPr>
              <a:t>Κατανόηση και βελτιστοποίηση μάθησης και απόδοση ιδρύματος</a:t>
            </a:r>
            <a:r>
              <a:rPr lang="el-GR" sz="1200" b="0" i="0" u="none" strike="noStrike" kern="1200" baseline="0" dirty="0">
                <a:solidFill>
                  <a:schemeClr val="tx1"/>
                </a:solidFill>
                <a:latin typeface="+mn-lt"/>
                <a:ea typeface="+mn-ea"/>
                <a:cs typeface="+mn-cs"/>
              </a:rPr>
              <a:t>.</a:t>
            </a:r>
          </a:p>
        </p:txBody>
      </p:sp>
      <p:sp>
        <p:nvSpPr>
          <p:cNvPr id="4" name="Slide Number Placeholder 3"/>
          <p:cNvSpPr>
            <a:spLocks noGrp="1"/>
          </p:cNvSpPr>
          <p:nvPr>
            <p:ph type="sldNum" sz="quarter" idx="10"/>
          </p:nvPr>
        </p:nvSpPr>
        <p:spPr/>
        <p:txBody>
          <a:bodyPr/>
          <a:lstStyle/>
          <a:p>
            <a:fld id="{96CAC557-32D6-4857-A1F9-5DE72C887010}" type="slidenum">
              <a:rPr lang="el-GR" smtClean="0"/>
              <a:t>6</a:t>
            </a:fld>
            <a:endParaRPr lang="el-GR"/>
          </a:p>
        </p:txBody>
      </p:sp>
    </p:spTree>
    <p:extLst>
      <p:ext uri="{BB962C8B-B14F-4D97-AF65-F5344CB8AC3E}">
        <p14:creationId xmlns:p14="http://schemas.microsoft.com/office/powerpoint/2010/main" val="4042545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latin typeface="Trebuchet MS" pitchFamily="34"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CAC557-32D6-4857-A1F9-5DE72C887010}"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9438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8</a:t>
            </a:fld>
            <a:endParaRPr lang="el-GR"/>
          </a:p>
        </p:txBody>
      </p:sp>
    </p:spTree>
    <p:extLst>
      <p:ext uri="{BB962C8B-B14F-4D97-AF65-F5344CB8AC3E}">
        <p14:creationId xmlns:p14="http://schemas.microsoft.com/office/powerpoint/2010/main" val="4006906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Move from clicks to constructs in a principled way.</a:t>
            </a:r>
            <a:endParaRPr lang="el-GR" sz="1200" b="0" i="0" u="none" strike="noStrike" kern="1200" baseline="0" dirty="0">
              <a:solidFill>
                <a:schemeClr val="tx1"/>
              </a:solidFill>
              <a:latin typeface="+mn-lt"/>
              <a:ea typeface="+mn-ea"/>
              <a:cs typeface="+mn-cs"/>
            </a:endParaRPr>
          </a:p>
          <a:p>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CAC557-32D6-4857-A1F9-5DE72C887010}" type="slidenum">
              <a:rPr lang="el-GR" smtClean="0"/>
              <a:t>9</a:t>
            </a:fld>
            <a:endParaRPr lang="el-GR"/>
          </a:p>
        </p:txBody>
      </p:sp>
    </p:spTree>
    <p:extLst>
      <p:ext uri="{BB962C8B-B14F-4D97-AF65-F5344CB8AC3E}">
        <p14:creationId xmlns:p14="http://schemas.microsoft.com/office/powerpoint/2010/main" val="1244649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185FA3AB-F8D6-44DA-B747-4AEF9B6167FC}" type="datetime1">
              <a:rPr lang="en-US" smtClean="0"/>
              <a:t>1/27/2026</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l-GR"/>
              <a:t>ΑΝΑΛΥΣΗ ΔΕΔΟΜΕΝΩΝ ΜΑΘΗΣΗΣ                                                                  Δ. ΤΖΗΜΑΣ</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D22F896-40B5-4ADD-8801-0D06FADFA095}" type="slidenum">
              <a:rPr lang="en-US" smtClean="0"/>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264943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3C1253-289E-4BC5-BA71-D42C9FD0CB38}" type="datetime1">
              <a:rPr lang="en-US" smtClean="0"/>
              <a:t>1/27/2026</a:t>
            </a:fld>
            <a:endParaRPr lang="en-US" dirty="0"/>
          </a:p>
        </p:txBody>
      </p:sp>
      <p:sp>
        <p:nvSpPr>
          <p:cNvPr id="5" name="Footer Placeholder 4"/>
          <p:cNvSpPr>
            <a:spLocks noGrp="1"/>
          </p:cNvSpPr>
          <p:nvPr>
            <p:ph type="ftr" sz="quarter" idx="11"/>
          </p:nvPr>
        </p:nvSpPr>
        <p:spPr/>
        <p:txBody>
          <a:bodyPr/>
          <a:lstStyle/>
          <a:p>
            <a:r>
              <a:rPr lang="el-GR"/>
              <a:t>ΑΝΑΛΥΣΗ ΔΕΔΟΜΕΝΩΝ ΜΑΘΗΣΗΣ                                                                  Δ. ΤΖΗΜΑΣ</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4312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532C85-18C6-4242-B324-840C70F319BB}" type="datetime1">
              <a:rPr lang="en-US" smtClean="0"/>
              <a:t>1/27/2026</a:t>
            </a:fld>
            <a:endParaRPr lang="en-US" dirty="0"/>
          </a:p>
        </p:txBody>
      </p:sp>
      <p:sp>
        <p:nvSpPr>
          <p:cNvPr id="5" name="Footer Placeholder 4"/>
          <p:cNvSpPr>
            <a:spLocks noGrp="1"/>
          </p:cNvSpPr>
          <p:nvPr>
            <p:ph type="ftr" sz="quarter" idx="11"/>
          </p:nvPr>
        </p:nvSpPr>
        <p:spPr/>
        <p:txBody>
          <a:bodyPr/>
          <a:lstStyle/>
          <a:p>
            <a:r>
              <a:rPr lang="el-GR"/>
              <a:t>ΑΝΑΛΥΣΗ ΔΕΔΟΜΕΝΩΝ ΜΑΘΗΣΗΣ                                                                  Δ. ΤΖΗΜΑΣ</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7684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4AB4F5-81C5-4EC6-8EB6-EE06B6E4C2F5}" type="datetime1">
              <a:rPr lang="en-US" smtClean="0"/>
              <a:t>1/27/2026</a:t>
            </a:fld>
            <a:endParaRPr lang="en-US" dirty="0"/>
          </a:p>
        </p:txBody>
      </p:sp>
      <p:sp>
        <p:nvSpPr>
          <p:cNvPr id="5" name="Footer Placeholder 4"/>
          <p:cNvSpPr>
            <a:spLocks noGrp="1"/>
          </p:cNvSpPr>
          <p:nvPr>
            <p:ph type="ftr" sz="quarter" idx="11"/>
          </p:nvPr>
        </p:nvSpPr>
        <p:spPr/>
        <p:txBody>
          <a:bodyPr/>
          <a:lstStyle/>
          <a:p>
            <a:r>
              <a:rPr lang="el-GR"/>
              <a:t>ΑΝΑΛΥΣΗ ΔΕΔΟΜΕΝΩΝ ΜΑΘΗΣΗΣ                                                                  Δ. ΤΖΗΜΑΣ</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32506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33B15470-1AB2-4920-9A93-5508C1416603}" type="datetime1">
              <a:rPr lang="en-US" smtClean="0"/>
              <a:t>1/27/2026</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l-GR"/>
              <a:t>ΑΝΑΛΥΣΗ ΔΕΔΟΜΕΝΩΝ ΜΑΘΗΣΗΣ                                                                  Δ. ΤΖΗΜΑΣ</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51315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2D71E37-6184-4907-B3E8-222C9146AAF9}" type="datetime1">
              <a:rPr lang="en-US" smtClean="0"/>
              <a:t>1/27/2026</a:t>
            </a:fld>
            <a:endParaRPr lang="en-US" dirty="0"/>
          </a:p>
        </p:txBody>
      </p:sp>
      <p:sp>
        <p:nvSpPr>
          <p:cNvPr id="6" name="Footer Placeholder 5"/>
          <p:cNvSpPr>
            <a:spLocks noGrp="1"/>
          </p:cNvSpPr>
          <p:nvPr>
            <p:ph type="ftr" sz="quarter" idx="11"/>
          </p:nvPr>
        </p:nvSpPr>
        <p:spPr/>
        <p:txBody>
          <a:bodyPr/>
          <a:lstStyle/>
          <a:p>
            <a:r>
              <a:rPr lang="el-GR"/>
              <a:t>ΑΝΑΛΥΣΗ ΔΕΔΟΜΕΝΩΝ ΜΑΘΗΣΗΣ                                                                  Δ. ΤΖΗΜΑΣ</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63364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D9A92E-EA7A-40EC-9D3E-2A199B5D13D7}" type="datetime1">
              <a:rPr lang="en-US" smtClean="0"/>
              <a:t>1/27/2026</a:t>
            </a:fld>
            <a:endParaRPr lang="en-US" dirty="0"/>
          </a:p>
        </p:txBody>
      </p:sp>
      <p:sp>
        <p:nvSpPr>
          <p:cNvPr id="8" name="Footer Placeholder 7"/>
          <p:cNvSpPr>
            <a:spLocks noGrp="1"/>
          </p:cNvSpPr>
          <p:nvPr>
            <p:ph type="ftr" sz="quarter" idx="11"/>
          </p:nvPr>
        </p:nvSpPr>
        <p:spPr/>
        <p:txBody>
          <a:bodyPr/>
          <a:lstStyle/>
          <a:p>
            <a:r>
              <a:rPr lang="el-GR"/>
              <a:t>ΑΝΑΛΥΣΗ ΔΕΔΟΜΕΝΩΝ ΜΑΘΗΣΗΣ                                                                  Δ. ΤΖΗΜΑΣ</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015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475DD37-331F-47B3-9D49-903C77174293}" type="datetime1">
              <a:rPr lang="en-US" smtClean="0"/>
              <a:t>1/27/2026</a:t>
            </a:fld>
            <a:endParaRPr lang="en-US" dirty="0"/>
          </a:p>
        </p:txBody>
      </p:sp>
      <p:sp>
        <p:nvSpPr>
          <p:cNvPr id="4" name="Footer Placeholder 3"/>
          <p:cNvSpPr>
            <a:spLocks noGrp="1"/>
          </p:cNvSpPr>
          <p:nvPr>
            <p:ph type="ftr" sz="quarter" idx="11"/>
          </p:nvPr>
        </p:nvSpPr>
        <p:spPr/>
        <p:txBody>
          <a:bodyPr/>
          <a:lstStyle/>
          <a:p>
            <a:r>
              <a:rPr lang="el-GR"/>
              <a:t>ΑΝΑΛΥΣΗ ΔΕΔΟΜΕΝΩΝ ΜΑΘΗΣΗΣ                                                                  Δ. ΤΖΗΜΑΣ</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77432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CD27A8-215A-422E-94FF-7EBB3C411133}" type="datetime1">
              <a:rPr lang="en-US" smtClean="0"/>
              <a:t>1/27/2026</a:t>
            </a:fld>
            <a:endParaRPr lang="en-US" dirty="0"/>
          </a:p>
        </p:txBody>
      </p:sp>
      <p:sp>
        <p:nvSpPr>
          <p:cNvPr id="3" name="Footer Placeholder 2"/>
          <p:cNvSpPr>
            <a:spLocks noGrp="1"/>
          </p:cNvSpPr>
          <p:nvPr>
            <p:ph type="ftr" sz="quarter" idx="11"/>
          </p:nvPr>
        </p:nvSpPr>
        <p:spPr/>
        <p:txBody>
          <a:bodyPr/>
          <a:lstStyle/>
          <a:p>
            <a:r>
              <a:rPr lang="el-GR"/>
              <a:t>ΑΝΑΛΥΣΗ ΔΕΔΟΜΕΝΩΝ ΜΑΘΗΣΗΣ                                                                  Δ. ΤΖΗΜΑΣ</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39193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1141FA1-2DFC-442F-B446-6664A390168D}" type="datetime1">
              <a:rPr lang="en-US" smtClean="0"/>
              <a:t>1/27/2026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l-GR"/>
              <a:t>ΑΝΑΛΥΣΗ ΔΕΔΟΜΕΝΩΝ ΜΑΘΗΣΗΣ                                                                  Δ. ΤΖΗΜΑΣ</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46161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EB16FA39-E480-438B-A8FD-7BA2028425A7}" type="datetime1">
              <a:rPr lang="en-US" smtClean="0"/>
              <a:t>1/27/2026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l-GR"/>
              <a:t>ΑΝΑΛΥΣΗ ΔΕΔΟΜΕΝΩΝ ΜΑΘΗΣΗΣ                                                                  Δ. ΤΖΗΜΑΣ</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9413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EA2F89AA-51CE-45DA-95DB-0DB0126A7052}" type="datetime1">
              <a:rPr lang="en-US" smtClean="0"/>
              <a:t>1/27/2026</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l-GR"/>
              <a:t>ΑΝΑΛΥΣΗ ΔΕΔΟΜΕΝΩΝ ΜΑΘΗΣΗΣ                                                                  Δ. ΤΖΗΜΑΣ</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D22F896-40B5-4ADD-8801-0D06FADFA095}"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52283393"/>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hyperlink" Target="mailto:detzimas@csd.auth.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0.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hyperlink" Target="http://pytolearn.csd.auth.gr/" TargetMode="External"/><Relationship Id="rId4" Type="http://schemas.openxmlformats.org/officeDocument/2006/relationships/hyperlink" Target="http://bit.ly/2JAPJu4"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hyperlink" Target="http://jupyter.org/" TargetMode="External"/><Relationship Id="rId4" Type="http://schemas.openxmlformats.org/officeDocument/2006/relationships/hyperlink" Target="http://ipython.org/"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2.em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16.e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8" Type="http://schemas.openxmlformats.org/officeDocument/2006/relationships/hyperlink" Target="http://bit.ly/2Qcsg4s" TargetMode="External"/><Relationship Id="rId3" Type="http://schemas.openxmlformats.org/officeDocument/2006/relationships/notesSlide" Target="../notesSlides/notesSlide30.xml"/><Relationship Id="rId7" Type="http://schemas.openxmlformats.org/officeDocument/2006/relationships/hyperlink" Target="https://jedm.educationaldatamining.org/index.php/JEDM" TargetMode="External"/><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hyperlink" Target="https://lak19.solaresearch.org/" TargetMode="External"/><Relationship Id="rId5" Type="http://schemas.openxmlformats.org/officeDocument/2006/relationships/hyperlink" Target="https://solaresearch.org/" TargetMode="External"/><Relationship Id="rId4" Type="http://schemas.openxmlformats.org/officeDocument/2006/relationships/hyperlink" Target="https://analytics.jiscinvolve.org/wp/" TargetMode="External"/><Relationship Id="rId9" Type="http://schemas.openxmlformats.org/officeDocument/2006/relationships/hyperlink" Target="http://bit.ly/2QdonMI" TargetMode="Externa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hyperlink" Target="http://blogs.sch.gr/dtzimas" TargetMode="External"/><Relationship Id="rId2" Type="http://schemas.openxmlformats.org/officeDocument/2006/relationships/slideLayout" Target="../slideLayouts/slideLayout1.xml"/><Relationship Id="rId1" Type="http://schemas.openxmlformats.org/officeDocument/2006/relationships/tags" Target="../tags/tag3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6.e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1876423" y="1280454"/>
            <a:ext cx="8361229" cy="2098226"/>
          </a:xfrm>
        </p:spPr>
        <p:txBody>
          <a:bodyPr>
            <a:noAutofit/>
          </a:bodyPr>
          <a:lstStyle/>
          <a:p>
            <a:r>
              <a:rPr lang="el-GR" sz="4800" cap="none" dirty="0">
                <a:solidFill>
                  <a:srgbClr val="002060"/>
                </a:solidFill>
                <a:latin typeface="Trebuchet MS" panose="020B0603020202020204" pitchFamily="34" charset="0"/>
              </a:rPr>
              <a:t>Ανάλυση Δεδομένων Μάθησης (</a:t>
            </a:r>
            <a:r>
              <a:rPr lang="el-GR" sz="4800" cap="none" dirty="0" err="1">
                <a:solidFill>
                  <a:srgbClr val="002060"/>
                </a:solidFill>
                <a:latin typeface="Trebuchet MS" panose="020B0603020202020204" pitchFamily="34" charset="0"/>
              </a:rPr>
              <a:t>Learning</a:t>
            </a:r>
            <a:r>
              <a:rPr lang="el-GR" sz="4800" cap="none" dirty="0">
                <a:solidFill>
                  <a:srgbClr val="002060"/>
                </a:solidFill>
                <a:latin typeface="Trebuchet MS" panose="020B0603020202020204" pitchFamily="34" charset="0"/>
              </a:rPr>
              <a:t> </a:t>
            </a:r>
            <a:r>
              <a:rPr lang="el-GR" sz="4800" cap="none" dirty="0" err="1">
                <a:solidFill>
                  <a:srgbClr val="002060"/>
                </a:solidFill>
                <a:latin typeface="Trebuchet MS" panose="020B0603020202020204" pitchFamily="34" charset="0"/>
              </a:rPr>
              <a:t>Analytics</a:t>
            </a:r>
            <a:r>
              <a:rPr lang="el-GR" sz="4800" cap="none" dirty="0">
                <a:solidFill>
                  <a:srgbClr val="002060"/>
                </a:solidFill>
                <a:latin typeface="Trebuchet MS" panose="020B0603020202020204" pitchFamily="34" charset="0"/>
              </a:rPr>
              <a:t>)</a:t>
            </a:r>
          </a:p>
        </p:txBody>
      </p:sp>
      <p:sp>
        <p:nvSpPr>
          <p:cNvPr id="3" name="Subtitle 2"/>
          <p:cNvSpPr>
            <a:spLocks noGrp="1"/>
          </p:cNvSpPr>
          <p:nvPr>
            <p:ph type="subTitle" idx="1"/>
          </p:nvPr>
        </p:nvSpPr>
        <p:spPr>
          <a:xfrm>
            <a:off x="1123567" y="3848260"/>
            <a:ext cx="9866939" cy="2235872"/>
          </a:xfrm>
        </p:spPr>
        <p:txBody>
          <a:bodyPr>
            <a:normAutofit/>
          </a:bodyPr>
          <a:lstStyle/>
          <a:p>
            <a:r>
              <a:rPr lang="el-GR" b="1" dirty="0">
                <a:solidFill>
                  <a:schemeClr val="tx1">
                    <a:lumMod val="75000"/>
                    <a:lumOff val="25000"/>
                  </a:schemeClr>
                </a:solidFill>
                <a:latin typeface="Trebuchet MS" panose="020B0603020202020204" pitchFamily="34" charset="0"/>
              </a:rPr>
              <a:t>Τζήμας Δημήτριος, </a:t>
            </a:r>
          </a:p>
          <a:p>
            <a:r>
              <a:rPr lang="el-GR" b="1" dirty="0">
                <a:solidFill>
                  <a:schemeClr val="tx1">
                    <a:lumMod val="75000"/>
                    <a:lumOff val="25000"/>
                  </a:schemeClr>
                </a:solidFill>
                <a:latin typeface="Trebuchet MS" panose="020B0603020202020204" pitchFamily="34" charset="0"/>
              </a:rPr>
              <a:t>Συντονιστής </a:t>
            </a:r>
            <a:r>
              <a:rPr lang="el-GR" b="1" dirty="0" err="1">
                <a:solidFill>
                  <a:schemeClr val="tx1">
                    <a:lumMod val="75000"/>
                    <a:lumOff val="25000"/>
                  </a:schemeClr>
                </a:solidFill>
                <a:latin typeface="Trebuchet MS" panose="020B0603020202020204" pitchFamily="34" charset="0"/>
              </a:rPr>
              <a:t>Εκπ</a:t>
            </a:r>
            <a:r>
              <a:rPr lang="el-GR" b="1" dirty="0">
                <a:solidFill>
                  <a:schemeClr val="tx1">
                    <a:lumMod val="75000"/>
                    <a:lumOff val="25000"/>
                  </a:schemeClr>
                </a:solidFill>
                <a:latin typeface="Trebuchet MS" panose="020B0603020202020204" pitchFamily="34" charset="0"/>
              </a:rPr>
              <a:t>. Έργου Πληροφ. </a:t>
            </a:r>
            <a:r>
              <a:rPr lang="el-GR" b="1" dirty="0" err="1">
                <a:solidFill>
                  <a:schemeClr val="tx1">
                    <a:lumMod val="75000"/>
                    <a:lumOff val="25000"/>
                  </a:schemeClr>
                </a:solidFill>
                <a:latin typeface="Trebuchet MS" panose="020B0603020202020204" pitchFamily="34" charset="0"/>
              </a:rPr>
              <a:t>Δυτ</a:t>
            </a:r>
            <a:r>
              <a:rPr lang="el-GR" b="1" dirty="0">
                <a:solidFill>
                  <a:schemeClr val="tx1">
                    <a:lumMod val="75000"/>
                    <a:lumOff val="25000"/>
                  </a:schemeClr>
                </a:solidFill>
                <a:latin typeface="Trebuchet MS" panose="020B0603020202020204" pitchFamily="34" charset="0"/>
              </a:rPr>
              <a:t>. Μακεδονίας</a:t>
            </a:r>
          </a:p>
          <a:p>
            <a:r>
              <a:rPr lang="en-US" b="1" dirty="0">
                <a:solidFill>
                  <a:schemeClr val="tx1">
                    <a:lumMod val="75000"/>
                    <a:lumOff val="25000"/>
                  </a:schemeClr>
                </a:solidFill>
                <a:latin typeface="Trebuchet MS" panose="020B0603020202020204" pitchFamily="34" charset="0"/>
                <a:hlinkClick r:id="rId4"/>
              </a:rPr>
              <a:t>detzimas@csd.auth.gr</a:t>
            </a:r>
            <a:endParaRPr lang="el-GR" b="1" dirty="0">
              <a:solidFill>
                <a:schemeClr val="tx1">
                  <a:lumMod val="75000"/>
                  <a:lumOff val="25000"/>
                </a:schemeClr>
              </a:solidFill>
              <a:latin typeface="Trebuchet MS" panose="020B0603020202020204" pitchFamily="34" charset="0"/>
            </a:endParaRPr>
          </a:p>
          <a:p>
            <a:r>
              <a:rPr lang="en-US" b="1" dirty="0">
                <a:solidFill>
                  <a:schemeClr val="tx1">
                    <a:lumMod val="75000"/>
                    <a:lumOff val="25000"/>
                  </a:schemeClr>
                </a:solidFill>
                <a:latin typeface="Trebuchet MS" panose="020B0603020202020204" pitchFamily="34" charset="0"/>
              </a:rPr>
              <a:t>blogs.sch.gr/</a:t>
            </a:r>
            <a:r>
              <a:rPr lang="en-US" b="1" dirty="0" err="1">
                <a:solidFill>
                  <a:schemeClr val="tx1">
                    <a:lumMod val="75000"/>
                    <a:lumOff val="25000"/>
                  </a:schemeClr>
                </a:solidFill>
                <a:latin typeface="Trebuchet MS" panose="020B0603020202020204" pitchFamily="34" charset="0"/>
              </a:rPr>
              <a:t>dtzimas</a:t>
            </a:r>
            <a:endParaRPr lang="el-GR" b="1" dirty="0">
              <a:solidFill>
                <a:schemeClr val="tx1">
                  <a:lumMod val="75000"/>
                  <a:lumOff val="25000"/>
                </a:schemeClr>
              </a:solidFill>
              <a:latin typeface="Trebuchet MS" panose="020B0603020202020204" pitchFamily="34" charset="0"/>
            </a:endParaRPr>
          </a:p>
          <a:p>
            <a:endParaRPr lang="el-GR" b="1" cap="none" dirty="0">
              <a:solidFill>
                <a:schemeClr val="tx1">
                  <a:lumMod val="75000"/>
                  <a:lumOff val="25000"/>
                </a:schemeClr>
              </a:solidFill>
              <a:latin typeface="Trebuchet MS" panose="020B0603020202020204" pitchFamily="34" charset="0"/>
            </a:endParaRPr>
          </a:p>
        </p:txBody>
      </p:sp>
    </p:spTree>
    <p:custDataLst>
      <p:tags r:id="rId1"/>
    </p:custDataLst>
    <p:extLst>
      <p:ext uri="{BB962C8B-B14F-4D97-AF65-F5344CB8AC3E}">
        <p14:creationId xmlns:p14="http://schemas.microsoft.com/office/powerpoint/2010/main" val="18725009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6361" y="637761"/>
            <a:ext cx="9601200" cy="1485900"/>
          </a:xfrm>
        </p:spPr>
        <p:txBody>
          <a:bodyPr>
            <a:normAutofit/>
          </a:bodyPr>
          <a:lstStyle/>
          <a:p>
            <a:r>
              <a:rPr lang="en-US" sz="3000" dirty="0"/>
              <a:t>- Constructs</a:t>
            </a:r>
            <a:endParaRPr lang="el-GR" sz="3000" dirty="0">
              <a:solidFill>
                <a:srgbClr val="002060"/>
              </a:solidFill>
              <a:latin typeface="Trebuchet MS" panose="020B0603020202020204" pitchFamily="34" charset="0"/>
            </a:endParaRPr>
          </a:p>
        </p:txBody>
      </p:sp>
      <p:pic>
        <p:nvPicPr>
          <p:cNvPr id="3" name="Εικόνα 2">
            <a:extLst>
              <a:ext uri="{FF2B5EF4-FFF2-40B4-BE49-F238E27FC236}">
                <a16:creationId xmlns:a16="http://schemas.microsoft.com/office/drawing/2014/main" id="{63EA328C-77ED-42B9-A7F9-062547B9B1AF}"/>
              </a:ext>
            </a:extLst>
          </p:cNvPr>
          <p:cNvPicPr>
            <a:picLocks noChangeAspect="1"/>
          </p:cNvPicPr>
          <p:nvPr/>
        </p:nvPicPr>
        <p:blipFill>
          <a:blip r:embed="rId4"/>
          <a:stretch>
            <a:fillRect/>
          </a:stretch>
        </p:blipFill>
        <p:spPr>
          <a:xfrm>
            <a:off x="3133493" y="240705"/>
            <a:ext cx="9058507" cy="6535200"/>
          </a:xfrm>
          <a:prstGeom prst="rect">
            <a:avLst/>
          </a:prstGeom>
        </p:spPr>
      </p:pic>
    </p:spTree>
    <p:custDataLst>
      <p:tags r:id="rId1"/>
    </p:custDataLst>
    <p:extLst>
      <p:ext uri="{BB962C8B-B14F-4D97-AF65-F5344CB8AC3E}">
        <p14:creationId xmlns:p14="http://schemas.microsoft.com/office/powerpoint/2010/main" val="1304468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02060"/>
                </a:solidFill>
                <a:latin typeface="Trebuchet MS" panose="020B0603020202020204" pitchFamily="34" charset="0"/>
              </a:rPr>
              <a:t>3. Python-based analytics</a:t>
            </a:r>
            <a:endParaRPr lang="el-GR" dirty="0">
              <a:solidFill>
                <a:srgbClr val="002060"/>
              </a:solidFill>
              <a:latin typeface="Trebuchet MS" panose="020B0603020202020204" pitchFamily="34" charset="0"/>
            </a:endParaRPr>
          </a:p>
        </p:txBody>
      </p:sp>
      <p:sp>
        <p:nvSpPr>
          <p:cNvPr id="6" name="Θέση περιεχομένου 5">
            <a:extLst>
              <a:ext uri="{FF2B5EF4-FFF2-40B4-BE49-F238E27FC236}">
                <a16:creationId xmlns:a16="http://schemas.microsoft.com/office/drawing/2014/main" id="{FD086DDC-9689-4030-A531-900A70E3F35F}"/>
              </a:ext>
            </a:extLst>
          </p:cNvPr>
          <p:cNvSpPr>
            <a:spLocks noGrp="1"/>
          </p:cNvSpPr>
          <p:nvPr>
            <p:ph idx="1"/>
          </p:nvPr>
        </p:nvSpPr>
        <p:spPr/>
        <p:txBody>
          <a:bodyPr/>
          <a:lstStyle/>
          <a:p>
            <a:r>
              <a:rPr lang="en-US" dirty="0"/>
              <a:t>Anaconda for Python 3.7 </a:t>
            </a:r>
            <a:r>
              <a:rPr lang="en-US" dirty="0">
                <a:hlinkClick r:id="rId4"/>
              </a:rPr>
              <a:t>http://bit.ly/2JAPJu4</a:t>
            </a:r>
            <a:endParaRPr lang="en-US" dirty="0"/>
          </a:p>
          <a:p>
            <a:r>
              <a:rPr lang="en-US" sz="2400" b="1" dirty="0">
                <a:hlinkClick r:id="rId5"/>
              </a:rPr>
              <a:t>http://pytolearn.csd.auth.gr/</a:t>
            </a:r>
            <a:r>
              <a:rPr lang="el-GR" sz="2400" b="1" dirty="0">
                <a:hlinkClick r:id="rId5"/>
              </a:rPr>
              <a:t> </a:t>
            </a:r>
            <a:r>
              <a:rPr lang="el-GR" sz="2400" b="1" dirty="0"/>
              <a:t>(</a:t>
            </a:r>
            <a:r>
              <a:rPr lang="en-US" sz="2400" b="1" dirty="0"/>
              <a:t>scientific programming)</a:t>
            </a:r>
          </a:p>
          <a:p>
            <a:r>
              <a:rPr lang="en-US" dirty="0" err="1"/>
              <a:t>Jupyter</a:t>
            </a:r>
            <a:r>
              <a:rPr lang="en-US" dirty="0"/>
              <a:t> Notebook</a:t>
            </a:r>
            <a:endParaRPr lang="el-GR" dirty="0"/>
          </a:p>
          <a:p>
            <a:endParaRPr lang="el-GR" dirty="0"/>
          </a:p>
          <a:p>
            <a:r>
              <a:rPr lang="el-GR" dirty="0">
                <a:latin typeface="Trebuchet MS" panose="020B0603020202020204" pitchFamily="34" charset="0"/>
              </a:rPr>
              <a:t>Επεξηγηματική &amp; Προγνωστική</a:t>
            </a:r>
            <a:endParaRPr lang="en-US" dirty="0">
              <a:latin typeface="Trebuchet MS" panose="020B0603020202020204" pitchFamily="34" charset="0"/>
            </a:endParaRPr>
          </a:p>
          <a:p>
            <a:r>
              <a:rPr lang="en-US" dirty="0">
                <a:latin typeface="Trebuchet MS" panose="020B0603020202020204" pitchFamily="34" charset="0"/>
              </a:rPr>
              <a:t>Python </a:t>
            </a:r>
            <a:r>
              <a:rPr lang="el-GR" dirty="0">
                <a:latin typeface="Trebuchet MS" panose="020B0603020202020204" pitchFamily="34" charset="0"/>
              </a:rPr>
              <a:t>Βιβλιοθήκες </a:t>
            </a:r>
            <a:r>
              <a:rPr lang="en-US" dirty="0" err="1">
                <a:latin typeface="Trebuchet MS" panose="020B0603020202020204" pitchFamily="34" charset="0"/>
              </a:rPr>
              <a:t>numpy</a:t>
            </a:r>
            <a:r>
              <a:rPr lang="en-US" dirty="0">
                <a:latin typeface="Trebuchet MS" panose="020B0603020202020204" pitchFamily="34" charset="0"/>
              </a:rPr>
              <a:t>, </a:t>
            </a:r>
            <a:r>
              <a:rPr lang="en-US" dirty="0" err="1">
                <a:latin typeface="Trebuchet MS" panose="020B0603020202020204" pitchFamily="34" charset="0"/>
              </a:rPr>
              <a:t>scipy</a:t>
            </a:r>
            <a:r>
              <a:rPr lang="en-US" dirty="0">
                <a:latin typeface="Trebuchet MS" panose="020B0603020202020204" pitchFamily="34" charset="0"/>
              </a:rPr>
              <a:t>, pandas</a:t>
            </a:r>
            <a:r>
              <a:rPr lang="el-GR" dirty="0">
                <a:latin typeface="Trebuchet MS" panose="020B0603020202020204" pitchFamily="34" charset="0"/>
              </a:rPr>
              <a:t>, </a:t>
            </a:r>
            <a:r>
              <a:rPr lang="en-US" dirty="0">
                <a:latin typeface="Trebuchet MS" panose="020B0603020202020204" pitchFamily="34" charset="0"/>
              </a:rPr>
              <a:t>matplotlib, </a:t>
            </a:r>
            <a:r>
              <a:rPr lang="en-US" dirty="0" err="1">
                <a:latin typeface="Trebuchet MS" panose="020B0603020202020204" pitchFamily="34" charset="0"/>
              </a:rPr>
              <a:t>statsmodels</a:t>
            </a:r>
            <a:r>
              <a:rPr lang="en-US" dirty="0">
                <a:latin typeface="Trebuchet MS" panose="020B0603020202020204" pitchFamily="34" charset="0"/>
              </a:rPr>
              <a:t>, </a:t>
            </a:r>
            <a:r>
              <a:rPr lang="en-US" dirty="0" err="1">
                <a:latin typeface="Trebuchet MS" panose="020B0603020202020204" pitchFamily="34" charset="0"/>
              </a:rPr>
              <a:t>scikit</a:t>
            </a:r>
            <a:r>
              <a:rPr lang="en-US" dirty="0">
                <a:latin typeface="Trebuchet MS" panose="020B0603020202020204" pitchFamily="34" charset="0"/>
              </a:rPr>
              <a:t>. </a:t>
            </a:r>
            <a:endParaRPr lang="el-GR" dirty="0">
              <a:latin typeface="Trebuchet MS" panose="020B0603020202020204" pitchFamily="34" charset="0"/>
            </a:endParaRPr>
          </a:p>
          <a:p>
            <a:endParaRPr lang="el-GR" dirty="0"/>
          </a:p>
        </p:txBody>
      </p:sp>
    </p:spTree>
    <p:custDataLst>
      <p:tags r:id="rId1"/>
    </p:custDataLst>
    <p:extLst>
      <p:ext uri="{BB962C8B-B14F-4D97-AF65-F5344CB8AC3E}">
        <p14:creationId xmlns:p14="http://schemas.microsoft.com/office/powerpoint/2010/main" val="1383816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Pandas</a:t>
            </a:r>
            <a:endParaRPr lang="el-GR" dirty="0">
              <a:solidFill>
                <a:srgbClr val="002060"/>
              </a:solidFill>
              <a:latin typeface="Trebuchet MS" panose="020B0603020202020204" pitchFamily="34" charset="0"/>
            </a:endParaRPr>
          </a:p>
        </p:txBody>
      </p:sp>
      <p:sp>
        <p:nvSpPr>
          <p:cNvPr id="4" name="Θέση υποσέλιδου 3">
            <a:extLst>
              <a:ext uri="{FF2B5EF4-FFF2-40B4-BE49-F238E27FC236}">
                <a16:creationId xmlns:a16="http://schemas.microsoft.com/office/drawing/2014/main" id="{64A5781C-4EFE-4568-AF16-1B118B06B096}"/>
              </a:ext>
            </a:extLst>
          </p:cNvPr>
          <p:cNvSpPr>
            <a:spLocks noGrp="1"/>
          </p:cNvSpPr>
          <p:nvPr>
            <p:ph type="ftr" sz="quarter" idx="11"/>
          </p:nvPr>
        </p:nvSpPr>
        <p:spPr>
          <a:xfrm>
            <a:off x="946483" y="6453386"/>
            <a:ext cx="10844463" cy="404614"/>
          </a:xfrm>
        </p:spPr>
        <p:txBody>
          <a:bodyPr/>
          <a:lstStyle/>
          <a:p>
            <a:r>
              <a:rPr lang="el-GR"/>
              <a:t>ΑΝΑΛΥΣΗ ΔΕΔΟΜΕΝΩΝ ΜΑΘΗΣΗΣ                                                                  Δ. ΤΖΗΜΑΣ</a:t>
            </a:r>
            <a:endParaRPr lang="en-US" dirty="0"/>
          </a:p>
        </p:txBody>
      </p:sp>
      <p:sp>
        <p:nvSpPr>
          <p:cNvPr id="5" name="Θέση περιεχομένου 4">
            <a:extLst>
              <a:ext uri="{FF2B5EF4-FFF2-40B4-BE49-F238E27FC236}">
                <a16:creationId xmlns:a16="http://schemas.microsoft.com/office/drawing/2014/main" id="{2CC88E36-B2AE-4C8E-93A3-DA5C6B42ADC4}"/>
              </a:ext>
            </a:extLst>
          </p:cNvPr>
          <p:cNvSpPr>
            <a:spLocks noGrp="1"/>
          </p:cNvSpPr>
          <p:nvPr>
            <p:ph idx="1"/>
          </p:nvPr>
        </p:nvSpPr>
        <p:spPr/>
        <p:txBody>
          <a:bodyPr/>
          <a:lstStyle/>
          <a:p>
            <a:endParaRPr lang="el-GR"/>
          </a:p>
        </p:txBody>
      </p:sp>
      <p:pic>
        <p:nvPicPr>
          <p:cNvPr id="7" name="Εικόνα 6">
            <a:extLst>
              <a:ext uri="{FF2B5EF4-FFF2-40B4-BE49-F238E27FC236}">
                <a16:creationId xmlns:a16="http://schemas.microsoft.com/office/drawing/2014/main" id="{3732ECE8-E034-4714-8AE8-A296457AC2CD}"/>
              </a:ext>
            </a:extLst>
          </p:cNvPr>
          <p:cNvPicPr>
            <a:picLocks noChangeAspect="1"/>
          </p:cNvPicPr>
          <p:nvPr/>
        </p:nvPicPr>
        <p:blipFill>
          <a:blip r:embed="rId4"/>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1822516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05937"/>
            <a:ext cx="9601200" cy="1485900"/>
          </a:xfrm>
        </p:spPr>
        <p:txBody>
          <a:bodyPr>
            <a:normAutofit/>
          </a:bodyPr>
          <a:lstStyle/>
          <a:p>
            <a:r>
              <a:rPr lang="en-US" b="1" dirty="0" err="1"/>
              <a:t>Numpy</a:t>
            </a:r>
            <a:endParaRPr lang="el-GR" dirty="0">
              <a:solidFill>
                <a:srgbClr val="002060"/>
              </a:solidFill>
              <a:latin typeface="Trebuchet MS" panose="020B0603020202020204" pitchFamily="34" charset="0"/>
            </a:endParaRPr>
          </a:p>
        </p:txBody>
      </p:sp>
      <p:sp>
        <p:nvSpPr>
          <p:cNvPr id="6" name="Θέση περιεχομένου 5">
            <a:extLst>
              <a:ext uri="{FF2B5EF4-FFF2-40B4-BE49-F238E27FC236}">
                <a16:creationId xmlns:a16="http://schemas.microsoft.com/office/drawing/2014/main" id="{FD086DDC-9689-4030-A531-900A70E3F35F}"/>
              </a:ext>
            </a:extLst>
          </p:cNvPr>
          <p:cNvSpPr>
            <a:spLocks noGrp="1"/>
          </p:cNvSpPr>
          <p:nvPr>
            <p:ph idx="1"/>
          </p:nvPr>
        </p:nvSpPr>
        <p:spPr>
          <a:xfrm>
            <a:off x="1371600" y="848887"/>
            <a:ext cx="9601200" cy="5596518"/>
          </a:xfrm>
        </p:spPr>
        <p:txBody>
          <a:bodyPr>
            <a:normAutofit/>
          </a:bodyPr>
          <a:lstStyle/>
          <a:p>
            <a:r>
              <a:rPr lang="en-US" b="1" i="1" dirty="0"/>
              <a:t>List</a:t>
            </a:r>
            <a:r>
              <a:rPr lang="en-US" i="1" dirty="0"/>
              <a:t>: </a:t>
            </a:r>
            <a:r>
              <a:rPr lang="en-US" dirty="0"/>
              <a:t>Reduced efficiency is </a:t>
            </a:r>
            <a:r>
              <a:rPr lang="en-US" i="1" dirty="0"/>
              <a:t>not a problem when data size is relatively small</a:t>
            </a:r>
            <a:r>
              <a:rPr lang="en-US" dirty="0"/>
              <a:t>. But, it really turns to be a restriction when dealing with big data. This is also the reason for introducing a more efficient object, namely </a:t>
            </a:r>
            <a:r>
              <a:rPr lang="en-US" b="1" dirty="0" err="1"/>
              <a:t>ndarray</a:t>
            </a:r>
            <a:r>
              <a:rPr lang="el-GR" b="1" dirty="0"/>
              <a:t>.</a:t>
            </a:r>
          </a:p>
          <a:p>
            <a:endParaRPr lang="el-GR" b="1" dirty="0"/>
          </a:p>
          <a:p>
            <a:r>
              <a:rPr lang="el-GR" dirty="0">
                <a:solidFill>
                  <a:schemeClr val="tx1"/>
                </a:solidFill>
              </a:rPr>
              <a:t>Η βιβλιοθήκη </a:t>
            </a:r>
            <a:r>
              <a:rPr lang="el-GR" b="1" dirty="0" err="1">
                <a:solidFill>
                  <a:schemeClr val="tx1"/>
                </a:solidFill>
              </a:rPr>
              <a:t>numpy</a:t>
            </a:r>
            <a:r>
              <a:rPr lang="el-GR" dirty="0">
                <a:solidFill>
                  <a:schemeClr val="tx1"/>
                </a:solidFill>
              </a:rPr>
              <a:t> προσφέρει τη δομή </a:t>
            </a:r>
            <a:r>
              <a:rPr lang="el-GR" b="1" dirty="0">
                <a:solidFill>
                  <a:schemeClr val="tx1"/>
                </a:solidFill>
              </a:rPr>
              <a:t>Πίνακας</a:t>
            </a:r>
            <a:r>
              <a:rPr lang="en-US" b="1" dirty="0">
                <a:solidFill>
                  <a:schemeClr val="tx1"/>
                </a:solidFill>
              </a:rPr>
              <a:t> </a:t>
            </a:r>
            <a:r>
              <a:rPr lang="el-GR" dirty="0">
                <a:solidFill>
                  <a:schemeClr val="tx1"/>
                </a:solidFill>
              </a:rPr>
              <a:t>(</a:t>
            </a:r>
            <a:r>
              <a:rPr lang="el-GR" b="1" dirty="0" err="1">
                <a:solidFill>
                  <a:schemeClr val="tx1"/>
                </a:solidFill>
              </a:rPr>
              <a:t>ndarray</a:t>
            </a:r>
            <a:r>
              <a:rPr lang="el-GR" dirty="0">
                <a:solidFill>
                  <a:schemeClr val="tx1"/>
                </a:solidFill>
              </a:rPr>
              <a:t>): Αποδοτική ομοιογενής δομή δεδομένων με υψηλή ταχύτητα επεξεργασίας. H </a:t>
            </a:r>
            <a:r>
              <a:rPr lang="el-GR" dirty="0" err="1">
                <a:solidFill>
                  <a:schemeClr val="tx1"/>
                </a:solidFill>
              </a:rPr>
              <a:t>numpy</a:t>
            </a:r>
            <a:r>
              <a:rPr lang="el-GR" dirty="0">
                <a:solidFill>
                  <a:schemeClr val="tx1"/>
                </a:solidFill>
              </a:rPr>
              <a:t> προσφέρει καλύτερη διαχείριση περισσότερων τύπων.</a:t>
            </a:r>
          </a:p>
          <a:p>
            <a:endParaRPr lang="el-GR" dirty="0"/>
          </a:p>
        </p:txBody>
      </p:sp>
    </p:spTree>
    <p:custDataLst>
      <p:tags r:id="rId1"/>
    </p:custDataLst>
    <p:extLst>
      <p:ext uri="{BB962C8B-B14F-4D97-AF65-F5344CB8AC3E}">
        <p14:creationId xmlns:p14="http://schemas.microsoft.com/office/powerpoint/2010/main" val="4270102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05937"/>
            <a:ext cx="9601200" cy="1485900"/>
          </a:xfrm>
        </p:spPr>
        <p:txBody>
          <a:bodyPr>
            <a:normAutofit/>
          </a:bodyPr>
          <a:lstStyle/>
          <a:p>
            <a:r>
              <a:rPr lang="en-US" b="1" dirty="0" err="1"/>
              <a:t>Numpy</a:t>
            </a:r>
            <a:endParaRPr lang="el-GR" dirty="0">
              <a:solidFill>
                <a:srgbClr val="002060"/>
              </a:solidFill>
              <a:latin typeface="Trebuchet MS" panose="020B0603020202020204" pitchFamily="34" charset="0"/>
            </a:endParaRPr>
          </a:p>
        </p:txBody>
      </p:sp>
      <p:sp>
        <p:nvSpPr>
          <p:cNvPr id="6" name="Θέση περιεχομένου 5">
            <a:extLst>
              <a:ext uri="{FF2B5EF4-FFF2-40B4-BE49-F238E27FC236}">
                <a16:creationId xmlns:a16="http://schemas.microsoft.com/office/drawing/2014/main" id="{FD086DDC-9689-4030-A531-900A70E3F35F}"/>
              </a:ext>
            </a:extLst>
          </p:cNvPr>
          <p:cNvSpPr>
            <a:spLocks noGrp="1"/>
          </p:cNvSpPr>
          <p:nvPr>
            <p:ph idx="1"/>
          </p:nvPr>
        </p:nvSpPr>
        <p:spPr>
          <a:xfrm>
            <a:off x="1371600" y="848887"/>
            <a:ext cx="9601200" cy="5596518"/>
          </a:xfrm>
        </p:spPr>
        <p:txBody>
          <a:bodyPr>
            <a:normAutofit fontScale="85000" lnSpcReduction="20000"/>
          </a:bodyPr>
          <a:lstStyle/>
          <a:p>
            <a:pPr marL="0" indent="0">
              <a:buNone/>
            </a:pPr>
            <a:r>
              <a:rPr lang="en-US" dirty="0">
                <a:solidFill>
                  <a:schemeClr val="tx1"/>
                </a:solidFill>
              </a:rPr>
              <a:t>NumPy is the fundamental package for </a:t>
            </a:r>
            <a:r>
              <a:rPr lang="en-US" b="1" dirty="0">
                <a:solidFill>
                  <a:schemeClr val="tx1"/>
                </a:solidFill>
              </a:rPr>
              <a:t>scientific computing </a:t>
            </a:r>
            <a:r>
              <a:rPr lang="en-US" dirty="0">
                <a:solidFill>
                  <a:schemeClr val="tx1"/>
                </a:solidFill>
              </a:rPr>
              <a:t>with Python. It contains among other things:</a:t>
            </a:r>
          </a:p>
          <a:p>
            <a:r>
              <a:rPr lang="en-US" dirty="0">
                <a:solidFill>
                  <a:schemeClr val="tx1"/>
                </a:solidFill>
              </a:rPr>
              <a:t>a powerful N-dimensional </a:t>
            </a:r>
            <a:r>
              <a:rPr lang="en-US" u="sng" dirty="0">
                <a:solidFill>
                  <a:schemeClr val="tx1"/>
                </a:solidFill>
              </a:rPr>
              <a:t>array</a:t>
            </a:r>
            <a:r>
              <a:rPr lang="en-US" dirty="0">
                <a:solidFill>
                  <a:schemeClr val="tx1"/>
                </a:solidFill>
              </a:rPr>
              <a:t> object</a:t>
            </a:r>
          </a:p>
          <a:p>
            <a:r>
              <a:rPr lang="en-US" dirty="0">
                <a:solidFill>
                  <a:schemeClr val="tx1"/>
                </a:solidFill>
              </a:rPr>
              <a:t>sophisticated (</a:t>
            </a:r>
            <a:r>
              <a:rPr lang="en-US" u="sng" dirty="0">
                <a:solidFill>
                  <a:schemeClr val="tx1"/>
                </a:solidFill>
              </a:rPr>
              <a:t>broadcasting</a:t>
            </a:r>
            <a:r>
              <a:rPr lang="en-US" dirty="0">
                <a:solidFill>
                  <a:schemeClr val="tx1"/>
                </a:solidFill>
              </a:rPr>
              <a:t>) functions</a:t>
            </a:r>
          </a:p>
          <a:p>
            <a:r>
              <a:rPr lang="en-US" dirty="0">
                <a:solidFill>
                  <a:schemeClr val="tx1"/>
                </a:solidFill>
              </a:rPr>
              <a:t>tools for </a:t>
            </a:r>
            <a:r>
              <a:rPr lang="en-US" u="sng" dirty="0">
                <a:solidFill>
                  <a:schemeClr val="tx1"/>
                </a:solidFill>
              </a:rPr>
              <a:t>integrating C</a:t>
            </a:r>
            <a:r>
              <a:rPr lang="en-US" dirty="0">
                <a:solidFill>
                  <a:schemeClr val="tx1"/>
                </a:solidFill>
              </a:rPr>
              <a:t>/</a:t>
            </a:r>
            <a:r>
              <a:rPr lang="en-US" b="1" dirty="0">
                <a:solidFill>
                  <a:schemeClr val="tx1"/>
                </a:solidFill>
              </a:rPr>
              <a:t>C</a:t>
            </a:r>
            <a:r>
              <a:rPr lang="en-US" dirty="0">
                <a:solidFill>
                  <a:schemeClr val="tx1"/>
                </a:solidFill>
              </a:rPr>
              <a:t>++ and Fortran code</a:t>
            </a:r>
          </a:p>
          <a:p>
            <a:r>
              <a:rPr lang="en-US" dirty="0">
                <a:solidFill>
                  <a:schemeClr val="tx1"/>
                </a:solidFill>
              </a:rPr>
              <a:t>useful </a:t>
            </a:r>
            <a:r>
              <a:rPr lang="en-US" u="sng" dirty="0">
                <a:solidFill>
                  <a:schemeClr val="tx1"/>
                </a:solidFill>
              </a:rPr>
              <a:t>linear algebra, Fourier transform, and random number capabilities</a:t>
            </a:r>
          </a:p>
          <a:p>
            <a:r>
              <a:rPr lang="en-US" dirty="0">
                <a:solidFill>
                  <a:schemeClr val="tx1"/>
                </a:solidFill>
              </a:rPr>
              <a:t>Besides its obvious scientific uses, NumPy can also be used as an efficient </a:t>
            </a:r>
            <a:r>
              <a:rPr lang="en-US" u="sng" dirty="0">
                <a:solidFill>
                  <a:schemeClr val="tx1"/>
                </a:solidFill>
              </a:rPr>
              <a:t>multi-dimensional container of generic data. </a:t>
            </a:r>
            <a:r>
              <a:rPr lang="en-US" dirty="0">
                <a:solidFill>
                  <a:schemeClr val="tx1"/>
                </a:solidFill>
              </a:rPr>
              <a:t>Arbitrary data-types can be defined. This allows NumPy to seamlessly and speedily integrate with a wide variety of </a:t>
            </a:r>
            <a:r>
              <a:rPr lang="en-US" u="sng" dirty="0">
                <a:solidFill>
                  <a:schemeClr val="tx1"/>
                </a:solidFill>
              </a:rPr>
              <a:t>databases</a:t>
            </a:r>
            <a:r>
              <a:rPr lang="en-US" b="1" dirty="0">
                <a:solidFill>
                  <a:schemeClr val="tx1"/>
                </a:solidFill>
              </a:rPr>
              <a:t>.</a:t>
            </a:r>
          </a:p>
          <a:p>
            <a:pPr marL="0" indent="0">
              <a:buNone/>
            </a:pPr>
            <a:endParaRPr lang="en-US" dirty="0"/>
          </a:p>
          <a:p>
            <a:r>
              <a:rPr lang="en-US" dirty="0"/>
              <a:t>Numerical Python</a:t>
            </a:r>
          </a:p>
          <a:p>
            <a:r>
              <a:rPr lang="en-US" dirty="0"/>
              <a:t>Scientific programming</a:t>
            </a:r>
          </a:p>
          <a:p>
            <a:r>
              <a:rPr lang="en-US" dirty="0"/>
              <a:t>Big Data analysis</a:t>
            </a:r>
          </a:p>
          <a:p>
            <a:r>
              <a:rPr lang="en-US" dirty="0"/>
              <a:t>Array oriented computing</a:t>
            </a:r>
          </a:p>
          <a:p>
            <a:r>
              <a:rPr lang="en-US" b="1" i="1" dirty="0"/>
              <a:t>import </a:t>
            </a:r>
            <a:r>
              <a:rPr lang="en-US" b="1" i="1" dirty="0" err="1"/>
              <a:t>numpy</a:t>
            </a:r>
            <a:r>
              <a:rPr lang="en-US" b="1" i="1" dirty="0"/>
              <a:t> as np</a:t>
            </a:r>
          </a:p>
          <a:p>
            <a:endParaRPr lang="en-US" i="1" dirty="0"/>
          </a:p>
          <a:p>
            <a:r>
              <a:rPr lang="el-GR" i="1" dirty="0" err="1"/>
              <a:t>Διανυσματοποίηση</a:t>
            </a:r>
            <a:endParaRPr lang="en-US" i="1" dirty="0"/>
          </a:p>
          <a:p>
            <a:pPr marL="0" indent="0">
              <a:buNone/>
            </a:pPr>
            <a:endParaRPr lang="en-US" dirty="0"/>
          </a:p>
          <a:p>
            <a:endParaRPr lang="el-GR" dirty="0"/>
          </a:p>
        </p:txBody>
      </p:sp>
    </p:spTree>
    <p:custDataLst>
      <p:tags r:id="rId1"/>
    </p:custDataLst>
    <p:extLst>
      <p:ext uri="{BB962C8B-B14F-4D97-AF65-F5344CB8AC3E}">
        <p14:creationId xmlns:p14="http://schemas.microsoft.com/office/powerpoint/2010/main" val="3047806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685800"/>
            <a:ext cx="10687422" cy="1485900"/>
          </a:xfrm>
        </p:spPr>
        <p:txBody>
          <a:bodyPr>
            <a:normAutofit/>
          </a:bodyPr>
          <a:lstStyle/>
          <a:p>
            <a:r>
              <a:rPr lang="en-US" sz="4000" dirty="0">
                <a:solidFill>
                  <a:srgbClr val="002060"/>
                </a:solidFill>
                <a:latin typeface="Trebuchet MS" panose="020B0603020202020204" pitchFamily="34" charset="0"/>
              </a:rPr>
              <a:t>Matplotlib</a:t>
            </a:r>
            <a:endParaRPr lang="el-GR" sz="4000" dirty="0">
              <a:solidFill>
                <a:srgbClr val="002060"/>
              </a:solidFill>
              <a:latin typeface="Trebuchet MS" panose="020B0603020202020204" pitchFamily="34" charset="0"/>
            </a:endParaRPr>
          </a:p>
        </p:txBody>
      </p:sp>
      <p:sp>
        <p:nvSpPr>
          <p:cNvPr id="3" name="Content Placeholder 2"/>
          <p:cNvSpPr>
            <a:spLocks noGrp="1"/>
          </p:cNvSpPr>
          <p:nvPr>
            <p:ph idx="1"/>
          </p:nvPr>
        </p:nvSpPr>
        <p:spPr>
          <a:xfrm>
            <a:off x="1141412" y="1613155"/>
            <a:ext cx="9905999" cy="3444556"/>
          </a:xfrm>
        </p:spPr>
        <p:txBody>
          <a:bodyPr>
            <a:noAutofit/>
          </a:bodyPr>
          <a:lstStyle/>
          <a:p>
            <a:r>
              <a:rPr lang="el-GR" sz="1800" b="1" dirty="0" err="1">
                <a:solidFill>
                  <a:schemeClr val="tx1"/>
                </a:solidFill>
              </a:rPr>
              <a:t>matplotlib</a:t>
            </a:r>
            <a:r>
              <a:rPr lang="el-GR" sz="1800" b="1" dirty="0">
                <a:solidFill>
                  <a:schemeClr val="tx1"/>
                </a:solidFill>
              </a:rPr>
              <a:t>,</a:t>
            </a:r>
            <a:r>
              <a:rPr lang="en-US" sz="1800" b="1" dirty="0">
                <a:solidFill>
                  <a:schemeClr val="tx1"/>
                </a:solidFill>
              </a:rPr>
              <a:t> (</a:t>
            </a:r>
            <a:r>
              <a:rPr lang="en-US" sz="1800" dirty="0">
                <a:solidFill>
                  <a:schemeClr val="tx1"/>
                </a:solidFill>
              </a:rPr>
              <a:t>Matplotlib is a </a:t>
            </a:r>
            <a:r>
              <a:rPr lang="en-US" sz="1800" u="sng" dirty="0">
                <a:solidFill>
                  <a:schemeClr val="tx1"/>
                </a:solidFill>
              </a:rPr>
              <a:t>Python 2D plotting library </a:t>
            </a:r>
            <a:r>
              <a:rPr lang="en-US" sz="1800" dirty="0">
                <a:solidFill>
                  <a:schemeClr val="tx1"/>
                </a:solidFill>
              </a:rPr>
              <a:t>which produces publication quality figures in a variety of hardcopy formats and interactive environments across platforms. Matplotlib can be used in Python scripts, the Python and </a:t>
            </a:r>
            <a:r>
              <a:rPr lang="en-US" sz="1800" dirty="0" err="1">
                <a:solidFill>
                  <a:schemeClr val="tx1"/>
                </a:solidFill>
                <a:hlinkClick r:id="rId4"/>
              </a:rPr>
              <a:t>IPython</a:t>
            </a:r>
            <a:r>
              <a:rPr lang="en-US" sz="1800" dirty="0">
                <a:solidFill>
                  <a:schemeClr val="tx1"/>
                </a:solidFill>
              </a:rPr>
              <a:t> shells, the </a:t>
            </a:r>
            <a:r>
              <a:rPr lang="en-US" sz="1800" dirty="0" err="1">
                <a:solidFill>
                  <a:schemeClr val="tx1"/>
                </a:solidFill>
                <a:hlinkClick r:id="rId5"/>
              </a:rPr>
              <a:t>Jupyter</a:t>
            </a:r>
            <a:r>
              <a:rPr lang="en-US" sz="1800" dirty="0">
                <a:solidFill>
                  <a:schemeClr val="tx1"/>
                </a:solidFill>
              </a:rPr>
              <a:t> notebook, web application servers, and for graphical user interface toolkits.</a:t>
            </a:r>
            <a:r>
              <a:rPr lang="en-US" sz="1800" b="1" dirty="0">
                <a:solidFill>
                  <a:schemeClr val="tx1"/>
                </a:solidFill>
              </a:rPr>
              <a:t>)</a:t>
            </a:r>
          </a:p>
          <a:p>
            <a:r>
              <a:rPr lang="en-US" sz="2400" dirty="0" err="1">
                <a:latin typeface="Trebuchet MS" panose="020B0603020202020204" pitchFamily="34" charset="0"/>
              </a:rPr>
              <a:t>pyplot</a:t>
            </a:r>
            <a:r>
              <a:rPr lang="en-US" sz="2400" dirty="0">
                <a:latin typeface="Trebuchet MS" panose="020B0603020202020204" pitchFamily="34" charset="0"/>
              </a:rPr>
              <a:t> module (very similar to </a:t>
            </a:r>
            <a:r>
              <a:rPr lang="en-US" sz="2400" i="1" dirty="0" err="1">
                <a:latin typeface="Trebuchet MS" panose="020B0603020202020204" pitchFamily="34" charset="0"/>
              </a:rPr>
              <a:t>Matlab</a:t>
            </a:r>
            <a:r>
              <a:rPr lang="en-US" sz="2400" dirty="0">
                <a:latin typeface="Trebuchet MS" panose="020B0603020202020204" pitchFamily="34" charset="0"/>
              </a:rPr>
              <a:t>)</a:t>
            </a:r>
          </a:p>
          <a:p>
            <a:endParaRPr lang="en-US" sz="2400" dirty="0">
              <a:latin typeface="Trebuchet MS" panose="020B0603020202020204" pitchFamily="34" charset="0"/>
            </a:endParaRPr>
          </a:p>
          <a:p>
            <a:pPr marL="0" indent="0">
              <a:lnSpc>
                <a:spcPct val="100000"/>
              </a:lnSpc>
              <a:spcBef>
                <a:spcPts val="0"/>
              </a:spcBef>
              <a:spcAft>
                <a:spcPts val="0"/>
              </a:spcAft>
              <a:buNone/>
              <a:defRPr/>
            </a:pPr>
            <a:r>
              <a:rPr lang="en-US" sz="2200" dirty="0"/>
              <a:t>import </a:t>
            </a:r>
            <a:r>
              <a:rPr lang="en-US" sz="2200" dirty="0" err="1"/>
              <a:t>numpy</a:t>
            </a:r>
            <a:r>
              <a:rPr lang="en-US" sz="2200" dirty="0"/>
              <a:t> as np</a:t>
            </a:r>
          </a:p>
          <a:p>
            <a:pPr marL="0" indent="0">
              <a:lnSpc>
                <a:spcPct val="100000"/>
              </a:lnSpc>
              <a:spcBef>
                <a:spcPts val="0"/>
              </a:spcBef>
              <a:spcAft>
                <a:spcPts val="0"/>
              </a:spcAft>
              <a:buNone/>
              <a:defRPr/>
            </a:pPr>
            <a:r>
              <a:rPr lang="en-US" sz="2200" b="1" dirty="0"/>
              <a:t>import </a:t>
            </a:r>
            <a:r>
              <a:rPr lang="en-US" sz="2200" b="1" dirty="0" err="1"/>
              <a:t>matplotlib.pyplot</a:t>
            </a:r>
            <a:r>
              <a:rPr lang="en-US" sz="2200" b="1" dirty="0"/>
              <a:t> as </a:t>
            </a:r>
            <a:r>
              <a:rPr lang="en-US" sz="2200" b="1" dirty="0" err="1"/>
              <a:t>plt</a:t>
            </a:r>
            <a:r>
              <a:rPr lang="en-US" sz="2200" b="1" dirty="0"/>
              <a:t> </a:t>
            </a:r>
          </a:p>
          <a:p>
            <a:pPr marL="0" indent="0">
              <a:lnSpc>
                <a:spcPct val="100000"/>
              </a:lnSpc>
              <a:spcBef>
                <a:spcPts val="0"/>
              </a:spcBef>
              <a:spcAft>
                <a:spcPts val="0"/>
              </a:spcAft>
              <a:buNone/>
              <a:defRPr/>
            </a:pPr>
            <a:r>
              <a:rPr lang="en-US" sz="2200" dirty="0"/>
              <a:t>%matplotlib inline</a:t>
            </a:r>
          </a:p>
          <a:p>
            <a:pPr marL="0" indent="0">
              <a:lnSpc>
                <a:spcPct val="100000"/>
              </a:lnSpc>
              <a:spcBef>
                <a:spcPts val="0"/>
              </a:spcBef>
              <a:spcAft>
                <a:spcPts val="0"/>
              </a:spcAft>
              <a:buNone/>
              <a:defRPr/>
            </a:pPr>
            <a:r>
              <a:rPr lang="en-US" sz="2200" dirty="0"/>
              <a:t>x = </a:t>
            </a:r>
            <a:r>
              <a:rPr lang="en-US" sz="2200" dirty="0" err="1"/>
              <a:t>np.linspace</a:t>
            </a:r>
            <a:r>
              <a:rPr lang="en-US" sz="2200" dirty="0"/>
              <a:t>(0, 2*</a:t>
            </a:r>
            <a:r>
              <a:rPr lang="en-US" sz="2200" dirty="0" err="1"/>
              <a:t>np.pi</a:t>
            </a:r>
            <a:r>
              <a:rPr lang="en-US" sz="2200" dirty="0"/>
              <a:t>, 100);</a:t>
            </a:r>
          </a:p>
          <a:p>
            <a:pPr marL="0" indent="0">
              <a:lnSpc>
                <a:spcPct val="100000"/>
              </a:lnSpc>
              <a:spcBef>
                <a:spcPts val="0"/>
              </a:spcBef>
              <a:spcAft>
                <a:spcPts val="0"/>
              </a:spcAft>
              <a:buNone/>
              <a:defRPr/>
            </a:pPr>
            <a:r>
              <a:rPr lang="en-US" sz="2200" dirty="0"/>
              <a:t>y = </a:t>
            </a:r>
            <a:r>
              <a:rPr lang="en-US" sz="2200" dirty="0" err="1"/>
              <a:t>np.sin</a:t>
            </a:r>
            <a:r>
              <a:rPr lang="en-US" sz="2200" dirty="0"/>
              <a:t>(x) </a:t>
            </a:r>
            <a:r>
              <a:rPr lang="en-US" sz="2200" dirty="0" err="1"/>
              <a:t>plt.</a:t>
            </a:r>
            <a:r>
              <a:rPr lang="en-US" sz="2200" b="1" dirty="0" err="1"/>
              <a:t>plot</a:t>
            </a:r>
            <a:r>
              <a:rPr lang="en-US" sz="2200" dirty="0"/>
              <a:t>(x, y) </a:t>
            </a:r>
          </a:p>
          <a:p>
            <a:pPr marL="0" indent="0">
              <a:buNone/>
            </a:pPr>
            <a:endParaRPr lang="en-US" sz="2400" dirty="0">
              <a:latin typeface="Trebuchet MS" panose="020B0603020202020204" pitchFamily="34" charset="0"/>
            </a:endParaRPr>
          </a:p>
          <a:p>
            <a:endParaRPr lang="el-GR" sz="2400" dirty="0">
              <a:latin typeface="Trebuchet MS" panose="020B0603020202020204" pitchFamily="34" charset="0"/>
            </a:endParaRPr>
          </a:p>
        </p:txBody>
      </p:sp>
    </p:spTree>
    <p:custDataLst>
      <p:tags r:id="rId1"/>
    </p:custDataLst>
    <p:extLst>
      <p:ext uri="{BB962C8B-B14F-4D97-AF65-F5344CB8AC3E}">
        <p14:creationId xmlns:p14="http://schemas.microsoft.com/office/powerpoint/2010/main" val="3719124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3902" y="284356"/>
            <a:ext cx="9601200" cy="1485900"/>
          </a:xfrm>
        </p:spPr>
        <p:txBody>
          <a:bodyPr>
            <a:normAutofit/>
          </a:bodyPr>
          <a:lstStyle/>
          <a:p>
            <a:r>
              <a:rPr lang="en-US" b="1" dirty="0"/>
              <a:t>Pandas</a:t>
            </a:r>
            <a:endParaRPr lang="el-GR" dirty="0">
              <a:solidFill>
                <a:srgbClr val="002060"/>
              </a:solidFill>
              <a:latin typeface="Trebuchet MS" panose="020B0603020202020204" pitchFamily="34" charset="0"/>
            </a:endParaRPr>
          </a:p>
        </p:txBody>
      </p:sp>
      <p:sp>
        <p:nvSpPr>
          <p:cNvPr id="6" name="Θέση περιεχομένου 5">
            <a:extLst>
              <a:ext uri="{FF2B5EF4-FFF2-40B4-BE49-F238E27FC236}">
                <a16:creationId xmlns:a16="http://schemas.microsoft.com/office/drawing/2014/main" id="{FD086DDC-9689-4030-A531-900A70E3F35F}"/>
              </a:ext>
            </a:extLst>
          </p:cNvPr>
          <p:cNvSpPr>
            <a:spLocks noGrp="1"/>
          </p:cNvSpPr>
          <p:nvPr>
            <p:ph idx="1"/>
          </p:nvPr>
        </p:nvSpPr>
        <p:spPr>
          <a:xfrm>
            <a:off x="946483" y="1550504"/>
            <a:ext cx="10844463" cy="4902881"/>
          </a:xfrm>
        </p:spPr>
        <p:txBody>
          <a:bodyPr>
            <a:normAutofit/>
          </a:bodyPr>
          <a:lstStyle/>
          <a:p>
            <a:r>
              <a:rPr lang="el-GR" b="1" dirty="0"/>
              <a:t>Υψηλής ευελιξίας και αποδοτικότητας βιβλιοθήκη </a:t>
            </a:r>
            <a:r>
              <a:rPr lang="el-GR" dirty="0"/>
              <a:t>για την οργάνωση &amp; ανάλυση δεδομένων </a:t>
            </a:r>
          </a:p>
          <a:p>
            <a:r>
              <a:rPr lang="el-GR" dirty="0"/>
              <a:t>Προσφέρει </a:t>
            </a:r>
            <a:r>
              <a:rPr lang="el-GR" b="1" dirty="0"/>
              <a:t>φιλικές</a:t>
            </a:r>
            <a:r>
              <a:rPr lang="en-US" b="1" dirty="0"/>
              <a:t> </a:t>
            </a:r>
            <a:r>
              <a:rPr lang="el-GR" dirty="0"/>
              <a:t>προς το χρήστη </a:t>
            </a:r>
            <a:r>
              <a:rPr lang="el-GR" b="1" dirty="0"/>
              <a:t>δομές δεδομένων με ονόματα</a:t>
            </a:r>
            <a:r>
              <a:rPr lang="el-GR" dirty="0"/>
              <a:t>, (βασισμένες στα </a:t>
            </a:r>
            <a:r>
              <a:rPr lang="el-GR" u="sng" dirty="0"/>
              <a:t>λεξικά</a:t>
            </a:r>
            <a:r>
              <a:rPr lang="el-GR" dirty="0"/>
              <a:t> της </a:t>
            </a:r>
            <a:r>
              <a:rPr lang="el-GR" dirty="0" err="1"/>
              <a:t>Python</a:t>
            </a:r>
            <a:r>
              <a:rPr lang="el-GR" dirty="0"/>
              <a:t> και τους </a:t>
            </a:r>
            <a:r>
              <a:rPr lang="el-GR" u="sng" dirty="0"/>
              <a:t>πίνακες</a:t>
            </a:r>
            <a:r>
              <a:rPr lang="el-GR" dirty="0"/>
              <a:t> της </a:t>
            </a:r>
            <a:r>
              <a:rPr lang="el-GR" dirty="0" err="1"/>
              <a:t>Numpy</a:t>
            </a:r>
            <a:r>
              <a:rPr lang="el-GR" dirty="0"/>
              <a:t>)</a:t>
            </a:r>
          </a:p>
          <a:p>
            <a:r>
              <a:rPr lang="el-GR" dirty="0"/>
              <a:t>Οργάνωση δεδομένων σε 2 βασικά αντικείμενα: </a:t>
            </a:r>
            <a:r>
              <a:rPr lang="el-GR" b="1" dirty="0" err="1"/>
              <a:t>DataFrame</a:t>
            </a:r>
            <a:r>
              <a:rPr lang="en-US" b="1" dirty="0"/>
              <a:t> </a:t>
            </a:r>
            <a:r>
              <a:rPr lang="el-GR" dirty="0"/>
              <a:t>&amp;</a:t>
            </a:r>
            <a:r>
              <a:rPr lang="en-US" dirty="0"/>
              <a:t> </a:t>
            </a:r>
            <a:r>
              <a:rPr lang="el-GR" b="1" dirty="0" err="1"/>
              <a:t>Series</a:t>
            </a:r>
            <a:endParaRPr lang="el-GR" dirty="0"/>
          </a:p>
          <a:p>
            <a:r>
              <a:rPr lang="el-GR" dirty="0"/>
              <a:t>Πλεονεκτήματα: </a:t>
            </a:r>
          </a:p>
          <a:p>
            <a:pPr marL="0" indent="0">
              <a:buNone/>
            </a:pPr>
            <a:r>
              <a:rPr lang="el-GR" dirty="0"/>
              <a:t>Α) </a:t>
            </a:r>
            <a:r>
              <a:rPr lang="el-GR" b="1" dirty="0"/>
              <a:t>Εισαγωγή </a:t>
            </a:r>
            <a:r>
              <a:rPr lang="el-GR" dirty="0"/>
              <a:t>δεδομένων από διάφορα αρχεία (</a:t>
            </a:r>
            <a:r>
              <a:rPr lang="el-GR" b="1" i="1" dirty="0" err="1"/>
              <a:t>xls</a:t>
            </a:r>
            <a:r>
              <a:rPr lang="el-GR" b="1" i="1" dirty="0"/>
              <a:t>, </a:t>
            </a:r>
            <a:r>
              <a:rPr lang="el-GR" b="1" i="1" dirty="0" err="1"/>
              <a:t>csv</a:t>
            </a:r>
            <a:r>
              <a:rPr lang="el-GR" b="1" i="1" dirty="0"/>
              <a:t>, </a:t>
            </a:r>
            <a:r>
              <a:rPr lang="el-GR" b="1" i="1" dirty="0" err="1"/>
              <a:t>text</a:t>
            </a:r>
            <a:r>
              <a:rPr lang="el-GR" b="1" i="1" dirty="0"/>
              <a:t>, </a:t>
            </a:r>
            <a:r>
              <a:rPr lang="el-GR" b="1" i="1" dirty="0" err="1"/>
              <a:t>json</a:t>
            </a:r>
            <a:r>
              <a:rPr lang="el-GR" dirty="0"/>
              <a:t>, κ</a:t>
            </a:r>
            <a:r>
              <a:rPr lang="en-US" dirty="0"/>
              <a:t>.</a:t>
            </a:r>
            <a:r>
              <a:rPr lang="el-GR" dirty="0"/>
              <a:t>ά.)</a:t>
            </a:r>
          </a:p>
          <a:p>
            <a:pPr marL="0" indent="0">
              <a:buNone/>
            </a:pPr>
            <a:r>
              <a:rPr lang="el-GR" dirty="0"/>
              <a:t>Β) </a:t>
            </a:r>
            <a:r>
              <a:rPr lang="el-GR" b="1" dirty="0"/>
              <a:t>Οργάνωση </a:t>
            </a:r>
            <a:r>
              <a:rPr lang="el-GR" dirty="0"/>
              <a:t>δεδομένων σε δομές-πίνακα (</a:t>
            </a:r>
            <a:r>
              <a:rPr lang="el-GR" u="sng" dirty="0" err="1"/>
              <a:t>table-like</a:t>
            </a:r>
            <a:r>
              <a:rPr lang="el-GR" dirty="0"/>
              <a:t>)</a:t>
            </a:r>
            <a:r>
              <a:rPr lang="en-US" dirty="0"/>
              <a:t> </a:t>
            </a:r>
            <a:r>
              <a:rPr lang="el-GR" dirty="0"/>
              <a:t>με </a:t>
            </a:r>
            <a:r>
              <a:rPr lang="el-GR" b="1" dirty="0"/>
              <a:t>ετικέτες</a:t>
            </a:r>
            <a:endParaRPr lang="el-GR" dirty="0"/>
          </a:p>
          <a:p>
            <a:pPr marL="0" indent="0">
              <a:buNone/>
            </a:pPr>
            <a:r>
              <a:rPr lang="el-GR" dirty="0"/>
              <a:t>Γ) Υψηλή </a:t>
            </a:r>
            <a:r>
              <a:rPr lang="el-GR" b="1" dirty="0"/>
              <a:t>ευελιξία</a:t>
            </a:r>
            <a:r>
              <a:rPr lang="en-US" b="1" dirty="0"/>
              <a:t> </a:t>
            </a:r>
            <a:r>
              <a:rPr lang="el-GR" dirty="0"/>
              <a:t>στην ανάλυση δεδομένων </a:t>
            </a:r>
          </a:p>
          <a:p>
            <a:pPr marL="0" indent="0">
              <a:buNone/>
            </a:pPr>
            <a:r>
              <a:rPr lang="el-GR" dirty="0"/>
              <a:t>Δ) </a:t>
            </a:r>
            <a:r>
              <a:rPr lang="el-GR" b="1" dirty="0"/>
              <a:t>Συνεργασία με </a:t>
            </a:r>
            <a:r>
              <a:rPr lang="el-GR" b="1" dirty="0" err="1"/>
              <a:t>Scipy</a:t>
            </a:r>
            <a:r>
              <a:rPr lang="en-US" b="1" dirty="0"/>
              <a:t> </a:t>
            </a:r>
            <a:r>
              <a:rPr lang="el-GR" dirty="0"/>
              <a:t>(και άλλες βιβλιοθήκες) για εφαρμογή μεθόδων επεξεργασίας δεδομένων</a:t>
            </a:r>
          </a:p>
          <a:p>
            <a:endParaRPr lang="el-GR" dirty="0"/>
          </a:p>
        </p:txBody>
      </p:sp>
    </p:spTree>
    <p:custDataLst>
      <p:tags r:id="rId1"/>
    </p:custDataLst>
    <p:extLst>
      <p:ext uri="{BB962C8B-B14F-4D97-AF65-F5344CB8AC3E}">
        <p14:creationId xmlns:p14="http://schemas.microsoft.com/office/powerpoint/2010/main" val="1025396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Pandas</a:t>
            </a:r>
            <a:endParaRPr lang="el-GR" dirty="0">
              <a:solidFill>
                <a:srgbClr val="002060"/>
              </a:solidFill>
              <a:latin typeface="Trebuchet MS" panose="020B0603020202020204" pitchFamily="34" charset="0"/>
            </a:endParaRPr>
          </a:p>
        </p:txBody>
      </p:sp>
      <p:sp>
        <p:nvSpPr>
          <p:cNvPr id="6" name="Θέση περιεχομένου 5">
            <a:extLst>
              <a:ext uri="{FF2B5EF4-FFF2-40B4-BE49-F238E27FC236}">
                <a16:creationId xmlns:a16="http://schemas.microsoft.com/office/drawing/2014/main" id="{FD086DDC-9689-4030-A531-900A70E3F35F}"/>
              </a:ext>
            </a:extLst>
          </p:cNvPr>
          <p:cNvSpPr>
            <a:spLocks noGrp="1"/>
          </p:cNvSpPr>
          <p:nvPr>
            <p:ph idx="1"/>
          </p:nvPr>
        </p:nvSpPr>
        <p:spPr>
          <a:xfrm>
            <a:off x="946483" y="1550504"/>
            <a:ext cx="10844463" cy="4902881"/>
          </a:xfrm>
        </p:spPr>
        <p:txBody>
          <a:bodyPr>
            <a:normAutofit/>
          </a:bodyPr>
          <a:lstStyle/>
          <a:p>
            <a:r>
              <a:rPr lang="en-US" b="1" i="1" dirty="0"/>
              <a:t>import pandas as pd</a:t>
            </a:r>
          </a:p>
          <a:p>
            <a:r>
              <a:rPr lang="en-US" dirty="0"/>
              <a:t>Frame (read_ &amp; to_)</a:t>
            </a:r>
          </a:p>
          <a:p>
            <a:endParaRPr lang="en-US" dirty="0"/>
          </a:p>
          <a:p>
            <a:r>
              <a:rPr lang="en-US" dirty="0" err="1"/>
              <a:t>read_csv</a:t>
            </a:r>
            <a:endParaRPr lang="en-US" dirty="0"/>
          </a:p>
          <a:p>
            <a:r>
              <a:rPr lang="en-US" dirty="0" err="1"/>
              <a:t>read_excel</a:t>
            </a:r>
            <a:endParaRPr lang="en-US" dirty="0"/>
          </a:p>
          <a:p>
            <a:r>
              <a:rPr lang="en-US" dirty="0" err="1"/>
              <a:t>read_json</a:t>
            </a:r>
            <a:endParaRPr lang="el-GR" dirty="0"/>
          </a:p>
          <a:p>
            <a:endParaRPr lang="el-GR" dirty="0"/>
          </a:p>
        </p:txBody>
      </p:sp>
      <p:pic>
        <p:nvPicPr>
          <p:cNvPr id="3" name="Εικόνα 2">
            <a:extLst>
              <a:ext uri="{FF2B5EF4-FFF2-40B4-BE49-F238E27FC236}">
                <a16:creationId xmlns:a16="http://schemas.microsoft.com/office/drawing/2014/main" id="{6A6BE6C5-03B4-4B01-8FC2-32A9E122F10E}"/>
              </a:ext>
            </a:extLst>
          </p:cNvPr>
          <p:cNvPicPr>
            <a:picLocks noChangeAspect="1"/>
          </p:cNvPicPr>
          <p:nvPr/>
        </p:nvPicPr>
        <p:blipFill>
          <a:blip r:embed="rId4"/>
          <a:stretch>
            <a:fillRect/>
          </a:stretch>
        </p:blipFill>
        <p:spPr>
          <a:xfrm>
            <a:off x="3826754" y="404614"/>
            <a:ext cx="7964192" cy="5360081"/>
          </a:xfrm>
          <a:prstGeom prst="rect">
            <a:avLst/>
          </a:prstGeom>
        </p:spPr>
      </p:pic>
    </p:spTree>
    <p:custDataLst>
      <p:tags r:id="rId1"/>
    </p:custDataLst>
    <p:extLst>
      <p:ext uri="{BB962C8B-B14F-4D97-AF65-F5344CB8AC3E}">
        <p14:creationId xmlns:p14="http://schemas.microsoft.com/office/powerpoint/2010/main" val="185603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495" y="99814"/>
            <a:ext cx="9601200" cy="1485900"/>
          </a:xfrm>
        </p:spPr>
        <p:txBody>
          <a:bodyPr>
            <a:normAutofit/>
          </a:bodyPr>
          <a:lstStyle/>
          <a:p>
            <a:r>
              <a:rPr lang="en-US" b="1" dirty="0" err="1"/>
              <a:t>DataFrame</a:t>
            </a:r>
            <a:r>
              <a:rPr lang="en-US" b="1" dirty="0"/>
              <a:t> (Pandas)</a:t>
            </a:r>
            <a:endParaRPr lang="el-GR" dirty="0">
              <a:solidFill>
                <a:srgbClr val="002060"/>
              </a:solidFill>
              <a:latin typeface="Trebuchet MS" panose="020B0603020202020204" pitchFamily="34" charset="0"/>
            </a:endParaRPr>
          </a:p>
        </p:txBody>
      </p:sp>
      <p:sp>
        <p:nvSpPr>
          <p:cNvPr id="4" name="Θέση υποσέλιδου 3">
            <a:extLst>
              <a:ext uri="{FF2B5EF4-FFF2-40B4-BE49-F238E27FC236}">
                <a16:creationId xmlns:a16="http://schemas.microsoft.com/office/drawing/2014/main" id="{64A5781C-4EFE-4568-AF16-1B118B06B096}"/>
              </a:ext>
            </a:extLst>
          </p:cNvPr>
          <p:cNvSpPr>
            <a:spLocks noGrp="1"/>
          </p:cNvSpPr>
          <p:nvPr>
            <p:ph type="ftr" sz="quarter" idx="11"/>
          </p:nvPr>
        </p:nvSpPr>
        <p:spPr>
          <a:xfrm>
            <a:off x="946483" y="6453386"/>
            <a:ext cx="10844463" cy="404614"/>
          </a:xfrm>
        </p:spPr>
        <p:txBody>
          <a:bodyPr/>
          <a:lstStyle/>
          <a:p>
            <a:r>
              <a:rPr lang="el-GR"/>
              <a:t>ΑΝΑΛΥΣΗ ΔΕΔΟΜΕΝΩΝ ΜΑΘΗΣΗΣ                                                                  Δ. ΤΖΗΜΑΣ</a:t>
            </a:r>
            <a:endParaRPr lang="en-US" dirty="0"/>
          </a:p>
        </p:txBody>
      </p:sp>
      <p:pic>
        <p:nvPicPr>
          <p:cNvPr id="10" name="Θέση περιεχομένου 9">
            <a:extLst>
              <a:ext uri="{FF2B5EF4-FFF2-40B4-BE49-F238E27FC236}">
                <a16:creationId xmlns:a16="http://schemas.microsoft.com/office/drawing/2014/main" id="{0D590FBE-A9C9-4B58-A4AA-899063251AF8}"/>
              </a:ext>
            </a:extLst>
          </p:cNvPr>
          <p:cNvPicPr>
            <a:picLocks noGrp="1" noChangeAspect="1"/>
          </p:cNvPicPr>
          <p:nvPr>
            <p:ph idx="1"/>
          </p:nvPr>
        </p:nvPicPr>
        <p:blipFill>
          <a:blip r:embed="rId4"/>
          <a:stretch>
            <a:fillRect/>
          </a:stretch>
        </p:blipFill>
        <p:spPr>
          <a:xfrm>
            <a:off x="6722816" y="2852924"/>
            <a:ext cx="5413846" cy="3581400"/>
          </a:xfrm>
          <a:prstGeom prst="rect">
            <a:avLst/>
          </a:prstGeom>
        </p:spPr>
      </p:pic>
      <p:pic>
        <p:nvPicPr>
          <p:cNvPr id="6" name="Εικόνα 5">
            <a:extLst>
              <a:ext uri="{FF2B5EF4-FFF2-40B4-BE49-F238E27FC236}">
                <a16:creationId xmlns:a16="http://schemas.microsoft.com/office/drawing/2014/main" id="{59319C0D-A33F-432C-94CB-BF1CECDCC8FF}"/>
              </a:ext>
            </a:extLst>
          </p:cNvPr>
          <p:cNvPicPr>
            <a:picLocks noChangeAspect="1"/>
          </p:cNvPicPr>
          <p:nvPr/>
        </p:nvPicPr>
        <p:blipFill>
          <a:blip r:embed="rId5"/>
          <a:stretch>
            <a:fillRect/>
          </a:stretch>
        </p:blipFill>
        <p:spPr>
          <a:xfrm>
            <a:off x="752375" y="779755"/>
            <a:ext cx="8921015" cy="2153179"/>
          </a:xfrm>
          <a:prstGeom prst="rect">
            <a:avLst/>
          </a:prstGeom>
        </p:spPr>
      </p:pic>
      <p:pic>
        <p:nvPicPr>
          <p:cNvPr id="9" name="Εικόνα 8">
            <a:extLst>
              <a:ext uri="{FF2B5EF4-FFF2-40B4-BE49-F238E27FC236}">
                <a16:creationId xmlns:a16="http://schemas.microsoft.com/office/drawing/2014/main" id="{284839F2-B047-4773-85BA-611FCB9CD44B}"/>
              </a:ext>
            </a:extLst>
          </p:cNvPr>
          <p:cNvPicPr>
            <a:picLocks noChangeAspect="1"/>
          </p:cNvPicPr>
          <p:nvPr/>
        </p:nvPicPr>
        <p:blipFill>
          <a:blip r:embed="rId6"/>
          <a:stretch>
            <a:fillRect/>
          </a:stretch>
        </p:blipFill>
        <p:spPr>
          <a:xfrm>
            <a:off x="0" y="5106166"/>
            <a:ext cx="7068532" cy="1732772"/>
          </a:xfrm>
          <a:prstGeom prst="rect">
            <a:avLst/>
          </a:prstGeom>
        </p:spPr>
      </p:pic>
    </p:spTree>
    <p:custDataLst>
      <p:tags r:id="rId1"/>
    </p:custDataLst>
    <p:extLst>
      <p:ext uri="{BB962C8B-B14F-4D97-AF65-F5344CB8AC3E}">
        <p14:creationId xmlns:p14="http://schemas.microsoft.com/office/powerpoint/2010/main" val="1633653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b="1" dirty="0"/>
              <a:t>Series (Pandas) </a:t>
            </a:r>
            <a:endParaRPr lang="el-GR" sz="3400" dirty="0">
              <a:solidFill>
                <a:srgbClr val="002060"/>
              </a:solidFill>
              <a:latin typeface="Trebuchet MS" panose="020B0603020202020204" pitchFamily="34" charset="0"/>
            </a:endParaRPr>
          </a:p>
        </p:txBody>
      </p:sp>
      <p:pic>
        <p:nvPicPr>
          <p:cNvPr id="5" name="Θέση περιεχομένου 4">
            <a:extLst>
              <a:ext uri="{FF2B5EF4-FFF2-40B4-BE49-F238E27FC236}">
                <a16:creationId xmlns:a16="http://schemas.microsoft.com/office/drawing/2014/main" id="{DDA437B0-0022-45DF-A6C5-11C658C000BB}"/>
              </a:ext>
            </a:extLst>
          </p:cNvPr>
          <p:cNvPicPr>
            <a:picLocks noGrp="1" noChangeAspect="1"/>
          </p:cNvPicPr>
          <p:nvPr>
            <p:ph idx="1"/>
          </p:nvPr>
        </p:nvPicPr>
        <p:blipFill>
          <a:blip r:embed="rId4"/>
          <a:stretch>
            <a:fillRect/>
          </a:stretch>
        </p:blipFill>
        <p:spPr>
          <a:xfrm>
            <a:off x="5695950" y="186673"/>
            <a:ext cx="6320938" cy="5661677"/>
          </a:xfrm>
          <a:prstGeom prst="rect">
            <a:avLst/>
          </a:prstGeom>
        </p:spPr>
      </p:pic>
      <p:sp>
        <p:nvSpPr>
          <p:cNvPr id="7" name="Ορθογώνιο 6">
            <a:extLst>
              <a:ext uri="{FF2B5EF4-FFF2-40B4-BE49-F238E27FC236}">
                <a16:creationId xmlns:a16="http://schemas.microsoft.com/office/drawing/2014/main" id="{BAF30EE6-D7C3-4B53-A1BC-29384205B421}"/>
              </a:ext>
            </a:extLst>
          </p:cNvPr>
          <p:cNvSpPr/>
          <p:nvPr/>
        </p:nvSpPr>
        <p:spPr>
          <a:xfrm>
            <a:off x="946483" y="2171700"/>
            <a:ext cx="4749467" cy="1477328"/>
          </a:xfrm>
          <a:prstGeom prst="rect">
            <a:avLst/>
          </a:prstGeom>
        </p:spPr>
        <p:txBody>
          <a:bodyPr wrap="square">
            <a:spAutoFit/>
          </a:bodyPr>
          <a:lstStyle/>
          <a:p>
            <a:r>
              <a:rPr lang="en-US" dirty="0"/>
              <a:t>import pandas as pd</a:t>
            </a:r>
          </a:p>
          <a:p>
            <a:endParaRPr lang="en-US" dirty="0"/>
          </a:p>
          <a:p>
            <a:r>
              <a:rPr lang="en-US" dirty="0"/>
              <a:t>s = </a:t>
            </a:r>
            <a:r>
              <a:rPr lang="en-US" dirty="0" err="1"/>
              <a:t>pd.Series</a:t>
            </a:r>
            <a:r>
              <a:rPr lang="en-US" dirty="0"/>
              <a:t>([10,20,30,40,50], </a:t>
            </a:r>
            <a:r>
              <a:rPr lang="en-US" dirty="0" err="1"/>
              <a:t>dtype</a:t>
            </a:r>
            <a:r>
              <a:rPr lang="en-US" dirty="0"/>
              <a:t>='int')</a:t>
            </a:r>
          </a:p>
          <a:p>
            <a:r>
              <a:rPr lang="en-US" dirty="0"/>
              <a:t>print(s)</a:t>
            </a:r>
          </a:p>
          <a:p>
            <a:r>
              <a:rPr lang="en-US" dirty="0"/>
              <a:t>print(</a:t>
            </a:r>
            <a:r>
              <a:rPr lang="en-US" dirty="0" err="1"/>
              <a:t>s.index</a:t>
            </a:r>
            <a:r>
              <a:rPr lang="en-US" dirty="0"/>
              <a:t>, </a:t>
            </a:r>
            <a:r>
              <a:rPr lang="en-US" dirty="0" err="1"/>
              <a:t>s.values</a:t>
            </a:r>
            <a:r>
              <a:rPr lang="en-US" dirty="0"/>
              <a:t>)</a:t>
            </a:r>
            <a:endParaRPr lang="el-GR" dirty="0"/>
          </a:p>
        </p:txBody>
      </p:sp>
      <p:sp>
        <p:nvSpPr>
          <p:cNvPr id="8" name="Ορθογώνιο 7">
            <a:extLst>
              <a:ext uri="{FF2B5EF4-FFF2-40B4-BE49-F238E27FC236}">
                <a16:creationId xmlns:a16="http://schemas.microsoft.com/office/drawing/2014/main" id="{08D31FB4-DD42-4F00-B3FD-5A1C8BC43A4B}"/>
              </a:ext>
            </a:extLst>
          </p:cNvPr>
          <p:cNvSpPr/>
          <p:nvPr/>
        </p:nvSpPr>
        <p:spPr>
          <a:xfrm>
            <a:off x="736933" y="4417874"/>
            <a:ext cx="6096000" cy="1754326"/>
          </a:xfrm>
          <a:prstGeom prst="rect">
            <a:avLst/>
          </a:prstGeom>
        </p:spPr>
        <p:txBody>
          <a:bodyPr>
            <a:spAutoFit/>
          </a:bodyPr>
          <a:lstStyle/>
          <a:p>
            <a:r>
              <a:rPr lang="en-US" dirty="0"/>
              <a:t>import </a:t>
            </a:r>
            <a:r>
              <a:rPr lang="en-US" dirty="0" err="1"/>
              <a:t>numpy</a:t>
            </a:r>
            <a:r>
              <a:rPr lang="en-US" dirty="0"/>
              <a:t> as np</a:t>
            </a:r>
          </a:p>
          <a:p>
            <a:r>
              <a:rPr lang="en-US" dirty="0"/>
              <a:t>import pandas as pd</a:t>
            </a:r>
          </a:p>
          <a:p>
            <a:endParaRPr lang="en-US" dirty="0"/>
          </a:p>
          <a:p>
            <a:r>
              <a:rPr lang="en-US" dirty="0"/>
              <a:t>s = </a:t>
            </a:r>
            <a:r>
              <a:rPr lang="en-US" dirty="0" err="1"/>
              <a:t>pd.Series</a:t>
            </a:r>
            <a:r>
              <a:rPr lang="en-US" dirty="0"/>
              <a:t>(</a:t>
            </a:r>
            <a:r>
              <a:rPr lang="en-US" dirty="0" err="1"/>
              <a:t>np.array</a:t>
            </a:r>
            <a:r>
              <a:rPr lang="en-US" dirty="0"/>
              <a:t>([</a:t>
            </a:r>
            <a:r>
              <a:rPr lang="en-US" dirty="0" err="1"/>
              <a:t>chr</a:t>
            </a:r>
            <a:r>
              <a:rPr lang="en-US" dirty="0"/>
              <a:t>(</a:t>
            </a:r>
            <a:r>
              <a:rPr lang="en-US" dirty="0" err="1"/>
              <a:t>i</a:t>
            </a:r>
            <a:r>
              <a:rPr lang="en-US" dirty="0"/>
              <a:t>) for </a:t>
            </a:r>
            <a:r>
              <a:rPr lang="en-US" dirty="0" err="1"/>
              <a:t>i</a:t>
            </a:r>
            <a:r>
              <a:rPr lang="en-US" dirty="0"/>
              <a:t> in range(65,70)]))</a:t>
            </a:r>
          </a:p>
          <a:p>
            <a:r>
              <a:rPr lang="en-US" dirty="0"/>
              <a:t>print(s)</a:t>
            </a:r>
          </a:p>
          <a:p>
            <a:r>
              <a:rPr lang="en-US" dirty="0"/>
              <a:t>print(</a:t>
            </a:r>
            <a:r>
              <a:rPr lang="en-US" dirty="0" err="1"/>
              <a:t>s.index</a:t>
            </a:r>
            <a:r>
              <a:rPr lang="en-US" dirty="0"/>
              <a:t>, </a:t>
            </a:r>
            <a:r>
              <a:rPr lang="en-US" dirty="0" err="1"/>
              <a:t>s.values</a:t>
            </a:r>
            <a:r>
              <a:rPr lang="en-US" dirty="0"/>
              <a:t>)</a:t>
            </a:r>
            <a:endParaRPr lang="el-GR" dirty="0"/>
          </a:p>
        </p:txBody>
      </p:sp>
    </p:spTree>
    <p:custDataLst>
      <p:tags r:id="rId1"/>
    </p:custDataLst>
    <p:extLst>
      <p:ext uri="{BB962C8B-B14F-4D97-AF65-F5344CB8AC3E}">
        <p14:creationId xmlns:p14="http://schemas.microsoft.com/office/powerpoint/2010/main" val="3371082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62530" y="1528140"/>
            <a:ext cx="9866939" cy="2235872"/>
          </a:xfrm>
        </p:spPr>
        <p:txBody>
          <a:bodyPr>
            <a:normAutofit/>
          </a:bodyPr>
          <a:lstStyle/>
          <a:p>
            <a:r>
              <a:rPr lang="el-GR" b="1" dirty="0">
                <a:solidFill>
                  <a:schemeClr val="tx1">
                    <a:lumMod val="75000"/>
                    <a:lumOff val="25000"/>
                  </a:schemeClr>
                </a:solidFill>
                <a:latin typeface="Trebuchet MS" panose="020B0603020202020204" pitchFamily="34" charset="0"/>
              </a:rPr>
              <a:t>Περιεχόμενα</a:t>
            </a:r>
          </a:p>
          <a:p>
            <a:endParaRPr lang="en-US" b="1" cap="none" dirty="0">
              <a:solidFill>
                <a:schemeClr val="tx1">
                  <a:lumMod val="75000"/>
                  <a:lumOff val="25000"/>
                </a:schemeClr>
              </a:solidFill>
              <a:latin typeface="Trebuchet MS" panose="020B0603020202020204" pitchFamily="34" charset="0"/>
            </a:endParaRPr>
          </a:p>
          <a:p>
            <a:pPr marL="457200" indent="-457200">
              <a:buFont typeface="+mj-lt"/>
              <a:buAutoNum type="arabicPeriod"/>
            </a:pPr>
            <a:r>
              <a:rPr lang="el-GR" b="1" dirty="0">
                <a:solidFill>
                  <a:schemeClr val="tx1">
                    <a:lumMod val="75000"/>
                    <a:lumOff val="25000"/>
                  </a:schemeClr>
                </a:solidFill>
                <a:latin typeface="Trebuchet MS" panose="020B0603020202020204" pitchFamily="34" charset="0"/>
              </a:rPr>
              <a:t>Ανάλυση (Μαθησιακών) Δεδομένων</a:t>
            </a:r>
          </a:p>
          <a:p>
            <a:pPr marL="457200" indent="-457200">
              <a:buFont typeface="+mj-lt"/>
              <a:buAutoNum type="arabicPeriod"/>
            </a:pPr>
            <a:r>
              <a:rPr lang="en-US" b="1" cap="none" dirty="0">
                <a:solidFill>
                  <a:schemeClr val="tx1">
                    <a:lumMod val="75000"/>
                    <a:lumOff val="25000"/>
                  </a:schemeClr>
                </a:solidFill>
                <a:latin typeface="Trebuchet MS" panose="020B0603020202020204" pitchFamily="34" charset="0"/>
              </a:rPr>
              <a:t>Python-based Analytics</a:t>
            </a:r>
          </a:p>
        </p:txBody>
      </p:sp>
    </p:spTree>
    <p:custDataLst>
      <p:tags r:id="rId1"/>
    </p:custDataLst>
    <p:extLst>
      <p:ext uri="{BB962C8B-B14F-4D97-AF65-F5344CB8AC3E}">
        <p14:creationId xmlns:p14="http://schemas.microsoft.com/office/powerpoint/2010/main" val="10805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685800"/>
            <a:ext cx="10687422" cy="1485900"/>
          </a:xfrm>
        </p:spPr>
        <p:txBody>
          <a:bodyPr>
            <a:normAutofit/>
          </a:bodyPr>
          <a:lstStyle/>
          <a:p>
            <a:r>
              <a:rPr lang="el-GR" sz="4000" dirty="0">
                <a:solidFill>
                  <a:srgbClr val="002060"/>
                </a:solidFill>
                <a:latin typeface="Trebuchet MS" panose="020B0603020202020204" pitchFamily="34" charset="0"/>
              </a:rPr>
              <a:t>Έλεγχος υποθέσεων (</a:t>
            </a:r>
            <a:r>
              <a:rPr lang="en-US" sz="4000" dirty="0">
                <a:solidFill>
                  <a:srgbClr val="002060"/>
                </a:solidFill>
                <a:latin typeface="Trebuchet MS" panose="020B0603020202020204" pitchFamily="34" charset="0"/>
              </a:rPr>
              <a:t>Hypothesis testing</a:t>
            </a:r>
            <a:r>
              <a:rPr lang="el-GR" sz="4000" dirty="0">
                <a:solidFill>
                  <a:srgbClr val="002060"/>
                </a:solidFill>
                <a:latin typeface="Trebuchet MS" panose="020B0603020202020204" pitchFamily="34" charset="0"/>
              </a:rPr>
              <a:t>)</a:t>
            </a:r>
          </a:p>
        </p:txBody>
      </p:sp>
      <p:sp>
        <p:nvSpPr>
          <p:cNvPr id="3" name="Content Placeholder 2"/>
          <p:cNvSpPr>
            <a:spLocks noGrp="1"/>
          </p:cNvSpPr>
          <p:nvPr>
            <p:ph idx="1"/>
          </p:nvPr>
        </p:nvSpPr>
        <p:spPr>
          <a:xfrm>
            <a:off x="1141412" y="2561009"/>
            <a:ext cx="9905999" cy="3444556"/>
          </a:xfrm>
        </p:spPr>
        <p:txBody>
          <a:bodyPr>
            <a:noAutofit/>
          </a:bodyPr>
          <a:lstStyle/>
          <a:p>
            <a:r>
              <a:rPr lang="en-US" sz="2400" u="sng" dirty="0">
                <a:latin typeface="Trebuchet MS" panose="020B0603020202020204" pitchFamily="34" charset="0"/>
              </a:rPr>
              <a:t>Research design: </a:t>
            </a:r>
          </a:p>
          <a:p>
            <a:r>
              <a:rPr lang="en-US" sz="2400" dirty="0">
                <a:latin typeface="Trebuchet MS" panose="020B0603020202020204" pitchFamily="34" charset="0"/>
              </a:rPr>
              <a:t>Quantitative paradigm (rigorous testing/predicting methods)</a:t>
            </a:r>
          </a:p>
          <a:p>
            <a:r>
              <a:rPr lang="en-US" sz="2400" dirty="0">
                <a:latin typeface="Trebuchet MS" panose="020B0603020202020204" pitchFamily="34" charset="0"/>
              </a:rPr>
              <a:t>Qualitative paradigm (deeper understanding)</a:t>
            </a:r>
          </a:p>
          <a:p>
            <a:r>
              <a:rPr lang="en-US" sz="2400" dirty="0">
                <a:latin typeface="Trebuchet MS" panose="020B0603020202020204" pitchFamily="34" charset="0"/>
              </a:rPr>
              <a:t>Mixed-method paradigm</a:t>
            </a:r>
          </a:p>
          <a:p>
            <a:endParaRPr lang="en-US" sz="2400" dirty="0">
              <a:latin typeface="Trebuchet MS" panose="020B0603020202020204" pitchFamily="34" charset="0"/>
            </a:endParaRPr>
          </a:p>
          <a:p>
            <a:r>
              <a:rPr lang="en-US" sz="2400" u="sng" dirty="0">
                <a:latin typeface="Trebuchet MS" panose="020B0603020202020204" pitchFamily="34" charset="0"/>
              </a:rPr>
              <a:t>Experimental design</a:t>
            </a:r>
            <a:endParaRPr lang="el-GR" sz="2400" u="sng" dirty="0">
              <a:latin typeface="Trebuchet MS" panose="020B0603020202020204" pitchFamily="34" charset="0"/>
            </a:endParaRPr>
          </a:p>
        </p:txBody>
      </p:sp>
    </p:spTree>
    <p:custDataLst>
      <p:tags r:id="rId1"/>
    </p:custDataLst>
    <p:extLst>
      <p:ext uri="{BB962C8B-B14F-4D97-AF65-F5344CB8AC3E}">
        <p14:creationId xmlns:p14="http://schemas.microsoft.com/office/powerpoint/2010/main" val="1859728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685800"/>
            <a:ext cx="10687422" cy="1485900"/>
          </a:xfrm>
        </p:spPr>
        <p:txBody>
          <a:bodyPr>
            <a:normAutofit/>
          </a:bodyPr>
          <a:lstStyle/>
          <a:p>
            <a:r>
              <a:rPr lang="el-GR" sz="4000" dirty="0">
                <a:solidFill>
                  <a:srgbClr val="002060"/>
                </a:solidFill>
                <a:latin typeface="Trebuchet MS" panose="020B0603020202020204" pitchFamily="34" charset="0"/>
              </a:rPr>
              <a:t>Κατανομές (</a:t>
            </a:r>
            <a:r>
              <a:rPr lang="en-US" sz="4000" dirty="0">
                <a:solidFill>
                  <a:srgbClr val="002060"/>
                </a:solidFill>
                <a:latin typeface="Trebuchet MS" panose="020B0603020202020204" pitchFamily="34" charset="0"/>
              </a:rPr>
              <a:t>Distributions</a:t>
            </a:r>
            <a:r>
              <a:rPr lang="el-GR" sz="4000" dirty="0">
                <a:solidFill>
                  <a:srgbClr val="002060"/>
                </a:solidFill>
                <a:latin typeface="Trebuchet MS" panose="020B0603020202020204" pitchFamily="34" charset="0"/>
              </a:rPr>
              <a:t>)</a:t>
            </a:r>
          </a:p>
        </p:txBody>
      </p:sp>
      <p:sp>
        <p:nvSpPr>
          <p:cNvPr id="5" name="Rectangle 1">
            <a:extLst>
              <a:ext uri="{FF2B5EF4-FFF2-40B4-BE49-F238E27FC236}">
                <a16:creationId xmlns:a16="http://schemas.microsoft.com/office/drawing/2014/main" id="{C2A3D1E6-1C7F-4410-AF0D-DEF7D225679A}"/>
              </a:ext>
            </a:extLst>
          </p:cNvPr>
          <p:cNvSpPr>
            <a:spLocks noGrp="1" noChangeArrowheads="1"/>
          </p:cNvSpPr>
          <p:nvPr>
            <p:ph idx="1"/>
          </p:nvPr>
        </p:nvSpPr>
        <p:spPr bwMode="auto">
          <a:xfrm>
            <a:off x="1314450" y="3185796"/>
            <a:ext cx="4389343"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l-GR"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b="0" i="0" u="none" strike="noStrike" cap="none" normalizeH="0" baseline="0" dirty="0">
                <a:ln>
                  <a:noFill/>
                </a:ln>
                <a:solidFill>
                  <a:schemeClr val="tx1"/>
                </a:solidFill>
                <a:effectLst/>
                <a:latin typeface="Arial" panose="020B0604020202020204" pitchFamily="34" charset="0"/>
                <a:cs typeface="Arial" panose="020B0604020202020204" pitchFamily="34" charset="0"/>
              </a:rPr>
              <a:t>norm.pdf(x) = </a:t>
            </a:r>
            <a:r>
              <a:rPr kumimoji="0" lang="el-GR" altLang="el-GR"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exp</a:t>
            </a:r>
            <a:r>
              <a:rPr kumimoji="0" lang="el-GR" altLang="el-GR" b="0" i="0" u="none" strike="noStrike" cap="none" normalizeH="0" baseline="0" dirty="0">
                <a:ln>
                  <a:noFill/>
                </a:ln>
                <a:solidFill>
                  <a:schemeClr val="tx1"/>
                </a:solidFill>
                <a:effectLst/>
                <a:latin typeface="Arial" panose="020B0604020202020204" pitchFamily="34" charset="0"/>
                <a:cs typeface="Arial" panose="020B0604020202020204" pitchFamily="34" charset="0"/>
              </a:rPr>
              <a:t>(-x**2/2)/</a:t>
            </a:r>
            <a:r>
              <a:rPr kumimoji="0" lang="el-GR" altLang="el-GR"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sqrt</a:t>
            </a:r>
            <a:r>
              <a:rPr kumimoji="0" lang="el-GR" altLang="el-GR" b="0" i="0" u="none" strike="noStrike" cap="none" normalizeH="0" baseline="0" dirty="0">
                <a:ln>
                  <a:noFill/>
                </a:ln>
                <a:solidFill>
                  <a:schemeClr val="tx1"/>
                </a:solidFill>
                <a:effectLst/>
                <a:latin typeface="Arial" panose="020B0604020202020204" pitchFamily="34" charset="0"/>
                <a:cs typeface="Arial" panose="020B0604020202020204" pitchFamily="34" charset="0"/>
              </a:rPr>
              <a:t>(2*</a:t>
            </a:r>
            <a:r>
              <a:rPr kumimoji="0" lang="el-GR" altLang="el-GR"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pi</a:t>
            </a:r>
            <a:r>
              <a:rPr kumimoji="0" lang="el-GR" altLang="el-GR"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en-US" altLang="el-GR"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l-GR" dirty="0">
              <a:solidFill>
                <a:schemeClr val="tx1"/>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l-GR" b="0" i="0" u="none" strike="noStrike" cap="none" normalizeH="0" baseline="0" dirty="0">
                <a:ln>
                  <a:noFill/>
                </a:ln>
                <a:solidFill>
                  <a:schemeClr val="tx1"/>
                </a:solidFill>
                <a:effectLst/>
                <a:latin typeface="Arial" panose="020B0604020202020204" pitchFamily="34" charset="0"/>
                <a:cs typeface="Arial" panose="020B0604020202020204" pitchFamily="34" charset="0"/>
              </a:rPr>
              <a:t>median(), mean(), std(), var(), stats()</a:t>
            </a:r>
            <a:r>
              <a:rPr kumimoji="0" lang="el-GR" altLang="el-GR"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p>
        </p:txBody>
      </p:sp>
      <p:sp>
        <p:nvSpPr>
          <p:cNvPr id="6" name="Rectangle 2">
            <a:extLst>
              <a:ext uri="{FF2B5EF4-FFF2-40B4-BE49-F238E27FC236}">
                <a16:creationId xmlns:a16="http://schemas.microsoft.com/office/drawing/2014/main" id="{39767023-8530-4783-9506-01878C744563}"/>
              </a:ext>
            </a:extLst>
          </p:cNvPr>
          <p:cNvSpPr>
            <a:spLocks noChangeArrowheads="1"/>
          </p:cNvSpPr>
          <p:nvPr/>
        </p:nvSpPr>
        <p:spPr bwMode="auto">
          <a:xfrm>
            <a:off x="1314450" y="1699896"/>
            <a:ext cx="8991757"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30000"/>
              </a:spcBef>
              <a:spcAft>
                <a:spcPct val="0"/>
              </a:spcAft>
              <a:buClrTx/>
              <a:buSzTx/>
              <a:buFontTx/>
              <a:buNone/>
              <a:tabLst/>
            </a:pPr>
            <a:r>
              <a:rPr lang="el-GR" altLang="el-GR" sz="2000" dirty="0" err="1">
                <a:latin typeface="Arial" panose="020B0604020202020204" pitchFamily="34" charset="0"/>
                <a:cs typeface="Arial" panose="020B0604020202020204" pitchFamily="34" charset="0"/>
              </a:rPr>
              <a:t>import</a:t>
            </a:r>
            <a:r>
              <a:rPr lang="el-GR" altLang="el-GR" sz="2000" dirty="0">
                <a:latin typeface="Arial" panose="020B0604020202020204" pitchFamily="34" charset="0"/>
                <a:cs typeface="Arial" panose="020B0604020202020204" pitchFamily="34" charset="0"/>
              </a:rPr>
              <a:t> </a:t>
            </a:r>
            <a:r>
              <a:rPr lang="el-GR" altLang="el-GR" sz="2000" dirty="0" err="1">
                <a:latin typeface="Arial" panose="020B0604020202020204" pitchFamily="34" charset="0"/>
                <a:cs typeface="Arial" panose="020B0604020202020204" pitchFamily="34" charset="0"/>
              </a:rPr>
              <a:t>scipy.stats</a:t>
            </a:r>
            <a:r>
              <a:rPr lang="el-GR" altLang="el-GR" sz="2000" dirty="0">
                <a:latin typeface="Arial" panose="020B0604020202020204" pitchFamily="34" charset="0"/>
                <a:cs typeface="Arial" panose="020B0604020202020204" pitchFamily="34" charset="0"/>
              </a:rPr>
              <a:t> </a:t>
            </a:r>
            <a:r>
              <a:rPr lang="el-GR" altLang="el-GR" sz="2000" dirty="0" err="1">
                <a:latin typeface="Arial" panose="020B0604020202020204" pitchFamily="34" charset="0"/>
                <a:cs typeface="Arial" panose="020B0604020202020204" pitchFamily="34" charset="0"/>
              </a:rPr>
              <a:t>as</a:t>
            </a:r>
            <a:r>
              <a:rPr lang="el-GR" altLang="el-GR" sz="2000" dirty="0">
                <a:latin typeface="Arial" panose="020B0604020202020204" pitchFamily="34" charset="0"/>
                <a:cs typeface="Arial" panose="020B0604020202020204" pitchFamily="34" charset="0"/>
              </a:rPr>
              <a:t> </a:t>
            </a:r>
            <a:r>
              <a:rPr lang="el-GR" altLang="el-GR" sz="2000" dirty="0" err="1">
                <a:latin typeface="Arial" panose="020B0604020202020204" pitchFamily="34" charset="0"/>
                <a:cs typeface="Arial" panose="020B0604020202020204" pitchFamily="34" charset="0"/>
              </a:rPr>
              <a:t>stats</a:t>
            </a:r>
            <a:r>
              <a:rPr lang="el-GR" altLang="el-GR" sz="2000" dirty="0">
                <a:latin typeface="Arial" panose="020B0604020202020204" pitchFamily="34" charset="0"/>
                <a:cs typeface="Arial" panose="020B0604020202020204" pitchFamily="34" charset="0"/>
              </a:rPr>
              <a:t> # </a:t>
            </a:r>
            <a:r>
              <a:rPr lang="el-GR" altLang="el-GR" sz="2000" dirty="0" err="1">
                <a:latin typeface="Arial" panose="020B0604020202020204" pitchFamily="34" charset="0"/>
                <a:cs typeface="Arial" panose="020B0604020202020204" pitchFamily="34" charset="0"/>
              </a:rPr>
              <a:t>Imports</a:t>
            </a:r>
            <a:r>
              <a:rPr lang="el-GR" altLang="el-GR" sz="2000" dirty="0">
                <a:latin typeface="Arial" panose="020B0604020202020204" pitchFamily="34" charset="0"/>
                <a:cs typeface="Arial" panose="020B0604020202020204" pitchFamily="34" charset="0"/>
              </a:rPr>
              <a:t> the </a:t>
            </a:r>
            <a:r>
              <a:rPr lang="el-GR" altLang="el-GR" sz="2000" dirty="0" err="1">
                <a:latin typeface="Arial" panose="020B0604020202020204" pitchFamily="34" charset="0"/>
                <a:cs typeface="Arial" panose="020B0604020202020204" pitchFamily="34" charset="0"/>
              </a:rPr>
              <a:t>entire</a:t>
            </a:r>
            <a:r>
              <a:rPr lang="el-GR" altLang="el-GR" sz="2000" dirty="0">
                <a:latin typeface="Arial" panose="020B0604020202020204" pitchFamily="34" charset="0"/>
                <a:cs typeface="Arial" panose="020B0604020202020204" pitchFamily="34" charset="0"/>
              </a:rPr>
              <a:t> </a:t>
            </a:r>
            <a:r>
              <a:rPr lang="el-GR" altLang="el-GR" sz="2000" dirty="0" err="1">
                <a:latin typeface="Arial" panose="020B0604020202020204" pitchFamily="34" charset="0"/>
                <a:cs typeface="Arial" panose="020B0604020202020204" pitchFamily="34" charset="0"/>
              </a:rPr>
              <a:t>scipy.stats</a:t>
            </a:r>
            <a:r>
              <a:rPr lang="el-GR" altLang="el-GR" sz="2000" dirty="0">
                <a:latin typeface="Arial" panose="020B0604020202020204" pitchFamily="34" charset="0"/>
                <a:cs typeface="Arial" panose="020B0604020202020204" pitchFamily="34" charset="0"/>
              </a:rPr>
              <a:t> (</a:t>
            </a:r>
            <a:r>
              <a:rPr lang="el-GR" altLang="el-GR" sz="2000" dirty="0" err="1">
                <a:latin typeface="Arial" panose="020B0604020202020204" pitchFamily="34" charset="0"/>
                <a:cs typeface="Arial" panose="020B0604020202020204" pitchFamily="34" charset="0"/>
              </a:rPr>
              <a:t>all</a:t>
            </a:r>
            <a:r>
              <a:rPr lang="el-GR" altLang="el-GR" sz="2000" dirty="0">
                <a:latin typeface="Arial" panose="020B0604020202020204" pitchFamily="34" charset="0"/>
                <a:cs typeface="Arial" panose="020B0604020202020204" pitchFamily="34" charset="0"/>
              </a:rPr>
              <a:t> </a:t>
            </a:r>
            <a:r>
              <a:rPr lang="el-GR" altLang="el-GR" sz="2000" dirty="0" err="1">
                <a:latin typeface="Arial" panose="020B0604020202020204" pitchFamily="34" charset="0"/>
                <a:cs typeface="Arial" panose="020B0604020202020204" pitchFamily="34" charset="0"/>
              </a:rPr>
              <a:t>distributions</a:t>
            </a:r>
            <a:r>
              <a:rPr lang="el-GR" altLang="el-GR" sz="2000" dirty="0">
                <a:latin typeface="Arial" panose="020B0604020202020204" pitchFamily="34" charset="0"/>
                <a:cs typeface="Arial" panose="020B0604020202020204" pitchFamily="34" charset="0"/>
              </a:rPr>
              <a:t>)</a:t>
            </a:r>
            <a:endParaRPr lang="en-US" altLang="el-GR" sz="2000"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pPr>
            <a:r>
              <a:rPr lang="el-GR" altLang="el-GR" sz="2000" dirty="0" err="1">
                <a:latin typeface="Arial" panose="020B0604020202020204" pitchFamily="34" charset="0"/>
                <a:cs typeface="Arial" panose="020B0604020202020204" pitchFamily="34" charset="0"/>
              </a:rPr>
              <a:t>from</a:t>
            </a:r>
            <a:r>
              <a:rPr lang="el-GR" altLang="el-GR" sz="2000" dirty="0">
                <a:latin typeface="Arial" panose="020B0604020202020204" pitchFamily="34" charset="0"/>
                <a:cs typeface="Arial" panose="020B0604020202020204" pitchFamily="34" charset="0"/>
              </a:rPr>
              <a:t> </a:t>
            </a:r>
            <a:r>
              <a:rPr lang="el-GR" altLang="el-GR" sz="2000" dirty="0" err="1">
                <a:latin typeface="Arial" panose="020B0604020202020204" pitchFamily="34" charset="0"/>
                <a:cs typeface="Arial" panose="020B0604020202020204" pitchFamily="34" charset="0"/>
              </a:rPr>
              <a:t>scipy.stats</a:t>
            </a:r>
            <a:r>
              <a:rPr lang="el-GR" altLang="el-GR" sz="2000" dirty="0">
                <a:latin typeface="Arial" panose="020B0604020202020204" pitchFamily="34" charset="0"/>
                <a:cs typeface="Arial" panose="020B0604020202020204" pitchFamily="34" charset="0"/>
              </a:rPr>
              <a:t> </a:t>
            </a:r>
            <a:r>
              <a:rPr lang="en-US" altLang="el-GR" sz="2000" dirty="0" err="1">
                <a:latin typeface="Arial" panose="020B0604020202020204" pitchFamily="34" charset="0"/>
                <a:cs typeface="Arial" panose="020B0604020202020204" pitchFamily="34" charset="0"/>
              </a:rPr>
              <a:t>i</a:t>
            </a:r>
            <a:r>
              <a:rPr lang="el-GR" altLang="el-GR" sz="2000" dirty="0" err="1">
                <a:latin typeface="Arial" panose="020B0604020202020204" pitchFamily="34" charset="0"/>
                <a:cs typeface="Arial" panose="020B0604020202020204" pitchFamily="34" charset="0"/>
              </a:rPr>
              <a:t>mport</a:t>
            </a:r>
            <a:r>
              <a:rPr lang="el-GR" altLang="el-GR" sz="2000" dirty="0">
                <a:latin typeface="Arial" panose="020B0604020202020204" pitchFamily="34" charset="0"/>
                <a:cs typeface="Arial" panose="020B0604020202020204" pitchFamily="34" charset="0"/>
              </a:rPr>
              <a:t> </a:t>
            </a:r>
            <a:r>
              <a:rPr lang="el-GR" altLang="el-GR" sz="2000" b="1" u="sng" dirty="0" err="1">
                <a:latin typeface="Arial" panose="020B0604020202020204" pitchFamily="34" charset="0"/>
                <a:cs typeface="Arial" panose="020B0604020202020204" pitchFamily="34" charset="0"/>
              </a:rPr>
              <a:t>norm</a:t>
            </a:r>
            <a:r>
              <a:rPr lang="el-GR" altLang="el-GR" sz="2000" dirty="0">
                <a:latin typeface="Arial" panose="020B0604020202020204" pitchFamily="34" charset="0"/>
                <a:cs typeface="Arial" panose="020B0604020202020204" pitchFamily="34" charset="0"/>
              </a:rPr>
              <a:t> # </a:t>
            </a:r>
            <a:r>
              <a:rPr lang="el-GR" altLang="el-GR" sz="2000" dirty="0" err="1">
                <a:latin typeface="Arial" panose="020B0604020202020204" pitchFamily="34" charset="0"/>
                <a:cs typeface="Arial" panose="020B0604020202020204" pitchFamily="34" charset="0"/>
              </a:rPr>
              <a:t>imports</a:t>
            </a:r>
            <a:r>
              <a:rPr lang="el-GR" altLang="el-GR" sz="2000" dirty="0">
                <a:latin typeface="Arial" panose="020B0604020202020204" pitchFamily="34" charset="0"/>
                <a:cs typeface="Arial" panose="020B0604020202020204" pitchFamily="34" charset="0"/>
              </a:rPr>
              <a:t> </a:t>
            </a:r>
            <a:r>
              <a:rPr lang="el-GR" altLang="el-GR" sz="2000" dirty="0" err="1">
                <a:latin typeface="Arial" panose="020B0604020202020204" pitchFamily="34" charset="0"/>
                <a:cs typeface="Arial" panose="020B0604020202020204" pitchFamily="34" charset="0"/>
              </a:rPr>
              <a:t>only</a:t>
            </a:r>
            <a:r>
              <a:rPr lang="el-GR" altLang="el-GR" sz="2000" dirty="0">
                <a:latin typeface="Arial" panose="020B0604020202020204" pitchFamily="34" charset="0"/>
                <a:cs typeface="Arial" panose="020B0604020202020204" pitchFamily="34" charset="0"/>
              </a:rPr>
              <a:t> the </a:t>
            </a:r>
            <a:r>
              <a:rPr lang="el-GR" altLang="el-GR" sz="2000" dirty="0" err="1">
                <a:latin typeface="Arial" panose="020B0604020202020204" pitchFamily="34" charset="0"/>
                <a:cs typeface="Arial" panose="020B0604020202020204" pitchFamily="34" charset="0"/>
              </a:rPr>
              <a:t>normal</a:t>
            </a:r>
            <a:r>
              <a:rPr lang="el-GR" altLang="el-GR" sz="2000" dirty="0">
                <a:latin typeface="Arial" panose="020B0604020202020204" pitchFamily="34" charset="0"/>
                <a:cs typeface="Arial" panose="020B0604020202020204" pitchFamily="34" charset="0"/>
              </a:rPr>
              <a:t> </a:t>
            </a:r>
            <a:r>
              <a:rPr lang="el-GR" altLang="el-GR" sz="2000" dirty="0" err="1">
                <a:latin typeface="Arial" panose="020B0604020202020204" pitchFamily="34" charset="0"/>
                <a:cs typeface="Arial" panose="020B0604020202020204" pitchFamily="34" charset="0"/>
              </a:rPr>
              <a:t>distribution</a:t>
            </a:r>
            <a:endParaRPr lang="en-US" altLang="el-GR" sz="2000"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pPr>
            <a:r>
              <a:rPr lang="el-GR" altLang="el-GR" sz="2000" dirty="0" err="1">
                <a:latin typeface="Arial" panose="020B0604020202020204" pitchFamily="34" charset="0"/>
                <a:cs typeface="Arial" panose="020B0604020202020204" pitchFamily="34" charset="0"/>
              </a:rPr>
              <a:t>from</a:t>
            </a:r>
            <a:r>
              <a:rPr lang="el-GR" altLang="el-GR" sz="2000" dirty="0">
                <a:latin typeface="Arial" panose="020B0604020202020204" pitchFamily="34" charset="0"/>
                <a:cs typeface="Arial" panose="020B0604020202020204" pitchFamily="34" charset="0"/>
              </a:rPr>
              <a:t> </a:t>
            </a:r>
            <a:r>
              <a:rPr lang="el-GR" altLang="el-GR" sz="2000" dirty="0" err="1">
                <a:latin typeface="Arial" panose="020B0604020202020204" pitchFamily="34" charset="0"/>
                <a:cs typeface="Arial" panose="020B0604020202020204" pitchFamily="34" charset="0"/>
              </a:rPr>
              <a:t>scipy.stats</a:t>
            </a:r>
            <a:r>
              <a:rPr lang="el-GR" altLang="el-GR" sz="2000" dirty="0">
                <a:latin typeface="Arial" panose="020B0604020202020204" pitchFamily="34" charset="0"/>
                <a:cs typeface="Arial" panose="020B0604020202020204" pitchFamily="34" charset="0"/>
              </a:rPr>
              <a:t> </a:t>
            </a:r>
            <a:r>
              <a:rPr lang="el-GR" altLang="el-GR" sz="2000" dirty="0" err="1">
                <a:latin typeface="Arial" panose="020B0604020202020204" pitchFamily="34" charset="0"/>
                <a:cs typeface="Arial" panose="020B0604020202020204" pitchFamily="34" charset="0"/>
              </a:rPr>
              <a:t>import</a:t>
            </a:r>
            <a:r>
              <a:rPr lang="el-GR" altLang="el-GR" sz="2000" dirty="0">
                <a:latin typeface="Arial" panose="020B0604020202020204" pitchFamily="34" charset="0"/>
                <a:cs typeface="Arial" panose="020B0604020202020204" pitchFamily="34" charset="0"/>
              </a:rPr>
              <a:t> </a:t>
            </a:r>
            <a:r>
              <a:rPr lang="el-GR" altLang="el-GR" sz="2000" b="1" u="sng" dirty="0">
                <a:latin typeface="Arial" panose="020B0604020202020204" pitchFamily="34" charset="0"/>
                <a:cs typeface="Arial" panose="020B0604020202020204" pitchFamily="34" charset="0"/>
              </a:rPr>
              <a:t>t</a:t>
            </a:r>
            <a:r>
              <a:rPr lang="el-GR" altLang="el-GR" sz="2000" dirty="0">
                <a:latin typeface="Arial" panose="020B0604020202020204" pitchFamily="34" charset="0"/>
                <a:cs typeface="Arial" panose="020B0604020202020204" pitchFamily="34" charset="0"/>
              </a:rPr>
              <a:t> # </a:t>
            </a:r>
            <a:r>
              <a:rPr lang="el-GR" altLang="el-GR" sz="2000" dirty="0" err="1">
                <a:latin typeface="Arial" panose="020B0604020202020204" pitchFamily="34" charset="0"/>
                <a:cs typeface="Arial" panose="020B0604020202020204" pitchFamily="34" charset="0"/>
              </a:rPr>
              <a:t>imports</a:t>
            </a:r>
            <a:r>
              <a:rPr lang="el-GR" altLang="el-GR" sz="2000" dirty="0">
                <a:latin typeface="Arial" panose="020B0604020202020204" pitchFamily="34" charset="0"/>
                <a:cs typeface="Arial" panose="020B0604020202020204" pitchFamily="34" charset="0"/>
              </a:rPr>
              <a:t> </a:t>
            </a:r>
            <a:r>
              <a:rPr lang="el-GR" altLang="el-GR" sz="2000" dirty="0" err="1">
                <a:latin typeface="Arial" panose="020B0604020202020204" pitchFamily="34" charset="0"/>
                <a:cs typeface="Arial" panose="020B0604020202020204" pitchFamily="34" charset="0"/>
              </a:rPr>
              <a:t>only</a:t>
            </a:r>
            <a:r>
              <a:rPr lang="el-GR" altLang="el-GR" sz="2000" dirty="0">
                <a:latin typeface="Arial" panose="020B0604020202020204" pitchFamily="34" charset="0"/>
                <a:cs typeface="Arial" panose="020B0604020202020204" pitchFamily="34" charset="0"/>
              </a:rPr>
              <a:t> the </a:t>
            </a:r>
            <a:r>
              <a:rPr lang="el-GR" altLang="el-GR" sz="2000" dirty="0" err="1">
                <a:latin typeface="Arial" panose="020B0604020202020204" pitchFamily="34" charset="0"/>
                <a:cs typeface="Arial" panose="020B0604020202020204" pitchFamily="34" charset="0"/>
              </a:rPr>
              <a:t>Stud</a:t>
            </a:r>
            <a:r>
              <a:rPr lang="en-US" altLang="el-GR" sz="2000" dirty="0">
                <a:latin typeface="Arial" panose="020B0604020202020204" pitchFamily="34" charset="0"/>
                <a:cs typeface="Arial" panose="020B0604020202020204" pitchFamily="34" charset="0"/>
              </a:rPr>
              <a:t>e</a:t>
            </a:r>
            <a:r>
              <a:rPr lang="el-GR" altLang="el-GR" sz="2000" dirty="0" err="1">
                <a:latin typeface="Arial" panose="020B0604020202020204" pitchFamily="34" charset="0"/>
                <a:cs typeface="Arial" panose="020B0604020202020204" pitchFamily="34" charset="0"/>
              </a:rPr>
              <a:t>nt's</a:t>
            </a:r>
            <a:r>
              <a:rPr lang="el-GR" altLang="el-GR" sz="2000" dirty="0">
                <a:latin typeface="Arial" panose="020B0604020202020204" pitchFamily="34" charset="0"/>
                <a:cs typeface="Arial" panose="020B0604020202020204" pitchFamily="34" charset="0"/>
              </a:rPr>
              <a:t> t </a:t>
            </a:r>
            <a:r>
              <a:rPr lang="el-GR" altLang="el-GR" sz="2000" dirty="0" err="1">
                <a:latin typeface="Arial" panose="020B0604020202020204" pitchFamily="34" charset="0"/>
                <a:cs typeface="Arial" panose="020B0604020202020204" pitchFamily="34" charset="0"/>
              </a:rPr>
              <a:t>distribution</a:t>
            </a:r>
            <a:r>
              <a:rPr lang="en-US" altLang="el-GR" sz="2000" dirty="0">
                <a:latin typeface="Arial" panose="020B0604020202020204" pitchFamily="34" charset="0"/>
                <a:cs typeface="Arial" panose="020B0604020202020204" pitchFamily="34" charset="0"/>
              </a:rPr>
              <a:t> (see t-test)</a:t>
            </a:r>
          </a:p>
          <a:p>
            <a:pPr marL="0" marR="0" lvl="0" indent="0" algn="l" defTabSz="914400" rtl="0" eaLnBrk="0" fontAlgn="base" latinLnBrk="0" hangingPunct="0">
              <a:lnSpc>
                <a:spcPct val="100000"/>
              </a:lnSpc>
              <a:spcBef>
                <a:spcPct val="30000"/>
              </a:spcBef>
              <a:spcAft>
                <a:spcPct val="0"/>
              </a:spcAft>
              <a:buClrTx/>
              <a:buSzTx/>
              <a:buFontTx/>
              <a:buNone/>
              <a:tabLst/>
            </a:pPr>
            <a:r>
              <a:rPr lang="el-GR" altLang="el-GR" sz="2000" dirty="0" err="1">
                <a:latin typeface="Arial" panose="020B0604020202020204" pitchFamily="34" charset="0"/>
                <a:cs typeface="Arial" panose="020B0604020202020204" pitchFamily="34" charset="0"/>
              </a:rPr>
              <a:t>from</a:t>
            </a:r>
            <a:r>
              <a:rPr lang="el-GR" altLang="el-GR" sz="2000" dirty="0">
                <a:latin typeface="Arial" panose="020B0604020202020204" pitchFamily="34" charset="0"/>
                <a:cs typeface="Arial" panose="020B0604020202020204" pitchFamily="34" charset="0"/>
              </a:rPr>
              <a:t> </a:t>
            </a:r>
            <a:r>
              <a:rPr lang="el-GR" altLang="el-GR" sz="2000" dirty="0" err="1">
                <a:latin typeface="Arial" panose="020B0604020202020204" pitchFamily="34" charset="0"/>
                <a:cs typeface="Arial" panose="020B0604020202020204" pitchFamily="34" charset="0"/>
              </a:rPr>
              <a:t>scipy.stats</a:t>
            </a:r>
            <a:r>
              <a:rPr lang="el-GR" altLang="el-GR" sz="2000" dirty="0">
                <a:latin typeface="Arial" panose="020B0604020202020204" pitchFamily="34" charset="0"/>
                <a:cs typeface="Arial" panose="020B0604020202020204" pitchFamily="34" charset="0"/>
              </a:rPr>
              <a:t> </a:t>
            </a:r>
            <a:r>
              <a:rPr lang="el-GR" altLang="el-GR" sz="2000" dirty="0" err="1">
                <a:latin typeface="Arial" panose="020B0604020202020204" pitchFamily="34" charset="0"/>
                <a:cs typeface="Arial" panose="020B0604020202020204" pitchFamily="34" charset="0"/>
              </a:rPr>
              <a:t>import</a:t>
            </a:r>
            <a:r>
              <a:rPr lang="el-GR" altLang="el-GR" sz="2000" dirty="0">
                <a:latin typeface="Arial" panose="020B0604020202020204" pitchFamily="34" charset="0"/>
                <a:cs typeface="Arial" panose="020B0604020202020204" pitchFamily="34" charset="0"/>
              </a:rPr>
              <a:t> </a:t>
            </a:r>
            <a:r>
              <a:rPr lang="el-GR" altLang="el-GR" sz="2000" b="1" u="sng" dirty="0">
                <a:latin typeface="Arial" panose="020B0604020202020204" pitchFamily="34" charset="0"/>
                <a:cs typeface="Arial" panose="020B0604020202020204" pitchFamily="34" charset="0"/>
              </a:rPr>
              <a:t>f</a:t>
            </a:r>
            <a:r>
              <a:rPr lang="el-GR" altLang="el-GR" sz="2000" b="1" dirty="0">
                <a:latin typeface="Arial" panose="020B0604020202020204" pitchFamily="34" charset="0"/>
                <a:cs typeface="Arial" panose="020B0604020202020204" pitchFamily="34" charset="0"/>
              </a:rPr>
              <a:t> </a:t>
            </a:r>
            <a:r>
              <a:rPr lang="el-GR" altLang="el-GR" sz="2000" dirty="0">
                <a:latin typeface="Arial" panose="020B0604020202020204" pitchFamily="34" charset="0"/>
                <a:cs typeface="Arial" panose="020B0604020202020204" pitchFamily="34" charset="0"/>
              </a:rPr>
              <a:t># </a:t>
            </a:r>
            <a:r>
              <a:rPr lang="el-GR" altLang="el-GR" sz="2000" dirty="0" err="1">
                <a:latin typeface="Arial" panose="020B0604020202020204" pitchFamily="34" charset="0"/>
                <a:cs typeface="Arial" panose="020B0604020202020204" pitchFamily="34" charset="0"/>
              </a:rPr>
              <a:t>imports</a:t>
            </a:r>
            <a:r>
              <a:rPr lang="el-GR" altLang="el-GR" sz="2000" dirty="0">
                <a:latin typeface="Arial" panose="020B0604020202020204" pitchFamily="34" charset="0"/>
                <a:cs typeface="Arial" panose="020B0604020202020204" pitchFamily="34" charset="0"/>
              </a:rPr>
              <a:t> </a:t>
            </a:r>
            <a:r>
              <a:rPr lang="el-GR" altLang="el-GR" sz="2000" dirty="0" err="1">
                <a:latin typeface="Arial" panose="020B0604020202020204" pitchFamily="34" charset="0"/>
                <a:cs typeface="Arial" panose="020B0604020202020204" pitchFamily="34" charset="0"/>
              </a:rPr>
              <a:t>only</a:t>
            </a:r>
            <a:r>
              <a:rPr lang="el-GR" altLang="el-GR" sz="2000" dirty="0">
                <a:latin typeface="Arial" panose="020B0604020202020204" pitchFamily="34" charset="0"/>
                <a:cs typeface="Arial" panose="020B0604020202020204" pitchFamily="34" charset="0"/>
              </a:rPr>
              <a:t> the </a:t>
            </a:r>
            <a:r>
              <a:rPr lang="el-GR" altLang="el-GR" sz="2000" dirty="0" err="1">
                <a:latin typeface="Arial" panose="020B0604020202020204" pitchFamily="34" charset="0"/>
                <a:cs typeface="Arial" panose="020B0604020202020204" pitchFamily="34" charset="0"/>
              </a:rPr>
              <a:t>Fisher's</a:t>
            </a:r>
            <a:r>
              <a:rPr lang="el-GR" altLang="el-GR" sz="2000" dirty="0">
                <a:latin typeface="Arial" panose="020B0604020202020204" pitchFamily="34" charset="0"/>
                <a:cs typeface="Arial" panose="020B0604020202020204" pitchFamily="34" charset="0"/>
              </a:rPr>
              <a:t> f </a:t>
            </a:r>
            <a:r>
              <a:rPr lang="el-GR" altLang="el-GR" sz="2000" dirty="0" err="1">
                <a:latin typeface="Arial" panose="020B0604020202020204" pitchFamily="34" charset="0"/>
                <a:cs typeface="Arial" panose="020B0604020202020204" pitchFamily="34" charset="0"/>
              </a:rPr>
              <a:t>distribution</a:t>
            </a:r>
            <a:r>
              <a:rPr lang="el-GR" altLang="el-GR" sz="2000" dirty="0">
                <a:latin typeface="Arial" panose="020B0604020202020204" pitchFamily="34" charset="0"/>
                <a:cs typeface="Arial" panose="020B0604020202020204" pitchFamily="34" charset="0"/>
              </a:rPr>
              <a:t> </a:t>
            </a:r>
            <a:r>
              <a:rPr lang="en-US" altLang="el-GR" sz="2000" dirty="0">
                <a:latin typeface="Arial" panose="020B0604020202020204" pitchFamily="34" charset="0"/>
                <a:cs typeface="Arial" panose="020B0604020202020204" pitchFamily="34" charset="0"/>
              </a:rPr>
              <a:t>(F-test)</a:t>
            </a:r>
            <a:endParaRPr lang="el-GR" altLang="el-GR" sz="20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951599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685800"/>
            <a:ext cx="10687422" cy="1485900"/>
          </a:xfrm>
        </p:spPr>
        <p:txBody>
          <a:bodyPr>
            <a:normAutofit/>
          </a:bodyPr>
          <a:lstStyle/>
          <a:p>
            <a:r>
              <a:rPr lang="en-US" sz="4000" dirty="0">
                <a:solidFill>
                  <a:srgbClr val="002060"/>
                </a:solidFill>
                <a:latin typeface="Trebuchet MS" panose="020B0603020202020204" pitchFamily="34" charset="0"/>
              </a:rPr>
              <a:t>Statistical controls</a:t>
            </a:r>
            <a:endParaRPr lang="el-GR" sz="4000" dirty="0">
              <a:solidFill>
                <a:srgbClr val="002060"/>
              </a:solidFill>
              <a:latin typeface="Trebuchet MS" panose="020B0603020202020204" pitchFamily="34" charset="0"/>
            </a:endParaRPr>
          </a:p>
        </p:txBody>
      </p:sp>
      <p:sp>
        <p:nvSpPr>
          <p:cNvPr id="3" name="Content Placeholder 2"/>
          <p:cNvSpPr>
            <a:spLocks noGrp="1"/>
          </p:cNvSpPr>
          <p:nvPr>
            <p:ph idx="1"/>
          </p:nvPr>
        </p:nvSpPr>
        <p:spPr>
          <a:xfrm>
            <a:off x="1141412" y="2561009"/>
            <a:ext cx="9905999" cy="3444556"/>
          </a:xfrm>
        </p:spPr>
        <p:txBody>
          <a:bodyPr>
            <a:noAutofit/>
          </a:bodyPr>
          <a:lstStyle/>
          <a:p>
            <a:r>
              <a:rPr lang="en-US" sz="2400" dirty="0">
                <a:latin typeface="Trebuchet MS" panose="020B0603020202020204" pitchFamily="34" charset="0"/>
              </a:rPr>
              <a:t>Descriptive statistics:</a:t>
            </a:r>
          </a:p>
          <a:p>
            <a:pPr marL="0" indent="0">
              <a:buNone/>
            </a:pPr>
            <a:r>
              <a:rPr lang="en-US" sz="2400" b="1" dirty="0"/>
              <a:t>mean(), median(), std(), var(), min(), max(), skew(), </a:t>
            </a:r>
            <a:r>
              <a:rPr lang="en-US" sz="2400" b="1" dirty="0" err="1"/>
              <a:t>kurt</a:t>
            </a:r>
            <a:r>
              <a:rPr lang="en-US" sz="2400" b="1" dirty="0"/>
              <a:t>()</a:t>
            </a:r>
          </a:p>
          <a:p>
            <a:pPr marL="0" indent="0">
              <a:buNone/>
            </a:pPr>
            <a:r>
              <a:rPr lang="en-US" sz="2400" dirty="0" err="1">
                <a:latin typeface="Trebuchet MS" panose="020B0603020202020204" pitchFamily="34" charset="0"/>
              </a:rPr>
              <a:t>data.corr</a:t>
            </a:r>
            <a:r>
              <a:rPr lang="en-US" sz="2400" dirty="0">
                <a:latin typeface="Trebuchet MS" panose="020B0603020202020204" pitchFamily="34" charset="0"/>
              </a:rPr>
              <a:t>(method=‘spearman’)</a:t>
            </a:r>
          </a:p>
          <a:p>
            <a:pPr marL="0" indent="0">
              <a:buNone/>
            </a:pPr>
            <a:r>
              <a:rPr lang="en-US" sz="2400" dirty="0" err="1">
                <a:latin typeface="Trebuchet MS" panose="020B0603020202020204" pitchFamily="34" charset="0"/>
              </a:rPr>
              <a:t>data.cov</a:t>
            </a:r>
            <a:r>
              <a:rPr lang="en-US" sz="2400" dirty="0">
                <a:latin typeface="Trebuchet MS" panose="020B0603020202020204" pitchFamily="34" charset="0"/>
              </a:rPr>
              <a:t>()</a:t>
            </a:r>
          </a:p>
          <a:p>
            <a:endParaRPr lang="el-GR" sz="2400" dirty="0">
              <a:latin typeface="Trebuchet MS" panose="020B0603020202020204" pitchFamily="34" charset="0"/>
            </a:endParaRPr>
          </a:p>
        </p:txBody>
      </p:sp>
    </p:spTree>
    <p:custDataLst>
      <p:tags r:id="rId1"/>
    </p:custDataLst>
    <p:extLst>
      <p:ext uri="{BB962C8B-B14F-4D97-AF65-F5344CB8AC3E}">
        <p14:creationId xmlns:p14="http://schemas.microsoft.com/office/powerpoint/2010/main" val="1662900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685800"/>
            <a:ext cx="10687422" cy="1485900"/>
          </a:xfrm>
        </p:spPr>
        <p:txBody>
          <a:bodyPr>
            <a:normAutofit/>
          </a:bodyPr>
          <a:lstStyle/>
          <a:p>
            <a:r>
              <a:rPr lang="en-US" sz="4000" dirty="0">
                <a:solidFill>
                  <a:srgbClr val="002060"/>
                </a:solidFill>
                <a:latin typeface="Trebuchet MS" panose="020B0603020202020204" pitchFamily="34" charset="0"/>
              </a:rPr>
              <a:t>Test for differences between 2 groups</a:t>
            </a:r>
            <a:endParaRPr lang="el-GR" sz="4000" dirty="0">
              <a:solidFill>
                <a:srgbClr val="002060"/>
              </a:solidFill>
              <a:latin typeface="Trebuchet MS" panose="020B0603020202020204" pitchFamily="34" charset="0"/>
            </a:endParaRPr>
          </a:p>
        </p:txBody>
      </p:sp>
      <p:sp>
        <p:nvSpPr>
          <p:cNvPr id="3" name="Content Placeholder 2"/>
          <p:cNvSpPr>
            <a:spLocks noGrp="1"/>
          </p:cNvSpPr>
          <p:nvPr>
            <p:ph idx="1"/>
          </p:nvPr>
        </p:nvSpPr>
        <p:spPr>
          <a:xfrm>
            <a:off x="1144589" y="1706722"/>
            <a:ext cx="9905999" cy="3444556"/>
          </a:xfrm>
        </p:spPr>
        <p:txBody>
          <a:bodyPr>
            <a:noAutofit/>
          </a:bodyPr>
          <a:lstStyle/>
          <a:p>
            <a:r>
              <a:rPr lang="en-US" sz="2400" dirty="0">
                <a:latin typeface="Trebuchet MS" panose="020B0603020202020204" pitchFamily="34" charset="0"/>
              </a:rPr>
              <a:t>t-test (independent samples)</a:t>
            </a:r>
          </a:p>
          <a:p>
            <a:pPr marL="0" indent="0">
              <a:buNone/>
            </a:pPr>
            <a:r>
              <a:rPr lang="en-US" sz="2400" dirty="0" err="1">
                <a:latin typeface="Trebuchet MS" panose="020B0603020202020204" pitchFamily="34" charset="0"/>
              </a:rPr>
              <a:t>stats.shapiro</a:t>
            </a:r>
            <a:r>
              <a:rPr lang="en-US" sz="2400" dirty="0">
                <a:latin typeface="Trebuchet MS" panose="020B0603020202020204" pitchFamily="34" charset="0"/>
              </a:rPr>
              <a:t>() #Shapiro-Wilk test for normality criterion</a:t>
            </a:r>
          </a:p>
          <a:p>
            <a:pPr marL="0" indent="0">
              <a:buNone/>
            </a:pPr>
            <a:r>
              <a:rPr lang="en-US" sz="2400" dirty="0" err="1">
                <a:latin typeface="Trebuchet MS" panose="020B0603020202020204" pitchFamily="34" charset="0"/>
              </a:rPr>
              <a:t>stats.levene</a:t>
            </a:r>
            <a:r>
              <a:rPr lang="en-US" sz="2400" dirty="0">
                <a:latin typeface="Trebuchet MS" panose="020B0603020202020204" pitchFamily="34" charset="0"/>
              </a:rPr>
              <a:t>() #Variance criterion</a:t>
            </a:r>
          </a:p>
          <a:p>
            <a:pPr marL="0" indent="0">
              <a:buNone/>
            </a:pPr>
            <a:r>
              <a:rPr lang="en-US" sz="2400" dirty="0" err="1">
                <a:latin typeface="Trebuchet MS" panose="020B0603020202020204" pitchFamily="34" charset="0"/>
              </a:rPr>
              <a:t>stats.ttest_ind</a:t>
            </a:r>
            <a:r>
              <a:rPr lang="en-US" sz="2400" dirty="0">
                <a:latin typeface="Trebuchet MS" panose="020B0603020202020204" pitchFamily="34" charset="0"/>
              </a:rPr>
              <a:t>()</a:t>
            </a:r>
          </a:p>
          <a:p>
            <a:pPr marL="0" indent="0">
              <a:buNone/>
            </a:pPr>
            <a:r>
              <a:rPr lang="en-US" sz="2400" dirty="0" err="1">
                <a:latin typeface="Trebuchet MS" panose="020B0603020202020204" pitchFamily="34" charset="0"/>
              </a:rPr>
              <a:t>Stats.mannwhitneyu</a:t>
            </a:r>
            <a:r>
              <a:rPr lang="en-US" sz="2400" dirty="0">
                <a:latin typeface="Trebuchet MS" panose="020B0603020202020204" pitchFamily="34" charset="0"/>
              </a:rPr>
              <a:t>() #non parametric… of the t-test</a:t>
            </a:r>
          </a:p>
          <a:p>
            <a:r>
              <a:rPr lang="en-US" sz="2400" dirty="0">
                <a:latin typeface="Trebuchet MS" panose="020B0603020202020204" pitchFamily="34" charset="0"/>
              </a:rPr>
              <a:t>Paired t-test</a:t>
            </a:r>
          </a:p>
          <a:p>
            <a:r>
              <a:rPr lang="en-US" sz="2400" dirty="0">
                <a:latin typeface="Trebuchet MS" panose="020B0603020202020204" pitchFamily="34" charset="0"/>
              </a:rPr>
              <a:t>One sample t-test</a:t>
            </a:r>
          </a:p>
        </p:txBody>
      </p:sp>
    </p:spTree>
    <p:custDataLst>
      <p:tags r:id="rId1"/>
    </p:custDataLst>
    <p:extLst>
      <p:ext uri="{BB962C8B-B14F-4D97-AF65-F5344CB8AC3E}">
        <p14:creationId xmlns:p14="http://schemas.microsoft.com/office/powerpoint/2010/main" val="2792632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685800"/>
            <a:ext cx="10687422" cy="1485900"/>
          </a:xfrm>
        </p:spPr>
        <p:txBody>
          <a:bodyPr>
            <a:normAutofit/>
          </a:bodyPr>
          <a:lstStyle/>
          <a:p>
            <a:r>
              <a:rPr lang="en-US" sz="4000" dirty="0">
                <a:solidFill>
                  <a:srgbClr val="002060"/>
                </a:solidFill>
                <a:latin typeface="Trebuchet MS" panose="020B0603020202020204" pitchFamily="34" charset="0"/>
              </a:rPr>
              <a:t>Paired t-test</a:t>
            </a:r>
            <a:endParaRPr lang="el-GR" sz="4000" dirty="0">
              <a:solidFill>
                <a:srgbClr val="002060"/>
              </a:solidFill>
              <a:latin typeface="Trebuchet MS" panose="020B0603020202020204" pitchFamily="34" charset="0"/>
            </a:endParaRPr>
          </a:p>
        </p:txBody>
      </p:sp>
      <p:sp>
        <p:nvSpPr>
          <p:cNvPr id="3" name="Content Placeholder 2"/>
          <p:cNvSpPr>
            <a:spLocks noGrp="1"/>
          </p:cNvSpPr>
          <p:nvPr>
            <p:ph idx="1"/>
          </p:nvPr>
        </p:nvSpPr>
        <p:spPr>
          <a:xfrm>
            <a:off x="1141412" y="2561009"/>
            <a:ext cx="9905999" cy="3444556"/>
          </a:xfrm>
        </p:spPr>
        <p:txBody>
          <a:bodyPr>
            <a:noAutofit/>
          </a:bodyPr>
          <a:lstStyle/>
          <a:p>
            <a:r>
              <a:rPr lang="en-US" sz="2400" dirty="0">
                <a:latin typeface="Trebuchet MS" panose="020B0603020202020204" pitchFamily="34" charset="0"/>
              </a:rPr>
              <a:t>t-test (related samples)</a:t>
            </a:r>
          </a:p>
          <a:p>
            <a:pPr marL="0" indent="0">
              <a:buNone/>
            </a:pPr>
            <a:r>
              <a:rPr lang="en-US" sz="2400" dirty="0" err="1">
                <a:latin typeface="Trebuchet MS" panose="020B0603020202020204" pitchFamily="34" charset="0"/>
              </a:rPr>
              <a:t>stats.shapiro</a:t>
            </a:r>
            <a:r>
              <a:rPr lang="en-US" sz="2400" dirty="0">
                <a:latin typeface="Trebuchet MS" panose="020B0603020202020204" pitchFamily="34" charset="0"/>
              </a:rPr>
              <a:t>() #Shapiro-Wilk test for normality criterion</a:t>
            </a:r>
          </a:p>
          <a:p>
            <a:pPr marL="0" indent="0">
              <a:buNone/>
            </a:pPr>
            <a:r>
              <a:rPr lang="en-US" sz="2400" dirty="0" err="1">
                <a:latin typeface="Trebuchet MS" panose="020B0603020202020204" pitchFamily="34" charset="0"/>
              </a:rPr>
              <a:t>stats.levene</a:t>
            </a:r>
            <a:r>
              <a:rPr lang="en-US" sz="2400" dirty="0">
                <a:latin typeface="Trebuchet MS" panose="020B0603020202020204" pitchFamily="34" charset="0"/>
              </a:rPr>
              <a:t>() #Variance criterion</a:t>
            </a:r>
          </a:p>
          <a:p>
            <a:pPr marL="0" indent="0">
              <a:buNone/>
            </a:pPr>
            <a:r>
              <a:rPr lang="en-US" sz="2400" dirty="0" err="1">
                <a:latin typeface="Trebuchet MS" panose="020B0603020202020204" pitchFamily="34" charset="0"/>
              </a:rPr>
              <a:t>stats.ttest_rel</a:t>
            </a:r>
            <a:r>
              <a:rPr lang="en-US" sz="2400" dirty="0">
                <a:latin typeface="Trebuchet MS" panose="020B0603020202020204" pitchFamily="34" charset="0"/>
              </a:rPr>
              <a:t>()</a:t>
            </a:r>
          </a:p>
          <a:p>
            <a:pPr marL="0" indent="0">
              <a:buNone/>
            </a:pPr>
            <a:r>
              <a:rPr lang="en-US" sz="2400" dirty="0" err="1">
                <a:latin typeface="Trebuchet MS" panose="020B0603020202020204" pitchFamily="34" charset="0"/>
              </a:rPr>
              <a:t>stats.wilcoxon</a:t>
            </a:r>
            <a:r>
              <a:rPr lang="en-US" sz="2400" dirty="0">
                <a:latin typeface="Trebuchet MS" panose="020B0603020202020204" pitchFamily="34" charset="0"/>
              </a:rPr>
              <a:t>() #non parametric… of the paired t-test</a:t>
            </a:r>
          </a:p>
        </p:txBody>
      </p:sp>
    </p:spTree>
    <p:custDataLst>
      <p:tags r:id="rId1"/>
    </p:custDataLst>
    <p:extLst>
      <p:ext uri="{BB962C8B-B14F-4D97-AF65-F5344CB8AC3E}">
        <p14:creationId xmlns:p14="http://schemas.microsoft.com/office/powerpoint/2010/main" val="2898452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685800"/>
            <a:ext cx="10687422" cy="1485900"/>
          </a:xfrm>
        </p:spPr>
        <p:txBody>
          <a:bodyPr>
            <a:normAutofit/>
          </a:bodyPr>
          <a:lstStyle/>
          <a:p>
            <a:r>
              <a:rPr lang="en-US" sz="4000" dirty="0">
                <a:solidFill>
                  <a:srgbClr val="002060"/>
                </a:solidFill>
                <a:latin typeface="Trebuchet MS" panose="020B0603020202020204" pitchFamily="34" charset="0"/>
              </a:rPr>
              <a:t>One sample t-test</a:t>
            </a:r>
            <a:endParaRPr lang="el-GR" sz="4000" dirty="0">
              <a:solidFill>
                <a:srgbClr val="002060"/>
              </a:solidFill>
              <a:latin typeface="Trebuchet MS" panose="020B0603020202020204" pitchFamily="34" charset="0"/>
            </a:endParaRPr>
          </a:p>
        </p:txBody>
      </p:sp>
      <p:sp>
        <p:nvSpPr>
          <p:cNvPr id="3" name="Content Placeholder 2"/>
          <p:cNvSpPr>
            <a:spLocks noGrp="1"/>
          </p:cNvSpPr>
          <p:nvPr>
            <p:ph idx="1"/>
          </p:nvPr>
        </p:nvSpPr>
        <p:spPr>
          <a:xfrm>
            <a:off x="1141412" y="2561009"/>
            <a:ext cx="9905999" cy="3444556"/>
          </a:xfrm>
        </p:spPr>
        <p:txBody>
          <a:bodyPr>
            <a:noAutofit/>
          </a:bodyPr>
          <a:lstStyle/>
          <a:p>
            <a:r>
              <a:rPr lang="en-US" sz="2400" dirty="0">
                <a:latin typeface="Trebuchet MS" panose="020B0603020202020204" pitchFamily="34" charset="0"/>
              </a:rPr>
              <a:t>t-test (related samples)</a:t>
            </a:r>
          </a:p>
          <a:p>
            <a:pPr marL="0" indent="0">
              <a:buNone/>
            </a:pPr>
            <a:r>
              <a:rPr lang="en-US" sz="2400" dirty="0" err="1">
                <a:latin typeface="Trebuchet MS" panose="020B0603020202020204" pitchFamily="34" charset="0"/>
              </a:rPr>
              <a:t>stats.shapiro</a:t>
            </a:r>
            <a:r>
              <a:rPr lang="en-US" sz="2400" dirty="0">
                <a:latin typeface="Trebuchet MS" panose="020B0603020202020204" pitchFamily="34" charset="0"/>
              </a:rPr>
              <a:t>() #Shapiro-Wilk test for normality criterion</a:t>
            </a:r>
          </a:p>
          <a:p>
            <a:pPr marL="0" indent="0">
              <a:buNone/>
            </a:pPr>
            <a:r>
              <a:rPr lang="en-US" sz="2400" dirty="0">
                <a:latin typeface="Trebuchet MS" panose="020B0603020202020204" pitchFamily="34" charset="0"/>
              </a:rPr>
              <a:t>stats.ttest_1samp()</a:t>
            </a:r>
          </a:p>
        </p:txBody>
      </p:sp>
    </p:spTree>
    <p:custDataLst>
      <p:tags r:id="rId1"/>
    </p:custDataLst>
    <p:extLst>
      <p:ext uri="{BB962C8B-B14F-4D97-AF65-F5344CB8AC3E}">
        <p14:creationId xmlns:p14="http://schemas.microsoft.com/office/powerpoint/2010/main" val="2376082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685800"/>
            <a:ext cx="10687422" cy="1485900"/>
          </a:xfrm>
        </p:spPr>
        <p:txBody>
          <a:bodyPr>
            <a:normAutofit/>
          </a:bodyPr>
          <a:lstStyle/>
          <a:p>
            <a:r>
              <a:rPr lang="en-US" sz="3800" dirty="0"/>
              <a:t>Test for differences between 3 or more groups</a:t>
            </a:r>
          </a:p>
        </p:txBody>
      </p:sp>
      <p:sp>
        <p:nvSpPr>
          <p:cNvPr id="3" name="Content Placeholder 2"/>
          <p:cNvSpPr>
            <a:spLocks noGrp="1"/>
          </p:cNvSpPr>
          <p:nvPr>
            <p:ph idx="1"/>
          </p:nvPr>
        </p:nvSpPr>
        <p:spPr>
          <a:xfrm>
            <a:off x="1141412" y="2561009"/>
            <a:ext cx="9905999" cy="3444556"/>
          </a:xfrm>
        </p:spPr>
        <p:txBody>
          <a:bodyPr>
            <a:noAutofit/>
          </a:bodyPr>
          <a:lstStyle/>
          <a:p>
            <a:r>
              <a:rPr lang="en-US" sz="2400" dirty="0">
                <a:latin typeface="Trebuchet MS" panose="020B0603020202020204" pitchFamily="34" charset="0"/>
              </a:rPr>
              <a:t>One-way ANOVA</a:t>
            </a:r>
          </a:p>
          <a:p>
            <a:pPr marL="0" indent="0">
              <a:buNone/>
            </a:pPr>
            <a:r>
              <a:rPr lang="en-US" sz="2400" dirty="0" err="1">
                <a:latin typeface="Trebuchet MS" panose="020B0603020202020204" pitchFamily="34" charset="0"/>
              </a:rPr>
              <a:t>stats.shapiro</a:t>
            </a:r>
            <a:r>
              <a:rPr lang="en-US" sz="2400" dirty="0">
                <a:latin typeface="Trebuchet MS" panose="020B0603020202020204" pitchFamily="34" charset="0"/>
              </a:rPr>
              <a:t>()</a:t>
            </a:r>
          </a:p>
          <a:p>
            <a:pPr marL="0" indent="0">
              <a:buNone/>
            </a:pPr>
            <a:r>
              <a:rPr lang="en-US" sz="2400" dirty="0" err="1">
                <a:latin typeface="Trebuchet MS" panose="020B0603020202020204" pitchFamily="34" charset="0"/>
              </a:rPr>
              <a:t>stats.levene</a:t>
            </a:r>
            <a:r>
              <a:rPr lang="en-US" sz="2400" dirty="0">
                <a:latin typeface="Trebuchet MS" panose="020B0603020202020204" pitchFamily="34" charset="0"/>
              </a:rPr>
              <a:t>()</a:t>
            </a:r>
          </a:p>
          <a:p>
            <a:pPr marL="0" indent="0">
              <a:buNone/>
            </a:pPr>
            <a:r>
              <a:rPr lang="en-US" sz="2400" dirty="0">
                <a:latin typeface="Trebuchet MS" panose="020B0603020202020204" pitchFamily="34" charset="0"/>
              </a:rPr>
              <a:t>F, p = </a:t>
            </a:r>
            <a:r>
              <a:rPr lang="en-US" sz="2400" dirty="0" err="1">
                <a:latin typeface="Trebuchet MS" panose="020B0603020202020204" pitchFamily="34" charset="0"/>
              </a:rPr>
              <a:t>stats.f_oneway</a:t>
            </a:r>
            <a:r>
              <a:rPr lang="en-US" sz="2400" dirty="0">
                <a:latin typeface="Trebuchet MS" panose="020B0603020202020204" pitchFamily="34" charset="0"/>
              </a:rPr>
              <a:t>(</a:t>
            </a:r>
            <a:r>
              <a:rPr lang="en-US" sz="2400" dirty="0" err="1">
                <a:latin typeface="Trebuchet MS" panose="020B0603020202020204" pitchFamily="34" charset="0"/>
              </a:rPr>
              <a:t>dC</a:t>
            </a:r>
            <a:r>
              <a:rPr lang="en-US" sz="2400" dirty="0">
                <a:latin typeface="Trebuchet MS" panose="020B0603020202020204" pitchFamily="34" charset="0"/>
              </a:rPr>
              <a:t>, dT1, dT2)</a:t>
            </a:r>
          </a:p>
          <a:p>
            <a:pPr marL="0" indent="0">
              <a:buNone/>
            </a:pPr>
            <a:r>
              <a:rPr lang="en-US" sz="2400" dirty="0" err="1">
                <a:latin typeface="Trebuchet MS" panose="020B0603020202020204" pitchFamily="34" charset="0"/>
              </a:rPr>
              <a:t>tukeyhsd</a:t>
            </a:r>
            <a:r>
              <a:rPr lang="en-US" sz="2400" dirty="0">
                <a:latin typeface="Trebuchet MS" panose="020B0603020202020204" pitchFamily="34" charset="0"/>
              </a:rPr>
              <a:t>()</a:t>
            </a:r>
          </a:p>
        </p:txBody>
      </p:sp>
    </p:spTree>
    <p:custDataLst>
      <p:tags r:id="rId1"/>
    </p:custDataLst>
    <p:extLst>
      <p:ext uri="{BB962C8B-B14F-4D97-AF65-F5344CB8AC3E}">
        <p14:creationId xmlns:p14="http://schemas.microsoft.com/office/powerpoint/2010/main" val="3816377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685800"/>
            <a:ext cx="10687422" cy="1485900"/>
          </a:xfrm>
        </p:spPr>
        <p:txBody>
          <a:bodyPr>
            <a:normAutofit/>
          </a:bodyPr>
          <a:lstStyle/>
          <a:p>
            <a:r>
              <a:rPr lang="en-US" sz="3400" dirty="0">
                <a:solidFill>
                  <a:srgbClr val="002060"/>
                </a:solidFill>
                <a:latin typeface="Trebuchet MS" panose="020B0603020202020204" pitchFamily="34" charset="0"/>
              </a:rPr>
              <a:t>Building models in Python (supervised learning)</a:t>
            </a:r>
            <a:endParaRPr lang="el-GR" sz="3400" dirty="0">
              <a:solidFill>
                <a:srgbClr val="002060"/>
              </a:solidFill>
              <a:latin typeface="Trebuchet MS" panose="020B0603020202020204" pitchFamily="34" charset="0"/>
            </a:endParaRPr>
          </a:p>
        </p:txBody>
      </p:sp>
      <p:sp>
        <p:nvSpPr>
          <p:cNvPr id="3" name="Content Placeholder 2"/>
          <p:cNvSpPr>
            <a:spLocks noGrp="1"/>
          </p:cNvSpPr>
          <p:nvPr>
            <p:ph idx="1"/>
          </p:nvPr>
        </p:nvSpPr>
        <p:spPr>
          <a:xfrm>
            <a:off x="1141412" y="2561009"/>
            <a:ext cx="9905999" cy="3444556"/>
          </a:xfrm>
        </p:spPr>
        <p:txBody>
          <a:bodyPr>
            <a:noAutofit/>
          </a:bodyPr>
          <a:lstStyle/>
          <a:p>
            <a:r>
              <a:rPr lang="el-GR" sz="2400" dirty="0">
                <a:latin typeface="Trebuchet MS" panose="020B0603020202020204" pitchFamily="34" charset="0"/>
              </a:rPr>
              <a:t>Γραμμική Παλινδρόμηση (</a:t>
            </a:r>
            <a:r>
              <a:rPr lang="en-US" sz="2400" dirty="0">
                <a:latin typeface="Trebuchet MS" panose="020B0603020202020204" pitchFamily="34" charset="0"/>
              </a:rPr>
              <a:t>Linear Regression)</a:t>
            </a:r>
          </a:p>
          <a:p>
            <a:endParaRPr lang="en-US" sz="2400" dirty="0">
              <a:latin typeface="Trebuchet MS" panose="020B0603020202020204" pitchFamily="34" charset="0"/>
            </a:endParaRPr>
          </a:p>
          <a:p>
            <a:pPr marL="0" indent="0">
              <a:buNone/>
            </a:pPr>
            <a:r>
              <a:rPr lang="en-US" sz="2400" dirty="0" err="1">
                <a:latin typeface="Trebuchet MS" panose="020B0603020202020204" pitchFamily="34" charset="0"/>
              </a:rPr>
              <a:t>Statsmodels</a:t>
            </a:r>
            <a:endParaRPr lang="en-US" sz="2400" dirty="0">
              <a:latin typeface="Trebuchet MS" panose="020B0603020202020204" pitchFamily="34" charset="0"/>
            </a:endParaRPr>
          </a:p>
          <a:p>
            <a:pPr marL="0" indent="0">
              <a:buNone/>
            </a:pPr>
            <a:r>
              <a:rPr lang="en-US" sz="2400" dirty="0" err="1">
                <a:latin typeface="Trebuchet MS" panose="020B0603020202020204" pitchFamily="34" charset="0"/>
              </a:rPr>
              <a:t>Scikit</a:t>
            </a:r>
            <a:r>
              <a:rPr lang="en-US" sz="2400" dirty="0">
                <a:latin typeface="Trebuchet MS" panose="020B0603020202020204" pitchFamily="34" charset="0"/>
              </a:rPr>
              <a:t>-learn</a:t>
            </a:r>
          </a:p>
          <a:p>
            <a:pPr marL="0" indent="0">
              <a:buNone/>
            </a:pPr>
            <a:r>
              <a:rPr lang="en-US" sz="2400" dirty="0" err="1">
                <a:latin typeface="Trebuchet MS" panose="020B0603020202020204" pitchFamily="34" charset="0"/>
              </a:rPr>
              <a:t>Scipy</a:t>
            </a:r>
            <a:r>
              <a:rPr lang="en-US" sz="2400" dirty="0">
                <a:latin typeface="Trebuchet MS" panose="020B0603020202020204" pitchFamily="34" charset="0"/>
              </a:rPr>
              <a:t> library</a:t>
            </a:r>
            <a:endParaRPr lang="el-GR" sz="2400" dirty="0">
              <a:latin typeface="Trebuchet MS" panose="020B0603020202020204" pitchFamily="34" charset="0"/>
            </a:endParaRPr>
          </a:p>
        </p:txBody>
      </p:sp>
      <p:sp>
        <p:nvSpPr>
          <p:cNvPr id="5" name="Ορθογώνιο 4">
            <a:extLst>
              <a:ext uri="{FF2B5EF4-FFF2-40B4-BE49-F238E27FC236}">
                <a16:creationId xmlns:a16="http://schemas.microsoft.com/office/drawing/2014/main" id="{FC1CDFB1-893D-4DDD-B22B-A624ADB02D3D}"/>
              </a:ext>
            </a:extLst>
          </p:cNvPr>
          <p:cNvSpPr/>
          <p:nvPr/>
        </p:nvSpPr>
        <p:spPr>
          <a:xfrm>
            <a:off x="5416062" y="3164681"/>
            <a:ext cx="6775938" cy="3416320"/>
          </a:xfrm>
          <a:prstGeom prst="rect">
            <a:avLst/>
          </a:prstGeom>
        </p:spPr>
        <p:txBody>
          <a:bodyPr wrap="square">
            <a:spAutoFit/>
          </a:bodyPr>
          <a:lstStyle/>
          <a:p>
            <a:r>
              <a:rPr lang="en-US" dirty="0"/>
              <a:t>import </a:t>
            </a:r>
            <a:r>
              <a:rPr lang="en-US" dirty="0" err="1"/>
              <a:t>statsmodels.api</a:t>
            </a:r>
            <a:r>
              <a:rPr lang="en-US" dirty="0"/>
              <a:t> as </a:t>
            </a:r>
            <a:r>
              <a:rPr lang="en-US" dirty="0" err="1"/>
              <a:t>sm</a:t>
            </a:r>
            <a:br>
              <a:rPr lang="en-US" dirty="0"/>
            </a:br>
            <a:br>
              <a:rPr lang="en-US" dirty="0"/>
            </a:br>
            <a:r>
              <a:rPr lang="en-US" dirty="0"/>
              <a:t>X = df["RM"]</a:t>
            </a:r>
            <a:br>
              <a:rPr lang="en-US" dirty="0"/>
            </a:br>
            <a:r>
              <a:rPr lang="en-US" dirty="0"/>
              <a:t>y = target["MEDV"]</a:t>
            </a:r>
            <a:br>
              <a:rPr lang="en-US" dirty="0"/>
            </a:br>
            <a:br>
              <a:rPr lang="en-US" dirty="0"/>
            </a:br>
            <a:r>
              <a:rPr lang="en-US" dirty="0"/>
              <a:t># Note the difference in argument order</a:t>
            </a:r>
            <a:br>
              <a:rPr lang="en-US" dirty="0"/>
            </a:br>
            <a:r>
              <a:rPr lang="en-US" dirty="0"/>
              <a:t>model = </a:t>
            </a:r>
            <a:r>
              <a:rPr lang="en-US" dirty="0" err="1"/>
              <a:t>sm.OLS</a:t>
            </a:r>
            <a:r>
              <a:rPr lang="en-US" dirty="0"/>
              <a:t>(y, X).fit()</a:t>
            </a:r>
            <a:br>
              <a:rPr lang="en-US" dirty="0"/>
            </a:br>
            <a:r>
              <a:rPr lang="en-US" dirty="0"/>
              <a:t>predictions = </a:t>
            </a:r>
            <a:r>
              <a:rPr lang="en-US" dirty="0" err="1"/>
              <a:t>model.predict</a:t>
            </a:r>
            <a:r>
              <a:rPr lang="en-US" dirty="0"/>
              <a:t>(X) # make the predictions by the model</a:t>
            </a:r>
            <a:br>
              <a:rPr lang="en-US" dirty="0"/>
            </a:br>
            <a:br>
              <a:rPr lang="en-US" dirty="0"/>
            </a:br>
            <a:r>
              <a:rPr lang="en-US" dirty="0"/>
              <a:t># Print out the statistics</a:t>
            </a:r>
            <a:br>
              <a:rPr lang="en-US" dirty="0"/>
            </a:br>
            <a:r>
              <a:rPr lang="en-US" dirty="0" err="1"/>
              <a:t>model.summary</a:t>
            </a:r>
            <a:r>
              <a:rPr lang="en-US" dirty="0"/>
              <a:t>()</a:t>
            </a:r>
            <a:br>
              <a:rPr lang="en-US" dirty="0"/>
            </a:br>
            <a:endParaRPr lang="en-US" dirty="0"/>
          </a:p>
        </p:txBody>
      </p:sp>
    </p:spTree>
    <p:custDataLst>
      <p:tags r:id="rId1"/>
    </p:custDataLst>
    <p:extLst>
      <p:ext uri="{BB962C8B-B14F-4D97-AF65-F5344CB8AC3E}">
        <p14:creationId xmlns:p14="http://schemas.microsoft.com/office/powerpoint/2010/main" val="3903878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685800"/>
            <a:ext cx="10687422" cy="1485900"/>
          </a:xfrm>
        </p:spPr>
        <p:txBody>
          <a:bodyPr>
            <a:normAutofit/>
          </a:bodyPr>
          <a:lstStyle/>
          <a:p>
            <a:r>
              <a:rPr lang="en-US" sz="3400" dirty="0">
                <a:solidFill>
                  <a:srgbClr val="002060"/>
                </a:solidFill>
                <a:latin typeface="Trebuchet MS" panose="020B0603020202020204" pitchFamily="34" charset="0"/>
              </a:rPr>
              <a:t>Building models in Python (unsupervised learning)</a:t>
            </a:r>
            <a:endParaRPr lang="el-GR" sz="3400" dirty="0">
              <a:solidFill>
                <a:srgbClr val="002060"/>
              </a:solidFill>
              <a:latin typeface="Trebuchet MS" panose="020B0603020202020204" pitchFamily="34" charset="0"/>
            </a:endParaRPr>
          </a:p>
        </p:txBody>
      </p:sp>
      <p:sp>
        <p:nvSpPr>
          <p:cNvPr id="4" name="Rectangle 1">
            <a:extLst>
              <a:ext uri="{FF2B5EF4-FFF2-40B4-BE49-F238E27FC236}">
                <a16:creationId xmlns:a16="http://schemas.microsoft.com/office/drawing/2014/main" id="{31FA7EF2-A75F-4FC0-B77E-493065D674C3}"/>
              </a:ext>
            </a:extLst>
          </p:cNvPr>
          <p:cNvSpPr>
            <a:spLocks noGrp="1" noChangeArrowheads="1"/>
          </p:cNvSpPr>
          <p:nvPr>
            <p:ph idx="1"/>
          </p:nvPr>
        </p:nvSpPr>
        <p:spPr bwMode="auto">
          <a:xfrm>
            <a:off x="855663" y="1739980"/>
            <a:ext cx="6054991" cy="4678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import</a:t>
            </a: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statements</a:t>
            </a:r>
            <a:br>
              <a:rPr kumimoji="0" lang="el-GR" altLang="el-GR" sz="1900" b="0" i="0" u="none" strike="noStrike" cap="none" normalizeH="0" baseline="0" dirty="0">
                <a:ln>
                  <a:noFill/>
                </a:ln>
                <a:solidFill>
                  <a:schemeClr val="tx1"/>
                </a:solidFill>
                <a:effectLst/>
                <a:latin typeface="Menlo"/>
              </a:rPr>
            </a:br>
            <a:r>
              <a:rPr kumimoji="0" lang="el-GR" altLang="el-GR" sz="1900" b="0" i="0" u="none" strike="noStrike" cap="none" normalizeH="0" baseline="0" dirty="0" err="1">
                <a:ln>
                  <a:noFill/>
                </a:ln>
                <a:solidFill>
                  <a:schemeClr val="tx1"/>
                </a:solidFill>
                <a:effectLst/>
                <a:latin typeface="Menlo"/>
              </a:rPr>
              <a:t>from</a:t>
            </a: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sklearn.datasets</a:t>
            </a: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import</a:t>
            </a: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make_blobs</a:t>
            </a:r>
            <a:br>
              <a:rPr kumimoji="0" lang="el-GR" altLang="el-GR" sz="1900" b="0" i="0" u="none" strike="noStrike" cap="none" normalizeH="0" baseline="0" dirty="0">
                <a:ln>
                  <a:noFill/>
                </a:ln>
                <a:solidFill>
                  <a:schemeClr val="tx1"/>
                </a:solidFill>
                <a:effectLst/>
                <a:latin typeface="Menlo"/>
              </a:rPr>
            </a:br>
            <a:r>
              <a:rPr kumimoji="0" lang="el-GR" altLang="el-GR" sz="1900" b="0" i="0" u="none" strike="noStrike" cap="none" normalizeH="0" baseline="0" dirty="0" err="1">
                <a:ln>
                  <a:noFill/>
                </a:ln>
                <a:solidFill>
                  <a:schemeClr val="tx1"/>
                </a:solidFill>
                <a:effectLst/>
                <a:latin typeface="Menlo"/>
              </a:rPr>
              <a:t>import</a:t>
            </a: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numpy</a:t>
            </a: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as</a:t>
            </a: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np</a:t>
            </a:r>
            <a:br>
              <a:rPr kumimoji="0" lang="el-GR" altLang="el-GR" sz="1900" b="0" i="0" u="none" strike="noStrike" cap="none" normalizeH="0" baseline="0" dirty="0">
                <a:ln>
                  <a:noFill/>
                </a:ln>
                <a:solidFill>
                  <a:schemeClr val="tx1"/>
                </a:solidFill>
                <a:effectLst/>
                <a:latin typeface="Menlo"/>
              </a:rPr>
            </a:br>
            <a:r>
              <a:rPr kumimoji="0" lang="el-GR" altLang="el-GR" sz="1900" b="0" i="0" u="none" strike="noStrike" cap="none" normalizeH="0" baseline="0" dirty="0" err="1">
                <a:ln>
                  <a:noFill/>
                </a:ln>
                <a:solidFill>
                  <a:schemeClr val="tx1"/>
                </a:solidFill>
                <a:effectLst/>
                <a:latin typeface="Menlo"/>
              </a:rPr>
              <a:t>import</a:t>
            </a: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matplotlib.pyplot</a:t>
            </a: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as</a:t>
            </a: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plt</a:t>
            </a:r>
            <a:endParaRPr kumimoji="0" lang="en-US" altLang="el-GR" sz="1900" b="0" i="0" u="none" strike="noStrike" cap="none" normalizeH="0" baseline="0" dirty="0">
              <a:ln>
                <a:noFill/>
              </a:ln>
              <a:solidFill>
                <a:schemeClr val="tx1"/>
              </a:solidFill>
              <a:effectLst/>
              <a:latin typeface="Menlo"/>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l-GR" sz="1900" dirty="0">
              <a:solidFill>
                <a:schemeClr val="tx1"/>
              </a:solidFill>
              <a:latin typeface="Menl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create</a:t>
            </a: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blobs</a:t>
            </a:r>
            <a:endParaRPr kumimoji="0" lang="en-US" altLang="el-GR" sz="1900" b="0" i="0" u="none" strike="noStrike" cap="none" normalizeH="0" baseline="0" dirty="0">
              <a:ln>
                <a:noFill/>
              </a:ln>
              <a:solidFill>
                <a:schemeClr val="tx1"/>
              </a:solidFill>
              <a:effectLst/>
              <a:latin typeface="Menl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900" b="0" i="0" u="none" strike="noStrike" cap="none" normalizeH="0" baseline="0" dirty="0" err="1">
                <a:ln>
                  <a:noFill/>
                </a:ln>
                <a:solidFill>
                  <a:schemeClr val="tx1"/>
                </a:solidFill>
                <a:effectLst/>
                <a:latin typeface="Menlo"/>
              </a:rPr>
              <a:t>data</a:t>
            </a:r>
            <a:r>
              <a:rPr kumimoji="0" lang="el-GR" altLang="el-GR" sz="1900" b="0" i="0" u="none" strike="noStrike" cap="none" normalizeH="0" baseline="0" dirty="0">
                <a:ln>
                  <a:noFill/>
                </a:ln>
                <a:solidFill>
                  <a:schemeClr val="tx1"/>
                </a:solidFill>
                <a:effectLst/>
                <a:latin typeface="Menlo"/>
              </a:rPr>
              <a:t> = </a:t>
            </a:r>
            <a:r>
              <a:rPr kumimoji="0" lang="el-GR" altLang="el-GR" sz="1900" b="0" i="0" u="none" strike="noStrike" cap="none" normalizeH="0" baseline="0" dirty="0" err="1">
                <a:ln>
                  <a:noFill/>
                </a:ln>
                <a:solidFill>
                  <a:schemeClr val="tx1"/>
                </a:solidFill>
                <a:effectLst/>
                <a:latin typeface="Menlo"/>
              </a:rPr>
              <a:t>make_blobs</a:t>
            </a:r>
            <a:r>
              <a:rPr kumimoji="0" lang="el-GR" altLang="el-GR" sz="1900" b="0" i="0" u="none" strike="noStrike" cap="none" normalizeH="0" baseline="0" dirty="0">
                <a:ln>
                  <a:noFill/>
                </a:ln>
                <a:solidFill>
                  <a:schemeClr val="tx1"/>
                </a:solidFill>
                <a:effectLst/>
                <a:latin typeface="Menlo"/>
              </a:rPr>
              <a:t>(</a:t>
            </a:r>
            <a:r>
              <a:rPr kumimoji="0" lang="el-GR" altLang="el-GR" sz="1900" b="0" i="0" u="none" strike="noStrike" cap="none" normalizeH="0" baseline="0" dirty="0" err="1">
                <a:ln>
                  <a:noFill/>
                </a:ln>
                <a:solidFill>
                  <a:schemeClr val="tx1"/>
                </a:solidFill>
                <a:effectLst/>
                <a:latin typeface="Menlo"/>
              </a:rPr>
              <a:t>n_samples</a:t>
            </a:r>
            <a:r>
              <a:rPr kumimoji="0" lang="el-GR" altLang="el-GR" sz="1900" b="0" i="0" u="none" strike="noStrike" cap="none" normalizeH="0" baseline="0" dirty="0">
                <a:ln>
                  <a:noFill/>
                </a:ln>
                <a:solidFill>
                  <a:schemeClr val="tx1"/>
                </a:solidFill>
                <a:effectLst/>
                <a:latin typeface="Menlo"/>
              </a:rPr>
              <a:t>=200, </a:t>
            </a:r>
            <a:r>
              <a:rPr kumimoji="0" lang="el-GR" altLang="el-GR" sz="1900" b="0" i="0" u="none" strike="noStrike" cap="none" normalizeH="0" baseline="0" dirty="0" err="1">
                <a:ln>
                  <a:noFill/>
                </a:ln>
                <a:solidFill>
                  <a:schemeClr val="tx1"/>
                </a:solidFill>
                <a:effectLst/>
                <a:latin typeface="Menlo"/>
              </a:rPr>
              <a:t>n_features</a:t>
            </a:r>
            <a:r>
              <a:rPr kumimoji="0" lang="el-GR" altLang="el-GR" sz="1900" b="0" i="0" u="none" strike="noStrike" cap="none" normalizeH="0" baseline="0" dirty="0">
                <a:ln>
                  <a:noFill/>
                </a:ln>
                <a:solidFill>
                  <a:schemeClr val="tx1"/>
                </a:solidFill>
                <a:effectLst/>
                <a:latin typeface="Menlo"/>
              </a:rPr>
              <a:t>=2, </a:t>
            </a:r>
            <a:r>
              <a:rPr kumimoji="0" lang="el-GR" altLang="el-GR" sz="1900" b="0" i="0" u="none" strike="noStrike" cap="none" normalizeH="0" baseline="0" dirty="0" err="1">
                <a:ln>
                  <a:noFill/>
                </a:ln>
                <a:solidFill>
                  <a:schemeClr val="tx1"/>
                </a:solidFill>
                <a:effectLst/>
                <a:latin typeface="Menlo"/>
              </a:rPr>
              <a:t>centers</a:t>
            </a:r>
            <a:r>
              <a:rPr kumimoji="0" lang="el-GR" altLang="el-GR" sz="1900" b="0" i="0" u="none" strike="noStrike" cap="none" normalizeH="0" baseline="0" dirty="0">
                <a:ln>
                  <a:noFill/>
                </a:ln>
                <a:solidFill>
                  <a:schemeClr val="tx1"/>
                </a:solidFill>
                <a:effectLst/>
                <a:latin typeface="Menlo"/>
              </a:rPr>
              <a:t>=4,</a:t>
            </a:r>
            <a:endParaRPr kumimoji="0" lang="en-US" altLang="el-GR" sz="1900" b="0" i="0" u="none" strike="noStrike" cap="none" normalizeH="0" baseline="0" dirty="0">
              <a:ln>
                <a:noFill/>
              </a:ln>
              <a:solidFill>
                <a:schemeClr val="tx1"/>
              </a:solidFill>
              <a:effectLst/>
              <a:latin typeface="Menl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900" b="0" i="0" u="none" strike="noStrike" cap="none" normalizeH="0" baseline="0" dirty="0" err="1">
                <a:ln>
                  <a:noFill/>
                </a:ln>
                <a:solidFill>
                  <a:schemeClr val="tx1"/>
                </a:solidFill>
                <a:effectLst/>
                <a:latin typeface="Menlo"/>
              </a:rPr>
              <a:t>cluster_std</a:t>
            </a:r>
            <a:r>
              <a:rPr kumimoji="0" lang="el-GR" altLang="el-GR" sz="1900" b="0" i="0" u="none" strike="noStrike" cap="none" normalizeH="0" baseline="0" dirty="0">
                <a:ln>
                  <a:noFill/>
                </a:ln>
                <a:solidFill>
                  <a:schemeClr val="tx1"/>
                </a:solidFill>
                <a:effectLst/>
                <a:latin typeface="Menlo"/>
              </a:rPr>
              <a:t>=1.6, </a:t>
            </a:r>
            <a:r>
              <a:rPr kumimoji="0" lang="el-GR" altLang="el-GR" sz="1900" b="0" i="0" u="none" strike="noStrike" cap="none" normalizeH="0" baseline="0" dirty="0" err="1">
                <a:ln>
                  <a:noFill/>
                </a:ln>
                <a:solidFill>
                  <a:schemeClr val="tx1"/>
                </a:solidFill>
                <a:effectLst/>
                <a:latin typeface="Menlo"/>
              </a:rPr>
              <a:t>random_state</a:t>
            </a:r>
            <a:r>
              <a:rPr kumimoji="0" lang="el-GR" altLang="el-GR" sz="1900" b="0" i="0" u="none" strike="noStrike" cap="none" normalizeH="0" baseline="0" dirty="0">
                <a:ln>
                  <a:noFill/>
                </a:ln>
                <a:solidFill>
                  <a:schemeClr val="tx1"/>
                </a:solidFill>
                <a:effectLst/>
                <a:latin typeface="Menlo"/>
              </a:rPr>
              <a:t>=50)</a:t>
            </a:r>
            <a:endParaRPr kumimoji="0" lang="en-US" altLang="el-GR" sz="1900" b="0" i="0" u="none" strike="noStrike" cap="none" normalizeH="0" baseline="0" dirty="0">
              <a:ln>
                <a:noFill/>
              </a:ln>
              <a:solidFill>
                <a:schemeClr val="tx1"/>
              </a:solidFill>
              <a:effectLst/>
              <a:latin typeface="Menlo"/>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l-GR" sz="1900" dirty="0">
              <a:solidFill>
                <a:schemeClr val="tx1"/>
              </a:solidFill>
              <a:latin typeface="Menl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create</a:t>
            </a: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np</a:t>
            </a: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array</a:t>
            </a:r>
            <a:r>
              <a:rPr kumimoji="0" lang="el-GR" altLang="el-GR" sz="1900" b="0" i="0" u="none" strike="noStrike" cap="none" normalizeH="0" baseline="0" dirty="0">
                <a:ln>
                  <a:noFill/>
                </a:ln>
                <a:solidFill>
                  <a:schemeClr val="tx1"/>
                </a:solidFill>
                <a:effectLst/>
                <a:latin typeface="Menlo"/>
              </a:rPr>
              <a:t> for </a:t>
            </a:r>
            <a:r>
              <a:rPr kumimoji="0" lang="el-GR" altLang="el-GR" sz="1900" b="0" i="0" u="none" strike="noStrike" cap="none" normalizeH="0" baseline="0" dirty="0" err="1">
                <a:ln>
                  <a:noFill/>
                </a:ln>
                <a:solidFill>
                  <a:schemeClr val="tx1"/>
                </a:solidFill>
                <a:effectLst/>
                <a:latin typeface="Menlo"/>
              </a:rPr>
              <a:t>data</a:t>
            </a: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points</a:t>
            </a:r>
            <a:br>
              <a:rPr kumimoji="0" lang="el-GR" altLang="el-GR" sz="1900" b="0" i="0" u="none" strike="noStrike" cap="none" normalizeH="0" baseline="0" dirty="0">
                <a:ln>
                  <a:noFill/>
                </a:ln>
                <a:solidFill>
                  <a:schemeClr val="tx1"/>
                </a:solidFill>
                <a:effectLst/>
                <a:latin typeface="Menlo"/>
              </a:rPr>
            </a:br>
            <a:r>
              <a:rPr kumimoji="0" lang="el-GR" altLang="el-GR" sz="1900" b="0" i="0" u="none" strike="noStrike" cap="none" normalizeH="0" baseline="0" dirty="0" err="1">
                <a:ln>
                  <a:noFill/>
                </a:ln>
                <a:solidFill>
                  <a:schemeClr val="tx1"/>
                </a:solidFill>
                <a:effectLst/>
                <a:latin typeface="Menlo"/>
              </a:rPr>
              <a:t>points</a:t>
            </a:r>
            <a:r>
              <a:rPr kumimoji="0" lang="el-GR" altLang="el-GR" sz="1900" b="0" i="0" u="none" strike="noStrike" cap="none" normalizeH="0" baseline="0" dirty="0">
                <a:ln>
                  <a:noFill/>
                </a:ln>
                <a:solidFill>
                  <a:schemeClr val="tx1"/>
                </a:solidFill>
                <a:effectLst/>
                <a:latin typeface="Menlo"/>
              </a:rPr>
              <a:t> = </a:t>
            </a:r>
            <a:r>
              <a:rPr kumimoji="0" lang="el-GR" altLang="el-GR" sz="1900" b="0" i="0" u="none" strike="noStrike" cap="none" normalizeH="0" baseline="0" dirty="0" err="1">
                <a:ln>
                  <a:noFill/>
                </a:ln>
                <a:solidFill>
                  <a:schemeClr val="tx1"/>
                </a:solidFill>
                <a:effectLst/>
                <a:latin typeface="Menlo"/>
              </a:rPr>
              <a:t>data</a:t>
            </a:r>
            <a:r>
              <a:rPr kumimoji="0" lang="el-GR" altLang="el-GR" sz="1900" b="0" i="0" u="none" strike="noStrike" cap="none" normalizeH="0" baseline="0" dirty="0">
                <a:ln>
                  <a:noFill/>
                </a:ln>
                <a:solidFill>
                  <a:schemeClr val="tx1"/>
                </a:solidFill>
                <a:effectLst/>
                <a:latin typeface="Menlo"/>
              </a:rPr>
              <a:t>[0]</a:t>
            </a:r>
            <a:endParaRPr kumimoji="0" lang="en-US" altLang="el-GR" sz="1900" b="0" i="0" u="none" strike="noStrike" cap="none" normalizeH="0" baseline="0" dirty="0">
              <a:ln>
                <a:noFill/>
              </a:ln>
              <a:solidFill>
                <a:schemeClr val="tx1"/>
              </a:solidFill>
              <a:effectLst/>
              <a:latin typeface="Menlo"/>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l-GR" sz="1900" dirty="0">
              <a:solidFill>
                <a:schemeClr val="tx1"/>
              </a:solidFill>
              <a:latin typeface="Menl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create</a:t>
            </a: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scatter</a:t>
            </a:r>
            <a:r>
              <a:rPr kumimoji="0" lang="el-GR" altLang="el-GR" sz="1900" b="0" i="0" u="none" strike="noStrike" cap="none" normalizeH="0" baseline="0" dirty="0">
                <a:ln>
                  <a:noFill/>
                </a:ln>
                <a:solidFill>
                  <a:schemeClr val="tx1"/>
                </a:solidFill>
                <a:effectLst/>
                <a:latin typeface="Menlo"/>
              </a:rPr>
              <a:t> </a:t>
            </a:r>
            <a:r>
              <a:rPr kumimoji="0" lang="el-GR" altLang="el-GR" sz="1900" b="0" i="0" u="none" strike="noStrike" cap="none" normalizeH="0" baseline="0" dirty="0" err="1">
                <a:ln>
                  <a:noFill/>
                </a:ln>
                <a:solidFill>
                  <a:schemeClr val="tx1"/>
                </a:solidFill>
                <a:effectLst/>
                <a:latin typeface="Menlo"/>
              </a:rPr>
              <a:t>plot</a:t>
            </a:r>
            <a:br>
              <a:rPr kumimoji="0" lang="el-GR" altLang="el-GR" sz="1900" b="0" i="0" u="none" strike="noStrike" cap="none" normalizeH="0" baseline="0" dirty="0">
                <a:ln>
                  <a:noFill/>
                </a:ln>
                <a:solidFill>
                  <a:schemeClr val="tx1"/>
                </a:solidFill>
                <a:effectLst/>
                <a:latin typeface="Menlo"/>
              </a:rPr>
            </a:br>
            <a:r>
              <a:rPr kumimoji="0" lang="el-GR" altLang="el-GR" sz="1900" b="0" i="0" u="none" strike="noStrike" cap="none" normalizeH="0" baseline="0" dirty="0" err="1">
                <a:ln>
                  <a:noFill/>
                </a:ln>
                <a:solidFill>
                  <a:schemeClr val="tx1"/>
                </a:solidFill>
                <a:effectLst/>
                <a:latin typeface="Menlo"/>
              </a:rPr>
              <a:t>plt.scatter</a:t>
            </a:r>
            <a:r>
              <a:rPr kumimoji="0" lang="el-GR" altLang="el-GR" sz="1900" b="0" i="0" u="none" strike="noStrike" cap="none" normalizeH="0" baseline="0" dirty="0">
                <a:ln>
                  <a:noFill/>
                </a:ln>
                <a:solidFill>
                  <a:schemeClr val="tx1"/>
                </a:solidFill>
                <a:effectLst/>
                <a:latin typeface="Menlo"/>
              </a:rPr>
              <a:t>(</a:t>
            </a:r>
            <a:r>
              <a:rPr kumimoji="0" lang="el-GR" altLang="el-GR" sz="1900" b="0" i="0" u="none" strike="noStrike" cap="none" normalizeH="0" baseline="0" dirty="0" err="1">
                <a:ln>
                  <a:noFill/>
                </a:ln>
                <a:solidFill>
                  <a:schemeClr val="tx1"/>
                </a:solidFill>
                <a:effectLst/>
                <a:latin typeface="Menlo"/>
              </a:rPr>
              <a:t>data</a:t>
            </a:r>
            <a:r>
              <a:rPr kumimoji="0" lang="el-GR" altLang="el-GR" sz="1900" b="0" i="0" u="none" strike="noStrike" cap="none" normalizeH="0" baseline="0" dirty="0">
                <a:ln>
                  <a:noFill/>
                </a:ln>
                <a:solidFill>
                  <a:schemeClr val="tx1"/>
                </a:solidFill>
                <a:effectLst/>
                <a:latin typeface="Menlo"/>
              </a:rPr>
              <a:t>[0][:,0], </a:t>
            </a:r>
            <a:r>
              <a:rPr kumimoji="0" lang="el-GR" altLang="el-GR" sz="1900" b="0" i="0" u="none" strike="noStrike" cap="none" normalizeH="0" baseline="0" dirty="0" err="1">
                <a:ln>
                  <a:noFill/>
                </a:ln>
                <a:solidFill>
                  <a:schemeClr val="tx1"/>
                </a:solidFill>
                <a:effectLst/>
                <a:latin typeface="Menlo"/>
              </a:rPr>
              <a:t>data</a:t>
            </a:r>
            <a:r>
              <a:rPr kumimoji="0" lang="el-GR" altLang="el-GR" sz="1900" b="0" i="0" u="none" strike="noStrike" cap="none" normalizeH="0" baseline="0" dirty="0">
                <a:ln>
                  <a:noFill/>
                </a:ln>
                <a:solidFill>
                  <a:schemeClr val="tx1"/>
                </a:solidFill>
                <a:effectLst/>
                <a:latin typeface="Menlo"/>
              </a:rPr>
              <a:t>[0][:,1], c=</a:t>
            </a:r>
            <a:r>
              <a:rPr kumimoji="0" lang="el-GR" altLang="el-GR" sz="1900" b="0" i="0" u="none" strike="noStrike" cap="none" normalizeH="0" baseline="0" dirty="0" err="1">
                <a:ln>
                  <a:noFill/>
                </a:ln>
                <a:solidFill>
                  <a:schemeClr val="tx1"/>
                </a:solidFill>
                <a:effectLst/>
                <a:latin typeface="Menlo"/>
              </a:rPr>
              <a:t>data</a:t>
            </a:r>
            <a:r>
              <a:rPr kumimoji="0" lang="el-GR" altLang="el-GR" sz="1900" b="0" i="0" u="none" strike="noStrike" cap="none" normalizeH="0" baseline="0" dirty="0">
                <a:ln>
                  <a:noFill/>
                </a:ln>
                <a:solidFill>
                  <a:schemeClr val="tx1"/>
                </a:solidFill>
                <a:effectLst/>
                <a:latin typeface="Menlo"/>
              </a:rPr>
              <a:t>[1], </a:t>
            </a:r>
            <a:r>
              <a:rPr kumimoji="0" lang="el-GR" altLang="el-GR" sz="1900" b="0" i="0" u="none" strike="noStrike" cap="none" normalizeH="0" baseline="0" dirty="0" err="1">
                <a:ln>
                  <a:noFill/>
                </a:ln>
                <a:solidFill>
                  <a:schemeClr val="tx1"/>
                </a:solidFill>
                <a:effectLst/>
                <a:latin typeface="Menlo"/>
              </a:rPr>
              <a:t>cmap</a:t>
            </a:r>
            <a:r>
              <a:rPr kumimoji="0" lang="el-GR" altLang="el-GR" sz="1900" b="0" i="0" u="none" strike="noStrike" cap="none" normalizeH="0" baseline="0" dirty="0">
                <a:ln>
                  <a:noFill/>
                </a:ln>
                <a:solidFill>
                  <a:schemeClr val="tx1"/>
                </a:solidFill>
                <a:effectLst/>
                <a:latin typeface="Menlo"/>
              </a:rPr>
              <a:t>='</a:t>
            </a:r>
            <a:r>
              <a:rPr kumimoji="0" lang="el-GR" altLang="el-GR" sz="1900" b="0" i="0" u="none" strike="noStrike" cap="none" normalizeH="0" baseline="0" dirty="0" err="1">
                <a:ln>
                  <a:noFill/>
                </a:ln>
                <a:solidFill>
                  <a:schemeClr val="tx1"/>
                </a:solidFill>
                <a:effectLst/>
                <a:latin typeface="Menlo"/>
              </a:rPr>
              <a:t>viridis</a:t>
            </a:r>
            <a:r>
              <a:rPr kumimoji="0" lang="el-GR" altLang="el-GR" sz="1900" b="0" i="0" u="none" strike="noStrike" cap="none" normalizeH="0" baseline="0" dirty="0">
                <a:ln>
                  <a:noFill/>
                </a:ln>
                <a:solidFill>
                  <a:schemeClr val="tx1"/>
                </a:solidFill>
                <a:effectLst/>
                <a:latin typeface="Menlo"/>
              </a:rPr>
              <a:t>')</a:t>
            </a:r>
            <a:br>
              <a:rPr kumimoji="0" lang="el-GR" altLang="el-GR" sz="1900" b="0" i="0" u="none" strike="noStrike" cap="none" normalizeH="0" baseline="0" dirty="0">
                <a:ln>
                  <a:noFill/>
                </a:ln>
                <a:solidFill>
                  <a:schemeClr val="tx1"/>
                </a:solidFill>
                <a:effectLst/>
                <a:latin typeface="Menlo"/>
              </a:rPr>
            </a:br>
            <a:r>
              <a:rPr kumimoji="0" lang="el-GR" altLang="el-GR" sz="1900" b="0" i="0" u="none" strike="noStrike" cap="none" normalizeH="0" baseline="0" dirty="0" err="1">
                <a:ln>
                  <a:noFill/>
                </a:ln>
                <a:solidFill>
                  <a:schemeClr val="tx1"/>
                </a:solidFill>
                <a:effectLst/>
                <a:latin typeface="Menlo"/>
              </a:rPr>
              <a:t>plt.xlim</a:t>
            </a:r>
            <a:r>
              <a:rPr kumimoji="0" lang="el-GR" altLang="el-GR" sz="1900" b="0" i="0" u="none" strike="noStrike" cap="none" normalizeH="0" baseline="0" dirty="0">
                <a:ln>
                  <a:noFill/>
                </a:ln>
                <a:solidFill>
                  <a:schemeClr val="tx1"/>
                </a:solidFill>
                <a:effectLst/>
                <a:latin typeface="Menlo"/>
              </a:rPr>
              <a:t>(-15,15)</a:t>
            </a:r>
            <a:br>
              <a:rPr kumimoji="0" lang="el-GR" altLang="el-GR" sz="1900" b="0" i="0" u="none" strike="noStrike" cap="none" normalizeH="0" baseline="0" dirty="0">
                <a:ln>
                  <a:noFill/>
                </a:ln>
                <a:solidFill>
                  <a:schemeClr val="tx1"/>
                </a:solidFill>
                <a:effectLst/>
                <a:latin typeface="Menlo"/>
              </a:rPr>
            </a:br>
            <a:r>
              <a:rPr kumimoji="0" lang="el-GR" altLang="el-GR" sz="1900" b="0" i="0" u="none" strike="noStrike" cap="none" normalizeH="0" baseline="0" dirty="0" err="1">
                <a:ln>
                  <a:noFill/>
                </a:ln>
                <a:solidFill>
                  <a:schemeClr val="tx1"/>
                </a:solidFill>
                <a:effectLst/>
                <a:latin typeface="Menlo"/>
              </a:rPr>
              <a:t>plt.ylim</a:t>
            </a:r>
            <a:r>
              <a:rPr kumimoji="0" lang="el-GR" altLang="el-GR" sz="1900" b="0" i="0" u="none" strike="noStrike" cap="none" normalizeH="0" baseline="0" dirty="0">
                <a:ln>
                  <a:noFill/>
                </a:ln>
                <a:solidFill>
                  <a:schemeClr val="tx1"/>
                </a:solidFill>
                <a:effectLst/>
                <a:latin typeface="Menlo"/>
              </a:rPr>
              <a:t>(-15,15)</a:t>
            </a:r>
            <a:r>
              <a:rPr kumimoji="0" lang="el-GR" altLang="el-GR" sz="1900" b="0" i="0" u="none" strike="noStrike" cap="none" normalizeH="0" baseline="0" dirty="0">
                <a:ln>
                  <a:noFill/>
                </a:ln>
                <a:solidFill>
                  <a:schemeClr val="tx1"/>
                </a:solidFill>
                <a:effectLst/>
              </a:rPr>
              <a:t> </a:t>
            </a:r>
            <a:endParaRPr kumimoji="0" lang="el-GR" altLang="el-GR" sz="1900" b="0" i="0" u="none" strike="noStrike" cap="none" normalizeH="0" baseline="0" dirty="0">
              <a:ln>
                <a:noFill/>
              </a:ln>
              <a:solidFill>
                <a:schemeClr val="tx1"/>
              </a:solidFill>
              <a:effectLst/>
              <a:latin typeface="Arial" panose="020B0604020202020204" pitchFamily="34" charset="0"/>
            </a:endParaRPr>
          </a:p>
        </p:txBody>
      </p:sp>
      <p:sp>
        <p:nvSpPr>
          <p:cNvPr id="6" name="Ορθογώνιο 5">
            <a:extLst>
              <a:ext uri="{FF2B5EF4-FFF2-40B4-BE49-F238E27FC236}">
                <a16:creationId xmlns:a16="http://schemas.microsoft.com/office/drawing/2014/main" id="{632E3832-61AA-4AFB-A76B-8FBE9349A376}"/>
              </a:ext>
            </a:extLst>
          </p:cNvPr>
          <p:cNvSpPr/>
          <p:nvPr/>
        </p:nvSpPr>
        <p:spPr>
          <a:xfrm>
            <a:off x="7196403" y="1525369"/>
            <a:ext cx="6096000" cy="646331"/>
          </a:xfrm>
          <a:prstGeom prst="rect">
            <a:avLst/>
          </a:prstGeom>
        </p:spPr>
        <p:txBody>
          <a:bodyPr>
            <a:spAutoFit/>
          </a:bodyPr>
          <a:lstStyle/>
          <a:p>
            <a:r>
              <a:rPr lang="en-US" dirty="0"/>
              <a:t># import </a:t>
            </a:r>
            <a:r>
              <a:rPr lang="en-US" dirty="0" err="1"/>
              <a:t>KMeans</a:t>
            </a:r>
            <a:endParaRPr lang="en-US" dirty="0"/>
          </a:p>
          <a:p>
            <a:r>
              <a:rPr lang="en-US" dirty="0"/>
              <a:t>from </a:t>
            </a:r>
            <a:r>
              <a:rPr lang="en-US" dirty="0" err="1"/>
              <a:t>sklearn.cluster</a:t>
            </a:r>
            <a:r>
              <a:rPr lang="en-US" dirty="0"/>
              <a:t> import </a:t>
            </a:r>
            <a:r>
              <a:rPr lang="en-US" dirty="0" err="1"/>
              <a:t>KMeans</a:t>
            </a:r>
            <a:endParaRPr lang="el-GR" dirty="0"/>
          </a:p>
        </p:txBody>
      </p:sp>
      <p:sp>
        <p:nvSpPr>
          <p:cNvPr id="7" name="Ορθογώνιο 6">
            <a:extLst>
              <a:ext uri="{FF2B5EF4-FFF2-40B4-BE49-F238E27FC236}">
                <a16:creationId xmlns:a16="http://schemas.microsoft.com/office/drawing/2014/main" id="{DC65FA3A-EDE3-4E71-9CC8-9DFD4BD8CDA4}"/>
              </a:ext>
            </a:extLst>
          </p:cNvPr>
          <p:cNvSpPr/>
          <p:nvPr/>
        </p:nvSpPr>
        <p:spPr>
          <a:xfrm>
            <a:off x="7196403" y="2377977"/>
            <a:ext cx="6096000" cy="3139321"/>
          </a:xfrm>
          <a:prstGeom prst="rect">
            <a:avLst/>
          </a:prstGeom>
        </p:spPr>
        <p:txBody>
          <a:bodyPr>
            <a:spAutoFit/>
          </a:bodyPr>
          <a:lstStyle/>
          <a:p>
            <a:r>
              <a:rPr lang="en-US" dirty="0"/>
              <a:t># create </a:t>
            </a:r>
            <a:r>
              <a:rPr lang="en-US" dirty="0" err="1"/>
              <a:t>kmeans</a:t>
            </a:r>
            <a:r>
              <a:rPr lang="en-US" dirty="0"/>
              <a:t> object</a:t>
            </a:r>
          </a:p>
          <a:p>
            <a:r>
              <a:rPr lang="en-US" dirty="0" err="1"/>
              <a:t>kmeans</a:t>
            </a:r>
            <a:r>
              <a:rPr lang="en-US" dirty="0"/>
              <a:t> = </a:t>
            </a:r>
            <a:r>
              <a:rPr lang="en-US" dirty="0" err="1"/>
              <a:t>KMeans</a:t>
            </a:r>
            <a:r>
              <a:rPr lang="en-US" dirty="0"/>
              <a:t>(</a:t>
            </a:r>
            <a:r>
              <a:rPr lang="en-US" dirty="0" err="1"/>
              <a:t>n_clusters</a:t>
            </a:r>
            <a:r>
              <a:rPr lang="en-US" dirty="0"/>
              <a:t>=4)</a:t>
            </a:r>
          </a:p>
          <a:p>
            <a:endParaRPr lang="en-US" dirty="0"/>
          </a:p>
          <a:p>
            <a:r>
              <a:rPr lang="en-US" dirty="0"/>
              <a:t># fit </a:t>
            </a:r>
            <a:r>
              <a:rPr lang="en-US" dirty="0" err="1"/>
              <a:t>kmeans</a:t>
            </a:r>
            <a:r>
              <a:rPr lang="en-US" dirty="0"/>
              <a:t> object to data</a:t>
            </a:r>
          </a:p>
          <a:p>
            <a:r>
              <a:rPr lang="en-US" dirty="0" err="1"/>
              <a:t>kmeans.fit</a:t>
            </a:r>
            <a:r>
              <a:rPr lang="en-US" dirty="0"/>
              <a:t>(points)</a:t>
            </a:r>
          </a:p>
          <a:p>
            <a:endParaRPr lang="en-US" dirty="0"/>
          </a:p>
          <a:p>
            <a:r>
              <a:rPr lang="en-US" dirty="0"/>
              <a:t># print location of clusters learned by </a:t>
            </a:r>
            <a:r>
              <a:rPr lang="en-US" dirty="0" err="1"/>
              <a:t>kmeans</a:t>
            </a:r>
            <a:r>
              <a:rPr lang="en-US" dirty="0"/>
              <a:t> object</a:t>
            </a:r>
          </a:p>
          <a:p>
            <a:r>
              <a:rPr lang="en-US" dirty="0"/>
              <a:t>print(</a:t>
            </a:r>
            <a:r>
              <a:rPr lang="en-US" dirty="0" err="1"/>
              <a:t>kmeans.cluster_centers</a:t>
            </a:r>
            <a:r>
              <a:rPr lang="en-US" dirty="0"/>
              <a:t>_)</a:t>
            </a:r>
          </a:p>
          <a:p>
            <a:endParaRPr lang="en-US" dirty="0"/>
          </a:p>
          <a:p>
            <a:r>
              <a:rPr lang="en-US" dirty="0"/>
              <a:t># save new clusters for chart</a:t>
            </a:r>
          </a:p>
          <a:p>
            <a:r>
              <a:rPr lang="en-US" dirty="0" err="1"/>
              <a:t>y_km</a:t>
            </a:r>
            <a:r>
              <a:rPr lang="en-US" dirty="0"/>
              <a:t> = </a:t>
            </a:r>
            <a:r>
              <a:rPr lang="en-US" dirty="0" err="1"/>
              <a:t>kmeans.fit_predict</a:t>
            </a:r>
            <a:r>
              <a:rPr lang="en-US" dirty="0"/>
              <a:t>(points)</a:t>
            </a:r>
            <a:endParaRPr lang="el-GR" dirty="0"/>
          </a:p>
        </p:txBody>
      </p:sp>
    </p:spTree>
    <p:custDataLst>
      <p:tags r:id="rId1"/>
    </p:custDataLst>
    <p:extLst>
      <p:ext uri="{BB962C8B-B14F-4D97-AF65-F5344CB8AC3E}">
        <p14:creationId xmlns:p14="http://schemas.microsoft.com/office/powerpoint/2010/main" val="2515010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685800"/>
            <a:ext cx="10687422" cy="1485900"/>
          </a:xfrm>
        </p:spPr>
        <p:txBody>
          <a:bodyPr>
            <a:normAutofit/>
          </a:bodyPr>
          <a:lstStyle/>
          <a:p>
            <a:r>
              <a:rPr lang="el-GR" sz="3400" dirty="0">
                <a:solidFill>
                  <a:srgbClr val="002060"/>
                </a:solidFill>
                <a:latin typeface="Trebuchet MS" panose="020B0603020202020204" pitchFamily="34" charset="0"/>
              </a:rPr>
              <a:t>Τεχνητή Νοημοσύνη με</a:t>
            </a:r>
            <a:r>
              <a:rPr lang="en-US" sz="3400" dirty="0">
                <a:solidFill>
                  <a:srgbClr val="002060"/>
                </a:solidFill>
                <a:latin typeface="Trebuchet MS" panose="020B0603020202020204" pitchFamily="34" charset="0"/>
              </a:rPr>
              <a:t> Python (text mining)</a:t>
            </a:r>
            <a:endParaRPr lang="el-GR" sz="3400" dirty="0">
              <a:solidFill>
                <a:srgbClr val="002060"/>
              </a:solidFill>
              <a:latin typeface="Trebuchet MS" panose="020B0603020202020204" pitchFamily="34" charset="0"/>
            </a:endParaRPr>
          </a:p>
        </p:txBody>
      </p:sp>
      <p:sp>
        <p:nvSpPr>
          <p:cNvPr id="4" name="Rectangle 1">
            <a:extLst>
              <a:ext uri="{FF2B5EF4-FFF2-40B4-BE49-F238E27FC236}">
                <a16:creationId xmlns:a16="http://schemas.microsoft.com/office/drawing/2014/main" id="{31FA7EF2-A75F-4FC0-B77E-493065D674C3}"/>
              </a:ext>
            </a:extLst>
          </p:cNvPr>
          <p:cNvSpPr>
            <a:spLocks noGrp="1" noChangeArrowheads="1"/>
          </p:cNvSpPr>
          <p:nvPr>
            <p:ph idx="1"/>
          </p:nvPr>
        </p:nvSpPr>
        <p:spPr bwMode="auto">
          <a:xfrm>
            <a:off x="2588930" y="1833437"/>
            <a:ext cx="4434419" cy="3508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l-GR" sz="1900" b="0" i="0" u="none" strike="noStrike" cap="none" normalizeH="0" baseline="0" dirty="0">
                <a:ln>
                  <a:noFill/>
                </a:ln>
                <a:solidFill>
                  <a:schemeClr val="tx1"/>
                </a:solidFill>
                <a:effectLst/>
                <a:latin typeface="Menlo"/>
              </a:rPr>
              <a:t>e.g. sentiment analysis, text classification</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l-GR" sz="1900" dirty="0">
              <a:solidFill>
                <a:schemeClr val="tx1"/>
              </a:solidFill>
              <a:latin typeface="Menl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l-GR" sz="1900" b="1" i="0" u="none" strike="noStrike" cap="none" normalizeH="0" baseline="0" dirty="0">
                <a:ln>
                  <a:noFill/>
                </a:ln>
                <a:solidFill>
                  <a:schemeClr val="tx1"/>
                </a:solidFill>
                <a:effectLst/>
                <a:latin typeface="Menlo"/>
              </a:rPr>
              <a:t>NLTK</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l-GR" sz="1900" dirty="0">
              <a:solidFill>
                <a:schemeClr val="tx1"/>
              </a:solidFill>
              <a:latin typeface="Menlo"/>
            </a:endParaRPr>
          </a:p>
          <a:p>
            <a:pPr marL="0" lvl="0" indent="0" eaLnBrk="0" fontAlgn="base" hangingPunct="0">
              <a:lnSpc>
                <a:spcPct val="100000"/>
              </a:lnSpc>
              <a:spcBef>
                <a:spcPct val="0"/>
              </a:spcBef>
              <a:spcAft>
                <a:spcPct val="0"/>
              </a:spcAft>
              <a:buNone/>
            </a:pPr>
            <a:r>
              <a:rPr lang="en-US" altLang="el-GR" sz="1900" dirty="0">
                <a:solidFill>
                  <a:schemeClr val="tx1"/>
                </a:solidFill>
                <a:latin typeface="Menlo"/>
              </a:rPr>
              <a:t>import </a:t>
            </a:r>
            <a:r>
              <a:rPr lang="en-US" altLang="el-GR" sz="1900" dirty="0" err="1">
                <a:solidFill>
                  <a:schemeClr val="tx1"/>
                </a:solidFill>
                <a:latin typeface="Menlo"/>
              </a:rPr>
              <a:t>nltk</a:t>
            </a:r>
            <a:endParaRPr lang="en-US" altLang="el-GR" sz="1900" dirty="0">
              <a:solidFill>
                <a:schemeClr val="tx1"/>
              </a:solidFill>
              <a:latin typeface="Menlo"/>
            </a:endParaRPr>
          </a:p>
          <a:p>
            <a:pPr marL="0" lvl="0" indent="0" eaLnBrk="0" fontAlgn="base" hangingPunct="0">
              <a:lnSpc>
                <a:spcPct val="100000"/>
              </a:lnSpc>
              <a:spcBef>
                <a:spcPct val="0"/>
              </a:spcBef>
              <a:spcAft>
                <a:spcPct val="0"/>
              </a:spcAft>
              <a:buNone/>
            </a:pPr>
            <a:r>
              <a:rPr lang="en-US" altLang="el-GR" sz="1900" dirty="0" err="1">
                <a:solidFill>
                  <a:schemeClr val="tx1"/>
                </a:solidFill>
                <a:latin typeface="Menlo"/>
              </a:rPr>
              <a:t>s</a:t>
            </a:r>
            <a:r>
              <a:rPr kumimoji="0" lang="en-US" altLang="el-GR" sz="1900" b="0" i="0" u="none" strike="noStrike" cap="none" normalizeH="0" baseline="0" dirty="0" err="1">
                <a:ln>
                  <a:noFill/>
                </a:ln>
                <a:solidFill>
                  <a:schemeClr val="tx1"/>
                </a:solidFill>
                <a:effectLst/>
                <a:latin typeface="Menlo"/>
              </a:rPr>
              <a:t>ent_tokenize</a:t>
            </a:r>
            <a:r>
              <a:rPr kumimoji="0" lang="en-US" altLang="el-GR" sz="1900" b="0" i="0" u="none" strike="noStrike" cap="none" normalizeH="0" baseline="0" dirty="0">
                <a:ln>
                  <a:noFill/>
                </a:ln>
                <a:solidFill>
                  <a:schemeClr val="tx1"/>
                </a:solidFill>
                <a:effectLst/>
                <a:latin typeface="Menlo"/>
              </a:rPr>
              <a:t> / </a:t>
            </a:r>
            <a:r>
              <a:rPr kumimoji="0" lang="en-US" altLang="el-GR" sz="1900" b="0" i="0" u="none" strike="noStrike" cap="none" normalizeH="0" baseline="0" dirty="0" err="1">
                <a:ln>
                  <a:noFill/>
                </a:ln>
                <a:solidFill>
                  <a:schemeClr val="tx1"/>
                </a:solidFill>
                <a:effectLst/>
                <a:latin typeface="Menlo"/>
              </a:rPr>
              <a:t>word_tokenize</a:t>
            </a:r>
            <a:r>
              <a:rPr kumimoji="0" lang="en-US" altLang="el-GR" sz="1900" b="0" i="0" u="none" strike="noStrike" cap="none" normalizeH="0" baseline="0" dirty="0">
                <a:ln>
                  <a:noFill/>
                </a:ln>
                <a:solidFill>
                  <a:schemeClr val="tx1"/>
                </a:solidFill>
                <a:effectLst/>
                <a:latin typeface="Menlo"/>
              </a:rPr>
              <a:t> #tokenization</a:t>
            </a:r>
          </a:p>
          <a:p>
            <a:pPr marL="0" lvl="0" indent="0" eaLnBrk="0" fontAlgn="base" hangingPunct="0">
              <a:lnSpc>
                <a:spcPct val="100000"/>
              </a:lnSpc>
              <a:spcBef>
                <a:spcPct val="0"/>
              </a:spcBef>
              <a:spcAft>
                <a:spcPct val="0"/>
              </a:spcAft>
              <a:buNone/>
            </a:pPr>
            <a:r>
              <a:rPr lang="en-US" altLang="el-GR" sz="1900" dirty="0" err="1">
                <a:solidFill>
                  <a:schemeClr val="tx1"/>
                </a:solidFill>
                <a:latin typeface="Menlo"/>
              </a:rPr>
              <a:t>FreqDist</a:t>
            </a:r>
            <a:r>
              <a:rPr lang="en-US" altLang="el-GR" sz="1900" dirty="0">
                <a:solidFill>
                  <a:schemeClr val="tx1"/>
                </a:solidFill>
                <a:latin typeface="Menlo"/>
              </a:rPr>
              <a:t>() #frequency distribution</a:t>
            </a:r>
          </a:p>
          <a:p>
            <a:pPr marL="0" lvl="0" indent="0" eaLnBrk="0" fontAlgn="base" hangingPunct="0">
              <a:lnSpc>
                <a:spcPct val="100000"/>
              </a:lnSpc>
              <a:spcBef>
                <a:spcPct val="0"/>
              </a:spcBef>
              <a:spcAft>
                <a:spcPct val="0"/>
              </a:spcAft>
              <a:buNone/>
            </a:pPr>
            <a:r>
              <a:rPr kumimoji="0" lang="en-US" altLang="el-GR" sz="1900" b="0" i="0" u="none" strike="noStrike" cap="none" normalizeH="0" baseline="0" dirty="0">
                <a:ln>
                  <a:noFill/>
                </a:ln>
                <a:solidFill>
                  <a:schemeClr val="tx1"/>
                </a:solidFill>
                <a:effectLst/>
                <a:latin typeface="Menlo"/>
              </a:rPr>
              <a:t>#</a:t>
            </a:r>
            <a:r>
              <a:rPr lang="en-US" altLang="el-GR" sz="1900" dirty="0">
                <a:solidFill>
                  <a:schemeClr val="tx1"/>
                </a:solidFill>
                <a:latin typeface="Menlo"/>
              </a:rPr>
              <a:t> </a:t>
            </a:r>
            <a:r>
              <a:rPr kumimoji="0" lang="en-US" altLang="el-GR" sz="1900" b="0" i="0" u="none" strike="noStrike" cap="none" normalizeH="0" baseline="0" dirty="0">
                <a:ln>
                  <a:noFill/>
                </a:ln>
                <a:solidFill>
                  <a:schemeClr val="tx1"/>
                </a:solidFill>
                <a:effectLst/>
                <a:latin typeface="Menlo"/>
              </a:rPr>
              <a:t>top words = noise to the text</a:t>
            </a:r>
          </a:p>
          <a:p>
            <a:pPr marL="0" lvl="0" indent="0" eaLnBrk="0" fontAlgn="base" hangingPunct="0">
              <a:lnSpc>
                <a:spcPct val="100000"/>
              </a:lnSpc>
              <a:spcBef>
                <a:spcPct val="0"/>
              </a:spcBef>
              <a:spcAft>
                <a:spcPct val="0"/>
              </a:spcAft>
              <a:buNone/>
            </a:pPr>
            <a:r>
              <a:rPr lang="en-US" altLang="el-GR" sz="1900" dirty="0">
                <a:solidFill>
                  <a:schemeClr val="tx1"/>
                </a:solidFill>
                <a:latin typeface="Menlo"/>
              </a:rPr>
              <a:t># Lexicon normalization</a:t>
            </a:r>
          </a:p>
          <a:p>
            <a:pPr marL="0" lvl="0" indent="0" eaLnBrk="0" fontAlgn="base" hangingPunct="0">
              <a:lnSpc>
                <a:spcPct val="100000"/>
              </a:lnSpc>
              <a:spcBef>
                <a:spcPct val="0"/>
              </a:spcBef>
              <a:spcAft>
                <a:spcPct val="0"/>
              </a:spcAft>
              <a:buNone/>
            </a:pPr>
            <a:r>
              <a:rPr kumimoji="0" lang="en-US" altLang="el-GR" sz="1900" b="0" i="0" u="none" strike="noStrike" cap="none" normalizeH="0" baseline="0" dirty="0">
                <a:ln>
                  <a:noFill/>
                </a:ln>
                <a:solidFill>
                  <a:schemeClr val="tx1"/>
                </a:solidFill>
                <a:effectLst/>
                <a:latin typeface="Menlo"/>
              </a:rPr>
              <a:t># Part Of Speech Tagging</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l-GR" sz="1900" dirty="0">
              <a:solidFill>
                <a:schemeClr val="tx1"/>
              </a:solidFill>
              <a:latin typeface="Menl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900" b="0" i="0" u="none" strike="noStrike" cap="none" normalizeH="0" baseline="0" dirty="0">
              <a:ln>
                <a:noFill/>
              </a:ln>
              <a:solidFill>
                <a:schemeClr val="tx1"/>
              </a:solidFill>
              <a:effectLst/>
              <a:latin typeface="Arial" panose="020B0604020202020204" pitchFamily="34" charset="0"/>
            </a:endParaRPr>
          </a:p>
        </p:txBody>
      </p:sp>
    </p:spTree>
    <p:custDataLst>
      <p:tags r:id="rId1"/>
    </p:custDataLst>
    <p:extLst>
      <p:ext uri="{BB962C8B-B14F-4D97-AF65-F5344CB8AC3E}">
        <p14:creationId xmlns:p14="http://schemas.microsoft.com/office/powerpoint/2010/main" val="4230505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599" y="0"/>
            <a:ext cx="9601200" cy="1485900"/>
          </a:xfrm>
        </p:spPr>
        <p:txBody>
          <a:bodyPr>
            <a:normAutofit/>
          </a:bodyPr>
          <a:lstStyle/>
          <a:p>
            <a:r>
              <a:rPr lang="en-US" dirty="0">
                <a:solidFill>
                  <a:srgbClr val="002060"/>
                </a:solidFill>
                <a:latin typeface="Trebuchet MS" panose="020B0603020202020204" pitchFamily="34" charset="0"/>
              </a:rPr>
              <a:t>1. </a:t>
            </a:r>
            <a:r>
              <a:rPr lang="el-GR" dirty="0">
                <a:solidFill>
                  <a:srgbClr val="002060"/>
                </a:solidFill>
                <a:latin typeface="Trebuchet MS" panose="020B0603020202020204" pitchFamily="34" charset="0"/>
              </a:rPr>
              <a:t>Τι είναι η ανάλυση δεδομένων</a:t>
            </a:r>
          </a:p>
        </p:txBody>
      </p:sp>
      <p:pic>
        <p:nvPicPr>
          <p:cNvPr id="5" name="Εικόνα 4">
            <a:extLst>
              <a:ext uri="{FF2B5EF4-FFF2-40B4-BE49-F238E27FC236}">
                <a16:creationId xmlns:a16="http://schemas.microsoft.com/office/drawing/2014/main" id="{E709648D-F975-4C4D-8600-73E68287A742}"/>
              </a:ext>
            </a:extLst>
          </p:cNvPr>
          <p:cNvPicPr>
            <a:picLocks noChangeAspect="1"/>
          </p:cNvPicPr>
          <p:nvPr/>
        </p:nvPicPr>
        <p:blipFill>
          <a:blip r:embed="rId4"/>
          <a:stretch>
            <a:fillRect/>
          </a:stretch>
        </p:blipFill>
        <p:spPr>
          <a:xfrm>
            <a:off x="1812759" y="1811908"/>
            <a:ext cx="8927011" cy="4656241"/>
          </a:xfrm>
          <a:prstGeom prst="rect">
            <a:avLst/>
          </a:prstGeom>
        </p:spPr>
      </p:pic>
      <p:sp>
        <p:nvSpPr>
          <p:cNvPr id="6" name="Ορθογώνιο 5">
            <a:extLst>
              <a:ext uri="{FF2B5EF4-FFF2-40B4-BE49-F238E27FC236}">
                <a16:creationId xmlns:a16="http://schemas.microsoft.com/office/drawing/2014/main" id="{AC25F373-D55F-4B70-9CD0-26FC53566260}"/>
              </a:ext>
            </a:extLst>
          </p:cNvPr>
          <p:cNvSpPr/>
          <p:nvPr/>
        </p:nvSpPr>
        <p:spPr>
          <a:xfrm>
            <a:off x="1090862" y="919356"/>
            <a:ext cx="9288379" cy="892552"/>
          </a:xfrm>
          <a:prstGeom prst="rect">
            <a:avLst/>
          </a:prstGeom>
        </p:spPr>
        <p:txBody>
          <a:bodyPr wrap="square">
            <a:spAutoFit/>
          </a:bodyPr>
          <a:lstStyle/>
          <a:p>
            <a:pPr marL="457200" indent="-457200">
              <a:buFont typeface="Arial" panose="020B0604020202020204" pitchFamily="34" charset="0"/>
              <a:buChar char="•"/>
            </a:pPr>
            <a:r>
              <a:rPr lang="el-GR" sz="2600" dirty="0"/>
              <a:t>Εξάγει σχέσεις και πρότυπα και απαντά σε ερωτήματα:</a:t>
            </a:r>
          </a:p>
          <a:p>
            <a:r>
              <a:rPr lang="el-GR" sz="2600" dirty="0"/>
              <a:t>Τι συνέβη, πως και γιατί? Τι συμβαίνει τώρα? Προβλέψεις.</a:t>
            </a:r>
          </a:p>
        </p:txBody>
      </p:sp>
    </p:spTree>
    <p:custDataLst>
      <p:tags r:id="rId1"/>
    </p:custDataLst>
    <p:extLst>
      <p:ext uri="{BB962C8B-B14F-4D97-AF65-F5344CB8AC3E}">
        <p14:creationId xmlns:p14="http://schemas.microsoft.com/office/powerpoint/2010/main" val="3004854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solidFill>
                  <a:srgbClr val="002060"/>
                </a:solidFill>
                <a:latin typeface="Trebuchet MS" panose="020B0603020202020204" pitchFamily="34" charset="0"/>
              </a:rPr>
              <a:t>Χρήσιμοι σύνδεσμοι</a:t>
            </a:r>
          </a:p>
        </p:txBody>
      </p:sp>
      <p:sp>
        <p:nvSpPr>
          <p:cNvPr id="3" name="Content Placeholder 2"/>
          <p:cNvSpPr>
            <a:spLocks noGrp="1"/>
          </p:cNvSpPr>
          <p:nvPr>
            <p:ph idx="1"/>
          </p:nvPr>
        </p:nvSpPr>
        <p:spPr>
          <a:xfrm>
            <a:off x="1219200" y="2410354"/>
            <a:ext cx="9905999" cy="3883458"/>
          </a:xfrm>
        </p:spPr>
        <p:txBody>
          <a:bodyPr>
            <a:normAutofit/>
          </a:bodyPr>
          <a:lstStyle/>
          <a:p>
            <a:r>
              <a:rPr lang="en-US" sz="2400" b="1" dirty="0">
                <a:latin typeface="Trebuchet MS" panose="020B0603020202020204" pitchFamily="34" charset="0"/>
                <a:hlinkClick r:id="rId4"/>
              </a:rPr>
              <a:t>http://pytolearn.csd.auth.gr/ </a:t>
            </a:r>
          </a:p>
          <a:p>
            <a:r>
              <a:rPr lang="en-US" sz="2400" dirty="0">
                <a:latin typeface="Trebuchet MS" panose="020B0603020202020204" pitchFamily="34" charset="0"/>
                <a:hlinkClick r:id="rId4"/>
              </a:rPr>
              <a:t>https://analytics.jiscinvolve.org/wp/</a:t>
            </a:r>
            <a:r>
              <a:rPr lang="el-GR" sz="2400" dirty="0">
                <a:latin typeface="Trebuchet MS" panose="020B0603020202020204" pitchFamily="34" charset="0"/>
              </a:rPr>
              <a:t> (</a:t>
            </a:r>
            <a:r>
              <a:rPr lang="en-US" sz="2400" dirty="0">
                <a:latin typeface="Trebuchet MS" panose="020B0603020202020204" pitchFamily="34" charset="0"/>
              </a:rPr>
              <a:t>JISC)</a:t>
            </a:r>
          </a:p>
          <a:p>
            <a:r>
              <a:rPr lang="en-US" sz="2400" dirty="0">
                <a:latin typeface="Trebuchet MS" panose="020B0603020202020204" pitchFamily="34" charset="0"/>
                <a:hlinkClick r:id="rId5"/>
              </a:rPr>
              <a:t>https://solaresearch.org/</a:t>
            </a:r>
            <a:endParaRPr lang="en-US" sz="2400" dirty="0">
              <a:latin typeface="Trebuchet MS" panose="020B0603020202020204" pitchFamily="34" charset="0"/>
            </a:endParaRPr>
          </a:p>
          <a:p>
            <a:r>
              <a:rPr lang="en-US" sz="2400" dirty="0">
                <a:latin typeface="Trebuchet MS" panose="020B0603020202020204" pitchFamily="34" charset="0"/>
                <a:hlinkClick r:id="rId6"/>
              </a:rPr>
              <a:t>https://lak19.solaresearch.org/</a:t>
            </a:r>
            <a:endParaRPr lang="en-US" sz="2400" dirty="0">
              <a:latin typeface="Trebuchet MS" panose="020B0603020202020204" pitchFamily="34" charset="0"/>
            </a:endParaRPr>
          </a:p>
          <a:p>
            <a:r>
              <a:rPr lang="en-US" sz="2400" dirty="0">
                <a:latin typeface="Trebuchet MS" panose="020B0603020202020204" pitchFamily="34" charset="0"/>
                <a:hlinkClick r:id="rId7"/>
              </a:rPr>
              <a:t>https://jedm.educationaldatamining.org/index.php/JEDM</a:t>
            </a:r>
            <a:endParaRPr lang="el-GR" sz="2400" dirty="0">
              <a:latin typeface="Trebuchet MS" panose="020B0603020202020204" pitchFamily="34" charset="0"/>
            </a:endParaRPr>
          </a:p>
          <a:p>
            <a:r>
              <a:rPr lang="en-US" sz="2400" dirty="0">
                <a:latin typeface="Trebuchet MS" panose="020B0603020202020204" pitchFamily="34" charset="0"/>
                <a:hlinkClick r:id="rId8"/>
              </a:rPr>
              <a:t>http://bit.ly/2Qcsg4s</a:t>
            </a:r>
            <a:endParaRPr lang="el-GR" sz="2400" dirty="0">
              <a:latin typeface="Trebuchet MS" panose="020B0603020202020204" pitchFamily="34" charset="0"/>
            </a:endParaRPr>
          </a:p>
          <a:p>
            <a:r>
              <a:rPr lang="en-US" sz="2400" dirty="0">
                <a:latin typeface="Trebuchet MS" panose="020B0603020202020204" pitchFamily="34" charset="0"/>
                <a:hlinkClick r:id="rId9"/>
              </a:rPr>
              <a:t>http://bit.ly/2QdonMI</a:t>
            </a:r>
            <a:endParaRPr lang="en-US" sz="2400" dirty="0">
              <a:latin typeface="Trebuchet MS" panose="020B0603020202020204" pitchFamily="34" charset="0"/>
            </a:endParaRPr>
          </a:p>
          <a:p>
            <a:endParaRPr lang="en-US" sz="2400" dirty="0">
              <a:latin typeface="Trebuchet MS" panose="020B0603020202020204" pitchFamily="34" charset="0"/>
            </a:endParaRPr>
          </a:p>
          <a:p>
            <a:endParaRPr lang="en-US" sz="2400" dirty="0">
              <a:latin typeface="Trebuchet MS" panose="020B0603020202020204" pitchFamily="34" charset="0"/>
            </a:endParaRPr>
          </a:p>
          <a:p>
            <a:endParaRPr lang="en-US" sz="2400" dirty="0">
              <a:latin typeface="Trebuchet MS" panose="020B0603020202020204" pitchFamily="34" charset="0"/>
            </a:endParaRPr>
          </a:p>
          <a:p>
            <a:endParaRPr lang="el-GR" sz="2400" dirty="0">
              <a:latin typeface="Trebuchet MS" panose="020B0603020202020204" pitchFamily="34" charset="0"/>
            </a:endParaRPr>
          </a:p>
          <a:p>
            <a:pPr marL="0" indent="0">
              <a:spcBef>
                <a:spcPts val="3600"/>
              </a:spcBef>
              <a:buNone/>
            </a:pPr>
            <a:endParaRPr lang="el-GR" sz="2400" dirty="0">
              <a:latin typeface="Trebuchet MS" panose="020B0603020202020204" pitchFamily="34" charset="0"/>
            </a:endParaRPr>
          </a:p>
        </p:txBody>
      </p:sp>
    </p:spTree>
    <p:custDataLst>
      <p:tags r:id="rId1"/>
    </p:custDataLst>
    <p:extLst>
      <p:ext uri="{BB962C8B-B14F-4D97-AF65-F5344CB8AC3E}">
        <p14:creationId xmlns:p14="http://schemas.microsoft.com/office/powerpoint/2010/main" val="2305788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02060"/>
                </a:solidFill>
                <a:latin typeface="Trebuchet MS" panose="020B0603020202020204" pitchFamily="34" charset="0"/>
              </a:rPr>
              <a:t>Take Away</a:t>
            </a:r>
            <a:endParaRPr lang="el-GR" dirty="0">
              <a:solidFill>
                <a:srgbClr val="002060"/>
              </a:solidFill>
              <a:latin typeface="Trebuchet MS" panose="020B0603020202020204" pitchFamily="34" charset="0"/>
            </a:endParaRPr>
          </a:p>
        </p:txBody>
      </p:sp>
      <p:sp>
        <p:nvSpPr>
          <p:cNvPr id="3" name="Content Placeholder 2"/>
          <p:cNvSpPr>
            <a:spLocks noGrp="1"/>
          </p:cNvSpPr>
          <p:nvPr>
            <p:ph idx="1"/>
          </p:nvPr>
        </p:nvSpPr>
        <p:spPr>
          <a:xfrm>
            <a:off x="1219200" y="2410354"/>
            <a:ext cx="9905999" cy="3883458"/>
          </a:xfrm>
        </p:spPr>
        <p:txBody>
          <a:bodyPr>
            <a:normAutofit/>
          </a:bodyPr>
          <a:lstStyle/>
          <a:p>
            <a:r>
              <a:rPr lang="el-GR" sz="2400" dirty="0">
                <a:latin typeface="Trebuchet MS" panose="020B0603020202020204" pitchFamily="34" charset="0"/>
              </a:rPr>
              <a:t>…</a:t>
            </a:r>
            <a:endParaRPr lang="en-US" sz="2400" dirty="0">
              <a:latin typeface="Trebuchet MS" panose="020B0603020202020204" pitchFamily="34" charset="0"/>
            </a:endParaRPr>
          </a:p>
          <a:p>
            <a:endParaRPr lang="en-US" sz="2400" dirty="0">
              <a:latin typeface="Trebuchet MS" panose="020B0603020202020204" pitchFamily="34" charset="0"/>
            </a:endParaRPr>
          </a:p>
          <a:p>
            <a:endParaRPr lang="en-US" sz="2400" dirty="0">
              <a:latin typeface="Trebuchet MS" panose="020B0603020202020204" pitchFamily="34" charset="0"/>
            </a:endParaRPr>
          </a:p>
          <a:p>
            <a:endParaRPr lang="el-GR" sz="2400" dirty="0">
              <a:latin typeface="Trebuchet MS" panose="020B0603020202020204" pitchFamily="34" charset="0"/>
            </a:endParaRPr>
          </a:p>
          <a:p>
            <a:pPr marL="0" indent="0">
              <a:spcBef>
                <a:spcPts val="3600"/>
              </a:spcBef>
              <a:buNone/>
            </a:pPr>
            <a:endParaRPr lang="el-GR" sz="2400" dirty="0">
              <a:latin typeface="Trebuchet MS" panose="020B0603020202020204" pitchFamily="34" charset="0"/>
            </a:endParaRPr>
          </a:p>
        </p:txBody>
      </p:sp>
    </p:spTree>
    <p:custDataLst>
      <p:tags r:id="rId1"/>
    </p:custDataLst>
    <p:extLst>
      <p:ext uri="{BB962C8B-B14F-4D97-AF65-F5344CB8AC3E}">
        <p14:creationId xmlns:p14="http://schemas.microsoft.com/office/powerpoint/2010/main" val="198031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67553" y="1248605"/>
            <a:ext cx="8791575" cy="2387600"/>
          </a:xfrm>
        </p:spPr>
        <p:txBody>
          <a:bodyPr/>
          <a:lstStyle/>
          <a:p>
            <a:r>
              <a:rPr lang="el-GR" sz="3400" cap="none" dirty="0">
                <a:solidFill>
                  <a:srgbClr val="002060"/>
                </a:solidFill>
                <a:latin typeface="Trebuchet MS" panose="020B0603020202020204" pitchFamily="34" charset="0"/>
              </a:rPr>
              <a:t>Σας ευχαριστώ για την προσοχή σας</a:t>
            </a:r>
            <a:r>
              <a:rPr lang="en-US" sz="3400" dirty="0">
                <a:solidFill>
                  <a:srgbClr val="002060"/>
                </a:solidFill>
                <a:latin typeface="Trebuchet MS" panose="020B0603020202020204" pitchFamily="34" charset="0"/>
              </a:rPr>
              <a:t>!</a:t>
            </a:r>
            <a:br>
              <a:rPr lang="el-GR" sz="3400" dirty="0">
                <a:solidFill>
                  <a:srgbClr val="002060"/>
                </a:solidFill>
                <a:latin typeface="Trebuchet MS" panose="020B0603020202020204" pitchFamily="34" charset="0"/>
              </a:rPr>
            </a:br>
            <a:br>
              <a:rPr lang="el-GR" sz="3400" dirty="0">
                <a:solidFill>
                  <a:srgbClr val="002060"/>
                </a:solidFill>
                <a:latin typeface="Trebuchet MS" panose="020B0603020202020204" pitchFamily="34" charset="0"/>
              </a:rPr>
            </a:br>
            <a:r>
              <a:rPr lang="en-US" sz="2600" cap="none" dirty="0">
                <a:solidFill>
                  <a:srgbClr val="002060"/>
                </a:solidFill>
                <a:latin typeface="Trebuchet MS" panose="020B0603020202020204" pitchFamily="34" charset="0"/>
                <a:hlinkClick r:id="rId3"/>
              </a:rPr>
              <a:t>http://blogs.sch.gr/dtzimas</a:t>
            </a:r>
            <a:endParaRPr lang="el-GR" sz="2600" cap="none" dirty="0">
              <a:solidFill>
                <a:srgbClr val="002060"/>
              </a:solidFill>
              <a:latin typeface="Trebuchet MS" panose="020B0603020202020204" pitchFamily="34" charset="0"/>
            </a:endParaRPr>
          </a:p>
        </p:txBody>
      </p:sp>
    </p:spTree>
    <p:custDataLst>
      <p:tags r:id="rId1"/>
    </p:custDataLst>
    <p:extLst>
      <p:ext uri="{BB962C8B-B14F-4D97-AF65-F5344CB8AC3E}">
        <p14:creationId xmlns:p14="http://schemas.microsoft.com/office/powerpoint/2010/main" val="1366602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6205" y="262054"/>
            <a:ext cx="9601200" cy="1485900"/>
          </a:xfrm>
        </p:spPr>
        <p:txBody>
          <a:bodyPr>
            <a:normAutofit/>
          </a:bodyPr>
          <a:lstStyle/>
          <a:p>
            <a:r>
              <a:rPr lang="el-GR" dirty="0">
                <a:solidFill>
                  <a:srgbClr val="002060"/>
                </a:solidFill>
                <a:latin typeface="Trebuchet MS" panose="020B0603020202020204" pitchFamily="34" charset="0"/>
              </a:rPr>
              <a:t>Τεχνικές Ανάλυσης Δεδομένων</a:t>
            </a:r>
          </a:p>
        </p:txBody>
      </p:sp>
      <p:pic>
        <p:nvPicPr>
          <p:cNvPr id="7" name="Εικόνα 6">
            <a:extLst>
              <a:ext uri="{FF2B5EF4-FFF2-40B4-BE49-F238E27FC236}">
                <a16:creationId xmlns:a16="http://schemas.microsoft.com/office/drawing/2014/main" id="{2DABD9C4-C14C-473A-88A0-8173C6C1E5D8}"/>
              </a:ext>
            </a:extLst>
          </p:cNvPr>
          <p:cNvPicPr>
            <a:picLocks noChangeAspect="1"/>
          </p:cNvPicPr>
          <p:nvPr/>
        </p:nvPicPr>
        <p:blipFill>
          <a:blip r:embed="rId4"/>
          <a:stretch>
            <a:fillRect/>
          </a:stretch>
        </p:blipFill>
        <p:spPr>
          <a:xfrm>
            <a:off x="2375210" y="916294"/>
            <a:ext cx="8129239" cy="5879936"/>
          </a:xfrm>
          <a:prstGeom prst="rect">
            <a:avLst/>
          </a:prstGeom>
        </p:spPr>
      </p:pic>
    </p:spTree>
    <p:custDataLst>
      <p:tags r:id="rId1"/>
    </p:custDataLst>
    <p:extLst>
      <p:ext uri="{BB962C8B-B14F-4D97-AF65-F5344CB8AC3E}">
        <p14:creationId xmlns:p14="http://schemas.microsoft.com/office/powerpoint/2010/main" val="1100090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02060"/>
                </a:solidFill>
                <a:latin typeface="Trebuchet MS" panose="020B0603020202020204" pitchFamily="34" charset="0"/>
              </a:rPr>
              <a:t>2. </a:t>
            </a:r>
            <a:r>
              <a:rPr lang="el-GR" dirty="0">
                <a:solidFill>
                  <a:srgbClr val="002060"/>
                </a:solidFill>
                <a:latin typeface="Trebuchet MS" panose="020B0603020202020204" pitchFamily="34" charset="0"/>
              </a:rPr>
              <a:t>Ανάλυση Δεδομένων Μάθησης</a:t>
            </a:r>
          </a:p>
        </p:txBody>
      </p:sp>
      <p:sp>
        <p:nvSpPr>
          <p:cNvPr id="6" name="Θέση περιεχομένου 5">
            <a:extLst>
              <a:ext uri="{FF2B5EF4-FFF2-40B4-BE49-F238E27FC236}">
                <a16:creationId xmlns:a16="http://schemas.microsoft.com/office/drawing/2014/main" id="{FD086DDC-9689-4030-A531-900A70E3F35F}"/>
              </a:ext>
            </a:extLst>
          </p:cNvPr>
          <p:cNvSpPr>
            <a:spLocks noGrp="1"/>
          </p:cNvSpPr>
          <p:nvPr>
            <p:ph idx="1"/>
          </p:nvPr>
        </p:nvSpPr>
        <p:spPr/>
        <p:txBody>
          <a:bodyPr/>
          <a:lstStyle/>
          <a:p>
            <a:r>
              <a:rPr lang="el-GR" dirty="0" err="1"/>
              <a:t>Επστημολογία</a:t>
            </a:r>
            <a:r>
              <a:rPr lang="el-GR" dirty="0"/>
              <a:t> (</a:t>
            </a:r>
            <a:r>
              <a:rPr lang="en-US" b="1" dirty="0"/>
              <a:t>What</a:t>
            </a:r>
            <a:r>
              <a:rPr lang="en-US" dirty="0"/>
              <a:t> are we measuring, </a:t>
            </a:r>
            <a:r>
              <a:rPr lang="en-US" b="1" dirty="0"/>
              <a:t>How)</a:t>
            </a:r>
            <a:r>
              <a:rPr lang="en-US" dirty="0"/>
              <a:t> </a:t>
            </a:r>
          </a:p>
          <a:p>
            <a:r>
              <a:rPr lang="el-GR" dirty="0"/>
              <a:t>Παιδαγωγική (</a:t>
            </a:r>
            <a:r>
              <a:rPr lang="en-US" b="1" dirty="0"/>
              <a:t>Why</a:t>
            </a:r>
            <a:r>
              <a:rPr lang="en-US" dirty="0"/>
              <a:t>, for </a:t>
            </a:r>
            <a:r>
              <a:rPr lang="en-US" b="1" dirty="0"/>
              <a:t>Whom</a:t>
            </a:r>
            <a:r>
              <a:rPr lang="en-US" dirty="0"/>
              <a:t>)</a:t>
            </a:r>
          </a:p>
          <a:p>
            <a:r>
              <a:rPr lang="el-GR" dirty="0"/>
              <a:t>Αξιολόγηση (</a:t>
            </a:r>
            <a:r>
              <a:rPr lang="en-US" b="1" dirty="0"/>
              <a:t>Where</a:t>
            </a:r>
            <a:r>
              <a:rPr lang="en-US" dirty="0"/>
              <a:t> &amp; </a:t>
            </a:r>
            <a:r>
              <a:rPr lang="en-US" b="1" dirty="0"/>
              <a:t>When</a:t>
            </a:r>
            <a:r>
              <a:rPr lang="en-US" dirty="0"/>
              <a:t>)</a:t>
            </a:r>
            <a:endParaRPr lang="el-GR" dirty="0"/>
          </a:p>
        </p:txBody>
      </p:sp>
      <p:pic>
        <p:nvPicPr>
          <p:cNvPr id="7" name="Εικόνα 6">
            <a:extLst>
              <a:ext uri="{FF2B5EF4-FFF2-40B4-BE49-F238E27FC236}">
                <a16:creationId xmlns:a16="http://schemas.microsoft.com/office/drawing/2014/main" id="{821CD92D-F33F-4E2C-955B-66483F12AEC8}"/>
              </a:ext>
            </a:extLst>
          </p:cNvPr>
          <p:cNvPicPr>
            <a:picLocks noChangeAspect="1"/>
          </p:cNvPicPr>
          <p:nvPr/>
        </p:nvPicPr>
        <p:blipFill>
          <a:blip r:embed="rId4"/>
          <a:stretch>
            <a:fillRect/>
          </a:stretch>
        </p:blipFill>
        <p:spPr>
          <a:xfrm>
            <a:off x="6985565" y="1889329"/>
            <a:ext cx="5206435" cy="4968671"/>
          </a:xfrm>
          <a:prstGeom prst="rect">
            <a:avLst/>
          </a:prstGeom>
        </p:spPr>
      </p:pic>
    </p:spTree>
    <p:custDataLst>
      <p:tags r:id="rId1"/>
    </p:custDataLst>
    <p:extLst>
      <p:ext uri="{BB962C8B-B14F-4D97-AF65-F5344CB8AC3E}">
        <p14:creationId xmlns:p14="http://schemas.microsoft.com/office/powerpoint/2010/main" val="3504262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599" y="685800"/>
            <a:ext cx="10419347" cy="1485900"/>
          </a:xfrm>
        </p:spPr>
        <p:txBody>
          <a:bodyPr>
            <a:normAutofit/>
          </a:bodyPr>
          <a:lstStyle/>
          <a:p>
            <a:r>
              <a:rPr lang="el-GR" dirty="0">
                <a:solidFill>
                  <a:srgbClr val="002060"/>
                </a:solidFill>
                <a:latin typeface="Trebuchet MS" panose="020B0603020202020204" pitchFamily="34" charset="0"/>
              </a:rPr>
              <a:t>Τι είναι Ανάλυση Δεδομένων Μάθησης</a:t>
            </a:r>
          </a:p>
        </p:txBody>
      </p:sp>
      <p:sp>
        <p:nvSpPr>
          <p:cNvPr id="6" name="Θέση περιεχομένου 5">
            <a:extLst>
              <a:ext uri="{FF2B5EF4-FFF2-40B4-BE49-F238E27FC236}">
                <a16:creationId xmlns:a16="http://schemas.microsoft.com/office/drawing/2014/main" id="{FD086DDC-9689-4030-A531-900A70E3F35F}"/>
              </a:ext>
            </a:extLst>
          </p:cNvPr>
          <p:cNvSpPr>
            <a:spLocks noGrp="1"/>
          </p:cNvSpPr>
          <p:nvPr>
            <p:ph idx="1"/>
          </p:nvPr>
        </p:nvSpPr>
        <p:spPr/>
        <p:txBody>
          <a:bodyPr/>
          <a:lstStyle/>
          <a:p>
            <a:endParaRPr lang="el-GR"/>
          </a:p>
        </p:txBody>
      </p:sp>
      <p:pic>
        <p:nvPicPr>
          <p:cNvPr id="3" name="Εικόνα 2">
            <a:extLst>
              <a:ext uri="{FF2B5EF4-FFF2-40B4-BE49-F238E27FC236}">
                <a16:creationId xmlns:a16="http://schemas.microsoft.com/office/drawing/2014/main" id="{1AFED3AF-82A4-4C96-82CC-4BDB5005C350}"/>
              </a:ext>
            </a:extLst>
          </p:cNvPr>
          <p:cNvPicPr>
            <a:picLocks noChangeAspect="1"/>
          </p:cNvPicPr>
          <p:nvPr/>
        </p:nvPicPr>
        <p:blipFill>
          <a:blip r:embed="rId4"/>
          <a:stretch>
            <a:fillRect/>
          </a:stretch>
        </p:blipFill>
        <p:spPr>
          <a:xfrm>
            <a:off x="1850841" y="1326761"/>
            <a:ext cx="9121959" cy="5126625"/>
          </a:xfrm>
          <a:prstGeom prst="rect">
            <a:avLst/>
          </a:prstGeom>
        </p:spPr>
      </p:pic>
    </p:spTree>
    <p:custDataLst>
      <p:tags r:id="rId1"/>
    </p:custDataLst>
    <p:extLst>
      <p:ext uri="{BB962C8B-B14F-4D97-AF65-F5344CB8AC3E}">
        <p14:creationId xmlns:p14="http://schemas.microsoft.com/office/powerpoint/2010/main" val="1242142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471196"/>
            <a:ext cx="9601200" cy="1485900"/>
          </a:xfrm>
        </p:spPr>
        <p:txBody>
          <a:bodyPr>
            <a:normAutofit/>
          </a:bodyPr>
          <a:lstStyle/>
          <a:p>
            <a:r>
              <a:rPr lang="en-US" dirty="0">
                <a:solidFill>
                  <a:srgbClr val="002060"/>
                </a:solidFill>
                <a:latin typeface="Trebuchet MS" panose="020B0603020202020204" pitchFamily="34" charset="0"/>
              </a:rPr>
              <a:t> </a:t>
            </a:r>
            <a:endParaRPr lang="el-GR" dirty="0">
              <a:solidFill>
                <a:srgbClr val="002060"/>
              </a:solidFill>
              <a:latin typeface="Trebuchet MS" panose="020B0603020202020204" pitchFamily="34" charset="0"/>
            </a:endParaRPr>
          </a:p>
        </p:txBody>
      </p:sp>
      <p:sp>
        <p:nvSpPr>
          <p:cNvPr id="3" name="Content Placeholder 2"/>
          <p:cNvSpPr>
            <a:spLocks noGrp="1"/>
          </p:cNvSpPr>
          <p:nvPr>
            <p:ph idx="1"/>
          </p:nvPr>
        </p:nvSpPr>
        <p:spPr>
          <a:xfrm>
            <a:off x="1141412" y="2510744"/>
            <a:ext cx="9905999" cy="3652550"/>
          </a:xfrm>
        </p:spPr>
        <p:txBody>
          <a:bodyPr>
            <a:normAutofit/>
          </a:bodyPr>
          <a:lstStyle/>
          <a:p>
            <a:r>
              <a:rPr lang="en-US" sz="2400" dirty="0">
                <a:latin typeface="Trebuchet MS" panose="020B0603020202020204" pitchFamily="34" charset="0"/>
              </a:rPr>
              <a:t>….</a:t>
            </a:r>
          </a:p>
        </p:txBody>
      </p:sp>
      <p:pic>
        <p:nvPicPr>
          <p:cNvPr id="16386" name="Picture 2" descr="https://lh5.googleusercontent.com/gRYkE7LSe2jAcrDDIW_4iLDLpws1I6TRt6-BsqJMVhpoVds6193naF9bfd7kvp0MSVO62cut1ymtANw9wr8nXgDp_L8lTxgMLVSfq_6CBtzoVrE8_VFCV7nYODydTCbO6456tjeduw">
            <a:extLst>
              <a:ext uri="{FF2B5EF4-FFF2-40B4-BE49-F238E27FC236}">
                <a16:creationId xmlns:a16="http://schemas.microsoft.com/office/drawing/2014/main" id="{067EDA82-6468-4797-9471-DDEA639A53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164" y="547873"/>
            <a:ext cx="11255002" cy="546263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559608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946483" y="685800"/>
            <a:ext cx="10026317" cy="1485900"/>
          </a:xfrm>
        </p:spPr>
        <p:txBody>
          <a:bodyPr>
            <a:normAutofit/>
          </a:bodyPr>
          <a:lstStyle/>
          <a:p>
            <a:r>
              <a:rPr lang="el-GR" dirty="0">
                <a:solidFill>
                  <a:srgbClr val="002060"/>
                </a:solidFill>
                <a:latin typeface="Trebuchet MS" panose="020B0603020202020204" pitchFamily="34" charset="0"/>
              </a:rPr>
              <a:t>Υπολογιστικές</a:t>
            </a:r>
            <a:br>
              <a:rPr lang="el-GR" dirty="0">
                <a:solidFill>
                  <a:srgbClr val="002060"/>
                </a:solidFill>
                <a:latin typeface="Trebuchet MS" panose="020B0603020202020204" pitchFamily="34" charset="0"/>
              </a:rPr>
            </a:br>
            <a:r>
              <a:rPr lang="el-GR" dirty="0">
                <a:solidFill>
                  <a:srgbClr val="002060"/>
                </a:solidFill>
                <a:latin typeface="Trebuchet MS" panose="020B0603020202020204" pitchFamily="34" charset="0"/>
              </a:rPr>
              <a:t> μέθοδοι</a:t>
            </a:r>
          </a:p>
        </p:txBody>
      </p:sp>
      <p:pic>
        <p:nvPicPr>
          <p:cNvPr id="7" name="Εικόνα 6">
            <a:extLst>
              <a:ext uri="{FF2B5EF4-FFF2-40B4-BE49-F238E27FC236}">
                <a16:creationId xmlns:a16="http://schemas.microsoft.com/office/drawing/2014/main" id="{8E8BD55B-562F-4AE9-8C04-6E63C8A9FBBE}"/>
              </a:ext>
            </a:extLst>
          </p:cNvPr>
          <p:cNvPicPr>
            <a:picLocks noChangeAspect="1"/>
          </p:cNvPicPr>
          <p:nvPr/>
        </p:nvPicPr>
        <p:blipFill>
          <a:blip r:embed="rId4"/>
          <a:stretch>
            <a:fillRect/>
          </a:stretch>
        </p:blipFill>
        <p:spPr>
          <a:xfrm>
            <a:off x="4656542" y="-1974066"/>
            <a:ext cx="9601200" cy="8427451"/>
          </a:xfrm>
          <a:prstGeom prst="rect">
            <a:avLst/>
          </a:prstGeom>
        </p:spPr>
      </p:pic>
    </p:spTree>
    <p:custDataLst>
      <p:tags r:id="rId1"/>
    </p:custDataLst>
    <p:extLst>
      <p:ext uri="{BB962C8B-B14F-4D97-AF65-F5344CB8AC3E}">
        <p14:creationId xmlns:p14="http://schemas.microsoft.com/office/powerpoint/2010/main" val="26402471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91715"/>
            <a:ext cx="9601200" cy="1485900"/>
          </a:xfrm>
        </p:spPr>
        <p:txBody>
          <a:bodyPr>
            <a:normAutofit/>
          </a:bodyPr>
          <a:lstStyle/>
          <a:p>
            <a:r>
              <a:rPr lang="el-GR" sz="3200" dirty="0">
                <a:solidFill>
                  <a:srgbClr val="002060"/>
                </a:solidFill>
                <a:latin typeface="Trebuchet MS" panose="020B0603020202020204" pitchFamily="34" charset="0"/>
              </a:rPr>
              <a:t>Υπολογιστικές μέθοδοι (</a:t>
            </a:r>
            <a:r>
              <a:rPr lang="en-US" sz="3200" dirty="0">
                <a:solidFill>
                  <a:srgbClr val="002060"/>
                </a:solidFill>
                <a:latin typeface="Trebuchet MS" panose="020B0603020202020204" pitchFamily="34" charset="0"/>
              </a:rPr>
              <a:t>Network Analytic methods)</a:t>
            </a:r>
            <a:endParaRPr lang="el-GR" sz="3200" dirty="0">
              <a:solidFill>
                <a:srgbClr val="002060"/>
              </a:solidFill>
              <a:latin typeface="Trebuchet MS" panose="020B0603020202020204" pitchFamily="34" charset="0"/>
            </a:endParaRPr>
          </a:p>
        </p:txBody>
      </p:sp>
      <p:sp>
        <p:nvSpPr>
          <p:cNvPr id="6" name="Θέση περιεχομένου 5">
            <a:extLst>
              <a:ext uri="{FF2B5EF4-FFF2-40B4-BE49-F238E27FC236}">
                <a16:creationId xmlns:a16="http://schemas.microsoft.com/office/drawing/2014/main" id="{FD086DDC-9689-4030-A531-900A70E3F35F}"/>
              </a:ext>
            </a:extLst>
          </p:cNvPr>
          <p:cNvSpPr>
            <a:spLocks noGrp="1"/>
          </p:cNvSpPr>
          <p:nvPr>
            <p:ph idx="1"/>
          </p:nvPr>
        </p:nvSpPr>
        <p:spPr/>
        <p:txBody>
          <a:bodyPr/>
          <a:lstStyle/>
          <a:p>
            <a:endParaRPr lang="el-GR" dirty="0"/>
          </a:p>
        </p:txBody>
      </p:sp>
      <p:pic>
        <p:nvPicPr>
          <p:cNvPr id="3" name="Εικόνα 2">
            <a:extLst>
              <a:ext uri="{FF2B5EF4-FFF2-40B4-BE49-F238E27FC236}">
                <a16:creationId xmlns:a16="http://schemas.microsoft.com/office/drawing/2014/main" id="{3BED0165-614D-4B75-AB19-A40F20319B0F}"/>
              </a:ext>
            </a:extLst>
          </p:cNvPr>
          <p:cNvPicPr>
            <a:picLocks noChangeAspect="1"/>
          </p:cNvPicPr>
          <p:nvPr/>
        </p:nvPicPr>
        <p:blipFill>
          <a:blip r:embed="rId4"/>
          <a:stretch>
            <a:fillRect/>
          </a:stretch>
        </p:blipFill>
        <p:spPr>
          <a:xfrm>
            <a:off x="767286" y="994748"/>
            <a:ext cx="5328714" cy="3926164"/>
          </a:xfrm>
          <a:prstGeom prst="rect">
            <a:avLst/>
          </a:prstGeom>
        </p:spPr>
      </p:pic>
      <p:pic>
        <p:nvPicPr>
          <p:cNvPr id="5" name="Εικόνα 4">
            <a:extLst>
              <a:ext uri="{FF2B5EF4-FFF2-40B4-BE49-F238E27FC236}">
                <a16:creationId xmlns:a16="http://schemas.microsoft.com/office/drawing/2014/main" id="{4D59ED51-7038-47F1-8304-E4EB957C9302}"/>
              </a:ext>
            </a:extLst>
          </p:cNvPr>
          <p:cNvPicPr>
            <a:picLocks noChangeAspect="1"/>
          </p:cNvPicPr>
          <p:nvPr/>
        </p:nvPicPr>
        <p:blipFill>
          <a:blip r:embed="rId5"/>
          <a:stretch>
            <a:fillRect/>
          </a:stretch>
        </p:blipFill>
        <p:spPr>
          <a:xfrm>
            <a:off x="7741534" y="578603"/>
            <a:ext cx="4450466" cy="3633531"/>
          </a:xfrm>
          <a:prstGeom prst="rect">
            <a:avLst/>
          </a:prstGeom>
        </p:spPr>
      </p:pic>
      <p:pic>
        <p:nvPicPr>
          <p:cNvPr id="7" name="Εικόνα 6">
            <a:extLst>
              <a:ext uri="{FF2B5EF4-FFF2-40B4-BE49-F238E27FC236}">
                <a16:creationId xmlns:a16="http://schemas.microsoft.com/office/drawing/2014/main" id="{CDCCF0DC-A53D-45C0-8D8E-4CEE7DA05AE9}"/>
              </a:ext>
            </a:extLst>
          </p:cNvPr>
          <p:cNvPicPr>
            <a:picLocks noChangeAspect="1"/>
          </p:cNvPicPr>
          <p:nvPr/>
        </p:nvPicPr>
        <p:blipFill>
          <a:blip r:embed="rId6"/>
          <a:stretch>
            <a:fillRect/>
          </a:stretch>
        </p:blipFill>
        <p:spPr>
          <a:xfrm>
            <a:off x="5626039" y="3076685"/>
            <a:ext cx="6565961" cy="3926164"/>
          </a:xfrm>
          <a:prstGeom prst="rect">
            <a:avLst/>
          </a:prstGeom>
        </p:spPr>
      </p:pic>
    </p:spTree>
    <p:custDataLst>
      <p:tags r:id="rId1"/>
    </p:custDataLst>
    <p:extLst>
      <p:ext uri="{BB962C8B-B14F-4D97-AF65-F5344CB8AC3E}">
        <p14:creationId xmlns:p14="http://schemas.microsoft.com/office/powerpoint/2010/main" val="2846345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7"/>
  <p:tag name="ARTICULATE_DESIGN_ID_CROP" val="HkhF3BH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rop">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26803</TotalTime>
  <Words>4157</Words>
  <Application>Microsoft Office PowerPoint</Application>
  <PresentationFormat>Ευρεία οθόνη</PresentationFormat>
  <Paragraphs>484</Paragraphs>
  <Slides>32</Slides>
  <Notes>31</Notes>
  <HiddenSlides>2</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32</vt:i4>
      </vt:variant>
    </vt:vector>
  </HeadingPairs>
  <TitlesOfParts>
    <vt:vector size="38" baseType="lpstr">
      <vt:lpstr>Arial</vt:lpstr>
      <vt:lpstr>Calibri</vt:lpstr>
      <vt:lpstr>Franklin Gothic Book</vt:lpstr>
      <vt:lpstr>Menlo</vt:lpstr>
      <vt:lpstr>Trebuchet MS</vt:lpstr>
      <vt:lpstr>Crop</vt:lpstr>
      <vt:lpstr>Ανάλυση Δεδομένων Μάθησης (Learning Analytics)</vt:lpstr>
      <vt:lpstr>Παρουσίαση του PowerPoint</vt:lpstr>
      <vt:lpstr>1. Τι είναι η ανάλυση δεδομένων</vt:lpstr>
      <vt:lpstr>Τεχνικές Ανάλυσης Δεδομένων</vt:lpstr>
      <vt:lpstr>2. Ανάλυση Δεδομένων Μάθησης</vt:lpstr>
      <vt:lpstr>Τι είναι Ανάλυση Δεδομένων Μάθησης</vt:lpstr>
      <vt:lpstr> </vt:lpstr>
      <vt:lpstr>Υπολογιστικές  μέθοδοι</vt:lpstr>
      <vt:lpstr>Υπολογιστικές μέθοδοι (Network Analytic methods)</vt:lpstr>
      <vt:lpstr>- Constructs</vt:lpstr>
      <vt:lpstr>3. Python-based analytics</vt:lpstr>
      <vt:lpstr>Pandas</vt:lpstr>
      <vt:lpstr>Numpy</vt:lpstr>
      <vt:lpstr>Numpy</vt:lpstr>
      <vt:lpstr>Matplotlib</vt:lpstr>
      <vt:lpstr>Pandas</vt:lpstr>
      <vt:lpstr>Pandas</vt:lpstr>
      <vt:lpstr>DataFrame (Pandas)</vt:lpstr>
      <vt:lpstr>Series (Pandas) </vt:lpstr>
      <vt:lpstr>Έλεγχος υποθέσεων (Hypothesis testing)</vt:lpstr>
      <vt:lpstr>Κατανομές (Distributions)</vt:lpstr>
      <vt:lpstr>Statistical controls</vt:lpstr>
      <vt:lpstr>Test for differences between 2 groups</vt:lpstr>
      <vt:lpstr>Paired t-test</vt:lpstr>
      <vt:lpstr>One sample t-test</vt:lpstr>
      <vt:lpstr>Test for differences between 3 or more groups</vt:lpstr>
      <vt:lpstr>Building models in Python (supervised learning)</vt:lpstr>
      <vt:lpstr>Building models in Python (unsupervised learning)</vt:lpstr>
      <vt:lpstr>Τεχνητή Νοημοσύνη με Python (text mining)</vt:lpstr>
      <vt:lpstr>Χρήσιμοι σύνδεσμοι</vt:lpstr>
      <vt:lpstr>Take Away</vt:lpstr>
      <vt:lpstr>Σας ευχαριστώ για την προσοχή σας!  http://blogs.sch.gr/dtzimas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Eleftheria Stamatopoulou</dc:creator>
  <cp:lastModifiedBy>ΔΗΜΗΤΡΗΣ ΤΖΗΜΑΣ</cp:lastModifiedBy>
  <cp:revision>303</cp:revision>
  <dcterms:created xsi:type="dcterms:W3CDTF">2018-09-13T10:28:52Z</dcterms:created>
  <dcterms:modified xsi:type="dcterms:W3CDTF">2026-01-27T12:53:09Z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3EB1FA22-E25A-452E-9F13-C4DF4F2E6421</vt:lpwstr>
  </property>
  <property fmtid="{D5CDD505-2E9C-101B-9397-08002B2CF9AE}" pid="3" name="ArticulatePath">
    <vt:lpwstr>Παρουσίαση συνδρίου ΕΤΠΕ - Python vs ΓΛΩΣΣΑ</vt:lpwstr>
  </property>
</Properties>
</file>