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32.png" ContentType="image/png"/>
  <Override PartName="/ppt/media/image30.png" ContentType="image/png"/>
  <Override PartName="/ppt/media/image27.png" ContentType="image/png"/>
  <Override PartName="/ppt/media/image26.png" ContentType="image/png"/>
  <Override PartName="/ppt/media/image33.png" ContentType="image/png"/>
  <Override PartName="/ppt/media/image25.png" ContentType="image/png"/>
  <Override PartName="/ppt/media/image28.png" ContentType="image/png"/>
  <Override PartName="/ppt/media/image22.png" ContentType="image/png"/>
  <Override PartName="/ppt/media/image24.png" ContentType="image/png"/>
  <Override PartName="/ppt/media/image21.png" ContentType="image/png"/>
  <Override PartName="/ppt/media/image20.png" ContentType="image/pn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31.jpeg" ContentType="image/jpeg"/>
  <Override PartName="/ppt/media/image23.png" ContentType="image/png"/>
  <Override PartName="/ppt/media/image10.png" ContentType="image/png"/>
  <Override PartName="/ppt/media/image15.png" ContentType="image/png"/>
  <Override PartName="/ppt/media/image9.png" ContentType="image/png"/>
  <Override PartName="/ppt/media/image8.png" ContentType="image/png"/>
  <Override PartName="/ppt/media/image29.png" ContentType="image/png"/>
  <Override PartName="/ppt/media/image6.png" ContentType="image/png"/>
  <Override PartName="/ppt/media/image5.png" ContentType="image/pn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en-US" sz="1200" strike="noStrike">
                <a:solidFill>
                  <a:srgbClr val="8b8b8b"/>
                </a:solidFill>
                <a:latin typeface="Calibri"/>
              </a:rPr>
              <a:t>7/29/20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D858A7B-074C-48A7-9A0D-0436BC56AFF2}" type="slidenum">
              <a:rPr lang="en-US" sz="1200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Calibri"/>
              </a:rPr>
              <a:t>Click to edit the title text format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Calibri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Calibri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 descr=""/>
          <p:cNvPicPr/>
          <p:nvPr/>
        </p:nvPicPr>
        <p:blipFill>
          <a:blip r:embed="rId1"/>
          <a:stretch/>
        </p:blipFill>
        <p:spPr>
          <a:xfrm>
            <a:off x="0" y="0"/>
            <a:ext cx="9162360" cy="685764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365760" y="274320"/>
            <a:ext cx="4389120" cy="2040120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Comic Sans MS"/>
              </a:rPr>
              <a:t>List as many ways as you can think of how humans use animals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202680" y="183240"/>
            <a:ext cx="3546360" cy="699840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Calibri"/>
              </a:rPr>
              <a:t>...</a:t>
            </a:r>
            <a:r>
              <a:rPr lang="en-US" sz="3600" strike="noStrike">
                <a:solidFill>
                  <a:srgbClr val="000000"/>
                </a:solidFill>
                <a:latin typeface="Calibri"/>
              </a:rPr>
              <a:t>in medicine</a:t>
            </a:r>
            <a:endParaRPr/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182880" y="1005840"/>
            <a:ext cx="3931920" cy="301752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4297680" y="274320"/>
            <a:ext cx="3749040" cy="329184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4480560" y="3826080"/>
            <a:ext cx="3657600" cy="275760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4"/>
          <a:stretch/>
        </p:blipFill>
        <p:spPr>
          <a:xfrm>
            <a:off x="343080" y="4297680"/>
            <a:ext cx="3680280" cy="2377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1" descr=""/>
          <p:cNvPicPr/>
          <p:nvPr/>
        </p:nvPicPr>
        <p:blipFill>
          <a:blip r:embed="rId1"/>
          <a:stretch/>
        </p:blipFill>
        <p:spPr>
          <a:xfrm>
            <a:off x="640080" y="480600"/>
            <a:ext cx="8138160" cy="602316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201960" y="153720"/>
            <a:ext cx="5558760" cy="699840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Calibri"/>
              </a:rPr>
              <a:t>To keep us company</a:t>
            </a:r>
            <a:endParaRPr/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611280" y="333360"/>
            <a:ext cx="5257440" cy="6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i="1" lang="en-US" sz="3600" strike="noStrike">
                <a:solidFill>
                  <a:srgbClr val="00ccff"/>
                </a:solidFill>
                <a:latin typeface="Arial Black"/>
                <a:ea typeface="Arial Black"/>
              </a:rPr>
              <a:t>What is a Vivisection?</a:t>
            </a:r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3438720" y="1142280"/>
            <a:ext cx="543528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ff0000"/>
                </a:solidFill>
                <a:latin typeface="Arial"/>
                <a:ea typeface="ＭＳ Ｐゴシック"/>
              </a:rPr>
              <a:t>“</a:t>
            </a:r>
            <a:r>
              <a:rPr b="1" lang="en-US" strike="noStrike">
                <a:solidFill>
                  <a:srgbClr val="ff0000"/>
                </a:solidFill>
                <a:latin typeface="Arial"/>
                <a:ea typeface="ＭＳ Ｐゴシック"/>
              </a:rPr>
              <a:t>Vivisection”</a:t>
            </a:r>
            <a:r>
              <a:rPr b="1"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 is a word used to describe painful experiments</a:t>
            </a:r>
            <a:endParaRPr/>
          </a:p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performed on animals.</a:t>
            </a:r>
            <a:endParaRPr/>
          </a:p>
        </p:txBody>
      </p:sp>
      <p:sp>
        <p:nvSpPr>
          <p:cNvPr id="84" name="CustomShape 3"/>
          <p:cNvSpPr/>
          <p:nvPr/>
        </p:nvSpPr>
        <p:spPr>
          <a:xfrm>
            <a:off x="273960" y="1177920"/>
            <a:ext cx="31644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It literally means: </a:t>
            </a:r>
            <a:r>
              <a:rPr b="1" lang="en-US" strike="noStrike">
                <a:solidFill>
                  <a:srgbClr val="ff0000"/>
                </a:solidFill>
                <a:latin typeface="Arial"/>
                <a:ea typeface="ＭＳ Ｐゴシック"/>
              </a:rPr>
              <a:t>"To cut up a living thing”</a:t>
            </a:r>
            <a:endParaRPr/>
          </a:p>
        </p:txBody>
      </p:sp>
      <p:sp>
        <p:nvSpPr>
          <p:cNvPr id="85" name="CustomShape 4"/>
          <p:cNvSpPr/>
          <p:nvPr/>
        </p:nvSpPr>
        <p:spPr>
          <a:xfrm>
            <a:off x="276840" y="2150640"/>
            <a:ext cx="5702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 u="sng">
                <a:solidFill>
                  <a:srgbClr val="000000"/>
                </a:solidFill>
                <a:latin typeface="Arial"/>
                <a:ea typeface="ＭＳ Ｐゴシック"/>
              </a:rPr>
              <a:t>According to the British Union against Vivisection:</a:t>
            </a:r>
            <a:endParaRPr/>
          </a:p>
        </p:txBody>
      </p:sp>
      <p:sp>
        <p:nvSpPr>
          <p:cNvPr id="86" name="CustomShape 5"/>
          <p:cNvSpPr/>
          <p:nvPr/>
        </p:nvSpPr>
        <p:spPr>
          <a:xfrm>
            <a:off x="204480" y="2798280"/>
            <a:ext cx="5627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ff0000"/>
                </a:solidFill>
                <a:latin typeface="Arial"/>
                <a:ea typeface="ＭＳ Ｐゴシック"/>
              </a:rPr>
              <a:t>200million</a:t>
            </a:r>
            <a:r>
              <a:rPr b="1"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 animals are experimented on each year</a:t>
            </a:r>
            <a:endParaRPr/>
          </a:p>
        </p:txBody>
      </p:sp>
      <p:sp>
        <p:nvSpPr>
          <p:cNvPr id="87" name="CustomShape 6"/>
          <p:cNvSpPr/>
          <p:nvPr/>
        </p:nvSpPr>
        <p:spPr>
          <a:xfrm>
            <a:off x="203400" y="3590280"/>
            <a:ext cx="57438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ff0000"/>
                </a:solidFill>
                <a:latin typeface="Arial"/>
                <a:ea typeface="ＭＳ Ｐゴシック"/>
              </a:rPr>
              <a:t>13000</a:t>
            </a:r>
            <a:r>
              <a:rPr b="1"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, scientists work in </a:t>
            </a:r>
            <a:r>
              <a:rPr b="1" lang="en-US" strike="noStrike">
                <a:solidFill>
                  <a:srgbClr val="ff0000"/>
                </a:solidFill>
                <a:latin typeface="Arial"/>
                <a:ea typeface="ＭＳ Ｐゴシック"/>
              </a:rPr>
              <a:t>300</a:t>
            </a:r>
            <a:r>
              <a:rPr b="1"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 laboratories in the UK</a:t>
            </a:r>
            <a:endParaRPr/>
          </a:p>
        </p:txBody>
      </p:sp>
      <p:sp>
        <p:nvSpPr>
          <p:cNvPr id="88" name="CustomShape 7"/>
          <p:cNvSpPr/>
          <p:nvPr/>
        </p:nvSpPr>
        <p:spPr>
          <a:xfrm>
            <a:off x="202680" y="4311000"/>
            <a:ext cx="7116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Over </a:t>
            </a:r>
            <a:r>
              <a:rPr b="1" lang="en-US" strike="noStrike">
                <a:solidFill>
                  <a:srgbClr val="ff0000"/>
                </a:solidFill>
                <a:latin typeface="Arial"/>
                <a:ea typeface="ＭＳ Ｐゴシック"/>
              </a:rPr>
              <a:t>2.5</a:t>
            </a:r>
            <a:r>
              <a:rPr b="1"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 million animals are experimented on in the UK per year</a:t>
            </a:r>
            <a:endParaRPr/>
          </a:p>
        </p:txBody>
      </p:sp>
      <p:sp>
        <p:nvSpPr>
          <p:cNvPr id="89" name="CustomShape 8"/>
          <p:cNvSpPr/>
          <p:nvPr/>
        </p:nvSpPr>
        <p:spPr>
          <a:xfrm>
            <a:off x="205920" y="4958640"/>
            <a:ext cx="55227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Over </a:t>
            </a:r>
            <a:r>
              <a:rPr b="1" lang="en-US" strike="noStrike">
                <a:solidFill>
                  <a:srgbClr val="ff0000"/>
                </a:solidFill>
                <a:latin typeface="Arial"/>
                <a:ea typeface="ＭＳ Ｐゴシック"/>
              </a:rPr>
              <a:t>63%</a:t>
            </a:r>
            <a:r>
              <a:rPr b="1"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 of experiments do </a:t>
            </a:r>
            <a:r>
              <a:rPr b="1" lang="en-US" strike="noStrike" u="sng">
                <a:solidFill>
                  <a:srgbClr val="000000"/>
                </a:solidFill>
                <a:latin typeface="Arial"/>
                <a:ea typeface="ＭＳ Ｐゴシック"/>
              </a:rPr>
              <a:t>not</a:t>
            </a:r>
            <a:r>
              <a:rPr b="1" lang="en-US" strike="noStrike">
                <a:solidFill>
                  <a:srgbClr val="000000"/>
                </a:solidFill>
                <a:latin typeface="Arial"/>
                <a:ea typeface="ＭＳ Ｐゴシック"/>
              </a:rPr>
              <a:t> use anaesthetic!</a:t>
            </a:r>
            <a:endParaRPr/>
          </a:p>
        </p:txBody>
      </p:sp>
      <p:pic>
        <p:nvPicPr>
          <p:cNvPr id="90" name="Picture 14" descr=""/>
          <p:cNvPicPr/>
          <p:nvPr/>
        </p:nvPicPr>
        <p:blipFill>
          <a:blip r:embed="rId1"/>
          <a:stretch/>
        </p:blipFill>
        <p:spPr>
          <a:xfrm>
            <a:off x="6156360" y="2278080"/>
            <a:ext cx="2592000" cy="2126880"/>
          </a:xfrm>
          <a:prstGeom prst="rect">
            <a:avLst/>
          </a:prstGeom>
          <a:ln>
            <a:noFill/>
          </a:ln>
        </p:spPr>
      </p:pic>
    </p:spTree>
  </p:cSld>
  <p:transition spd="slow">
    <p:push dir="d"/>
  </p:transition>
  <p:timing>
    <p:tnLst>
      <p:par>
        <p:cTn id="23" dur="indefinite" restart="never" nodeType="tmRoot">
          <p:childTnLst>
            <p:seq>
              <p:cTn id="24" dur="indefinite" nodeType="mainSeq">
                <p:childTnLst>
                  <p:par>
                    <p:cTn id="25" nodeType="clickEffect" fill="hold">
                      <p:stCondLst>
                        <p:cond delay="0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nodeType="clickEffect" fill="hold">
                      <p:stCondLst>
                        <p:cond delay="indefinite"/>
                      </p:stCondLst>
                      <p:childTnLst>
                        <p:par>
                          <p:cTn id="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nodeType="clickEffect" fill="hold">
                      <p:stCondLst>
                        <p:cond delay="indefinite"/>
                      </p:stCondLst>
                      <p:childTnLst>
                        <p:par>
                          <p:cTn id="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nodeType="with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nodeType="clickEffect" fill="hold">
                      <p:stCondLst>
                        <p:cond delay="indefinite"/>
                      </p:stCondLst>
                      <p:childTnLst>
                        <p:par>
                          <p:cTn id="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nodeType="clickEffect" fill="hold">
                      <p:stCondLst>
                        <p:cond delay="indefinite"/>
                      </p:stCondLst>
                      <p:childTnLst>
                        <p:par>
                          <p:cTn id="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nodeType="clickEffect" fill="hold">
                      <p:stCondLst>
                        <p:cond delay="indefinite"/>
                      </p:stCondLst>
                      <p:childTnLst>
                        <p:par>
                          <p:cTn id="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nodeType="clickEffect" fill="hold">
                      <p:stCondLst>
                        <p:cond delay="indefinite"/>
                      </p:stCondLst>
                      <p:childTnLst>
                        <p:par>
                          <p:cTn id="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5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29120" y="291600"/>
            <a:ext cx="8238240" cy="639000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Comic Sans MS"/>
              </a:rPr>
              <a:t>Key words</a:t>
            </a:r>
            <a:endParaRPr/>
          </a:p>
        </p:txBody>
      </p:sp>
      <p:sp>
        <p:nvSpPr>
          <p:cNvPr id="92" name="CustomShape 2"/>
          <p:cNvSpPr/>
          <p:nvPr/>
        </p:nvSpPr>
        <p:spPr>
          <a:xfrm>
            <a:off x="429120" y="1200960"/>
            <a:ext cx="4571640" cy="502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Comic Sans MS"/>
              </a:rPr>
              <a:t>Respect</a:t>
            </a:r>
            <a:r>
              <a:rPr lang="en-US" sz="3600" strike="noStrike">
                <a:solidFill>
                  <a:srgbClr val="000000"/>
                </a:solidFill>
                <a:latin typeface="Comic Sans MS"/>
              </a:rPr>
              <a:t>
</a:t>
            </a:r>
            <a:r>
              <a:rPr lang="en-US" sz="3600" strike="noStrike">
                <a:solidFill>
                  <a:srgbClr val="000000"/>
                </a:solidFill>
                <a:latin typeface="Comic Sans MS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Comic Sans MS"/>
              </a:rPr>
              <a:t>Equality</a:t>
            </a:r>
            <a:r>
              <a:rPr lang="en-US" sz="3600" strike="noStrike">
                <a:solidFill>
                  <a:srgbClr val="000000"/>
                </a:solidFill>
                <a:latin typeface="Comic Sans MS"/>
              </a:rPr>
              <a:t>
</a:t>
            </a:r>
            <a:r>
              <a:rPr lang="en-US" sz="3600" strike="noStrike">
                <a:solidFill>
                  <a:srgbClr val="000000"/>
                </a:solidFill>
                <a:latin typeface="Comic Sans MS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Comic Sans MS"/>
              </a:rPr>
              <a:t>Stewardship</a:t>
            </a:r>
            <a:r>
              <a:rPr lang="en-US" sz="3600" strike="noStrike">
                <a:solidFill>
                  <a:srgbClr val="000000"/>
                </a:solidFill>
                <a:latin typeface="Comic Sans MS"/>
              </a:rPr>
              <a:t>
</a:t>
            </a:r>
            <a:endParaRPr/>
          </a:p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Comic Sans MS"/>
              </a:rPr>
              <a:t>Dominion</a:t>
            </a:r>
            <a:endParaRPr/>
          </a:p>
        </p:txBody>
      </p:sp>
      <p:sp>
        <p:nvSpPr>
          <p:cNvPr id="93" name="CustomShape 3"/>
          <p:cNvSpPr/>
          <p:nvPr/>
        </p:nvSpPr>
        <p:spPr>
          <a:xfrm>
            <a:off x="3158280" y="1200960"/>
            <a:ext cx="5509080" cy="155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Comic Sans MS"/>
              </a:rPr>
              <a:t>a feeling of deep admiration for someone or something elicited by their abilities, qualities, or achievements</a:t>
            </a:r>
            <a:endParaRPr/>
          </a:p>
        </p:txBody>
      </p:sp>
      <p:sp>
        <p:nvSpPr>
          <p:cNvPr id="94" name="CustomShape 4"/>
          <p:cNvSpPr/>
          <p:nvPr/>
        </p:nvSpPr>
        <p:spPr>
          <a:xfrm>
            <a:off x="3281400" y="2850480"/>
            <a:ext cx="457164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Comic Sans MS"/>
              </a:rPr>
              <a:t>the state of being equal, especially in status, rights, or opportunities</a:t>
            </a:r>
            <a:r>
              <a:rPr i="1" lang="en-US" sz="2400" strike="noStrike">
                <a:solidFill>
                  <a:srgbClr val="000000"/>
                </a:solidFill>
                <a:latin typeface="Comic Sans MS"/>
              </a:rPr>
              <a:t> </a:t>
            </a:r>
            <a:endParaRPr/>
          </a:p>
        </p:txBody>
      </p:sp>
      <p:sp>
        <p:nvSpPr>
          <p:cNvPr id="95" name="CustomShape 5"/>
          <p:cNvSpPr/>
          <p:nvPr/>
        </p:nvSpPr>
        <p:spPr>
          <a:xfrm>
            <a:off x="3638880" y="4255920"/>
            <a:ext cx="502848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400" strike="noStrike">
                <a:solidFill>
                  <a:srgbClr val="000000"/>
                </a:solidFill>
                <a:latin typeface="Comic Sans MS"/>
              </a:rPr>
              <a:t>To be put in charge of something and to look after it for future generations</a:t>
            </a:r>
            <a:endParaRPr/>
          </a:p>
        </p:txBody>
      </p:sp>
      <p:sp>
        <p:nvSpPr>
          <p:cNvPr id="96" name="CustomShape 6"/>
          <p:cNvSpPr/>
          <p:nvPr/>
        </p:nvSpPr>
        <p:spPr>
          <a:xfrm>
            <a:off x="3638880" y="5783400"/>
            <a:ext cx="5504760" cy="94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Comic Sans MS"/>
              </a:rPr>
              <a:t>To be put in charge of something</a:t>
            </a:r>
            <a:endParaRPr/>
          </a:p>
        </p:txBody>
      </p:sp>
    </p:spTree>
  </p:cSld>
  <p:timing>
    <p:tnLst>
      <p:par>
        <p:cTn id="74" dur="indefinite" restart="never" nodeType="tmRoot">
          <p:childTnLst>
            <p:seq>
              <p:cTn id="7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257400" y="205920"/>
            <a:ext cx="8547120" cy="94356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Comic Sans MS"/>
              </a:rPr>
              <a:t>Should people use animals? Explain and describe with the use of previous knowledge.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257400" y="1664640"/>
            <a:ext cx="5200200" cy="1370160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Comic Sans MS"/>
              </a:rPr>
              <a:t>In my opinion, I believe…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Comic Sans MS"/>
              </a:rPr>
              <a:t>This is supported by ...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Comic Sans MS"/>
              </a:rPr>
              <a:t>This means….</a:t>
            </a:r>
            <a:endParaRPr/>
          </a:p>
        </p:txBody>
      </p:sp>
      <p:pic>
        <p:nvPicPr>
          <p:cNvPr id="99" name="Picture 3" descr=""/>
          <p:cNvPicPr/>
          <p:nvPr/>
        </p:nvPicPr>
        <p:blipFill>
          <a:blip r:embed="rId1"/>
          <a:stretch/>
        </p:blipFill>
        <p:spPr>
          <a:xfrm>
            <a:off x="5847480" y="1492920"/>
            <a:ext cx="2957400" cy="2756880"/>
          </a:xfrm>
          <a:prstGeom prst="rect">
            <a:avLst/>
          </a:prstGeom>
          <a:ln>
            <a:noFill/>
          </a:ln>
        </p:spPr>
      </p:pic>
      <p:sp>
        <p:nvSpPr>
          <p:cNvPr id="100" name="CustomShape 3"/>
          <p:cNvSpPr/>
          <p:nvPr/>
        </p:nvSpPr>
        <p:spPr>
          <a:xfrm>
            <a:off x="257400" y="3841920"/>
            <a:ext cx="5200200" cy="1796040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Comic Sans MS"/>
              </a:rPr>
              <a:t>Another reason is…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Comic Sans MS"/>
              </a:rPr>
              <a:t>This is supported by the example of...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Comic Sans MS"/>
              </a:rPr>
              <a:t>This means….</a:t>
            </a:r>
            <a:endParaRPr/>
          </a:p>
        </p:txBody>
      </p:sp>
      <p:pic>
        <p:nvPicPr>
          <p:cNvPr id="101" name="Picture 5" descr=""/>
          <p:cNvPicPr/>
          <p:nvPr/>
        </p:nvPicPr>
        <p:blipFill>
          <a:blip r:embed="rId2"/>
          <a:stretch/>
        </p:blipFill>
        <p:spPr>
          <a:xfrm>
            <a:off x="5847480" y="4030200"/>
            <a:ext cx="2999160" cy="2575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6" dur="indefinite" restart="never" nodeType="tmRoot">
          <p:childTnLst>
            <p:seq>
              <p:cTn id="7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406440" y="464400"/>
            <a:ext cx="3962160" cy="13694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en-US" sz="2800" strike="noStrike">
                <a:solidFill>
                  <a:srgbClr val="800000"/>
                </a:solidFill>
                <a:latin typeface="Comic Sans MS"/>
              </a:rPr>
              <a:t>Objective:</a:t>
            </a:r>
            <a:endParaRPr/>
          </a:p>
          <a:p>
            <a:pPr algn="ctr">
              <a:lnSpc>
                <a:spcPct val="100000"/>
              </a:lnSpc>
            </a:pPr>
            <a:r>
              <a:rPr i="1" lang="en-US" sz="2800" strike="noStrike">
                <a:solidFill>
                  <a:srgbClr val="800000"/>
                </a:solidFill>
                <a:latin typeface="Comic Sans MS"/>
              </a:rPr>
              <a:t> </a:t>
            </a:r>
            <a:r>
              <a:rPr i="1" lang="en-US" sz="2800" strike="noStrike">
                <a:solidFill>
                  <a:srgbClr val="800000"/>
                </a:solidFill>
                <a:latin typeface="Comic Sans MS"/>
              </a:rPr>
              <a:t>What do we need to achieve?</a:t>
            </a:r>
            <a:endParaRPr/>
          </a:p>
        </p:txBody>
      </p:sp>
      <p:sp>
        <p:nvSpPr>
          <p:cNvPr id="42" name="CustomShape 2"/>
          <p:cNvSpPr/>
          <p:nvPr/>
        </p:nvSpPr>
        <p:spPr>
          <a:xfrm>
            <a:off x="731520" y="2286000"/>
            <a:ext cx="3637080" cy="21013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omic Sans MS"/>
              </a:rPr>
              <a:t>Evaluate the uses of animals </a:t>
            </a:r>
            <a:endParaRPr/>
          </a:p>
        </p:txBody>
      </p:sp>
      <p:sp>
        <p:nvSpPr>
          <p:cNvPr id="43" name="CustomShape 3"/>
          <p:cNvSpPr/>
          <p:nvPr/>
        </p:nvSpPr>
        <p:spPr>
          <a:xfrm>
            <a:off x="4368960" y="475200"/>
            <a:ext cx="4520880" cy="13694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2800" strike="noStrike">
                <a:solidFill>
                  <a:srgbClr val="800000"/>
                </a:solidFill>
                <a:latin typeface="Comic Sans MS"/>
              </a:rPr>
              <a:t>Outcome:</a:t>
            </a:r>
            <a:endParaRPr/>
          </a:p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Comic Sans MS"/>
              </a:rPr>
              <a:t> </a:t>
            </a:r>
            <a:r>
              <a:rPr lang="en-US" sz="2800" strike="noStrike">
                <a:solidFill>
                  <a:srgbClr val="800000"/>
                </a:solidFill>
                <a:latin typeface="Comic Sans MS"/>
              </a:rPr>
              <a:t>How will we achieve this?</a:t>
            </a:r>
            <a:endParaRPr/>
          </a:p>
        </p:txBody>
      </p:sp>
      <p:sp>
        <p:nvSpPr>
          <p:cNvPr id="44" name="CustomShape 4"/>
          <p:cNvSpPr/>
          <p:nvPr/>
        </p:nvSpPr>
        <p:spPr>
          <a:xfrm>
            <a:off x="4368960" y="2286000"/>
            <a:ext cx="4520880" cy="13701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Comic Sans MS"/>
              </a:rPr>
              <a:t>Identify some uses of animals </a:t>
            </a:r>
            <a:r>
              <a:rPr lang="en-US" sz="2800" strike="noStrike">
                <a:solidFill>
                  <a:srgbClr val="000000"/>
                </a:solidFill>
                <a:latin typeface="Comic Sans MS"/>
              </a:rPr>
              <a:t>
</a:t>
            </a:r>
            <a:endParaRPr/>
          </a:p>
        </p:txBody>
      </p:sp>
      <p:sp>
        <p:nvSpPr>
          <p:cNvPr id="45" name="CustomShape 5"/>
          <p:cNvSpPr/>
          <p:nvPr/>
        </p:nvSpPr>
        <p:spPr>
          <a:xfrm>
            <a:off x="4368960" y="3840480"/>
            <a:ext cx="4520880" cy="13701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2800" strike="noStrike">
                <a:solidFill>
                  <a:srgbClr val="000000"/>
                </a:solidFill>
                <a:latin typeface="Comic Sans MS"/>
              </a:rPr>
              <a:t>Analyse the attitudes towards the uses of animals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91440" y="93960"/>
            <a:ext cx="3840480" cy="639000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600" strike="noStrike">
                <a:solidFill>
                  <a:srgbClr val="000000"/>
                </a:solidFill>
                <a:latin typeface="Calibri"/>
              </a:rPr>
              <a:t>...as a resource</a:t>
            </a:r>
            <a:endParaRPr/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4297680" y="182880"/>
            <a:ext cx="3474720" cy="164736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2"/>
          <a:stretch/>
        </p:blipFill>
        <p:spPr>
          <a:xfrm>
            <a:off x="151560" y="1188720"/>
            <a:ext cx="3780360" cy="302760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3"/>
          <a:stretch/>
        </p:blipFill>
        <p:spPr>
          <a:xfrm>
            <a:off x="4297680" y="1939680"/>
            <a:ext cx="3200400" cy="208368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4"/>
          <a:stretch/>
        </p:blipFill>
        <p:spPr>
          <a:xfrm>
            <a:off x="4572000" y="4297680"/>
            <a:ext cx="3108960" cy="228600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5"/>
          <a:stretch/>
        </p:blipFill>
        <p:spPr>
          <a:xfrm>
            <a:off x="548640" y="5212080"/>
            <a:ext cx="1828800" cy="1428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274320" y="274320"/>
            <a:ext cx="7406280" cy="6217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257760" y="92880"/>
            <a:ext cx="3948480" cy="760680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400" strike="noStrike">
                <a:solidFill>
                  <a:srgbClr val="000000"/>
                </a:solidFill>
                <a:latin typeface="Calibri"/>
              </a:rPr>
              <a:t>...as security</a:t>
            </a:r>
            <a:endParaRPr/>
          </a:p>
        </p:txBody>
      </p:sp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4480560" y="457200"/>
            <a:ext cx="3158640" cy="3108960"/>
          </a:xfrm>
          <a:prstGeom prst="rect">
            <a:avLst/>
          </a:prstGeom>
          <a:ln>
            <a:noFill/>
          </a:ln>
        </p:spPr>
      </p:pic>
      <p:pic>
        <p:nvPicPr>
          <p:cNvPr id="55" name="" descr=""/>
          <p:cNvPicPr/>
          <p:nvPr/>
        </p:nvPicPr>
        <p:blipFill>
          <a:blip r:embed="rId2"/>
          <a:stretch/>
        </p:blipFill>
        <p:spPr>
          <a:xfrm>
            <a:off x="548640" y="1097280"/>
            <a:ext cx="3474720" cy="2468880"/>
          </a:xfrm>
          <a:prstGeom prst="rect">
            <a:avLst/>
          </a:prstGeom>
          <a:ln>
            <a:noFill/>
          </a:ln>
        </p:spPr>
      </p:pic>
      <p:pic>
        <p:nvPicPr>
          <p:cNvPr id="56" name="" descr=""/>
          <p:cNvPicPr/>
          <p:nvPr/>
        </p:nvPicPr>
        <p:blipFill>
          <a:blip r:embed="rId3"/>
          <a:stretch/>
        </p:blipFill>
        <p:spPr>
          <a:xfrm>
            <a:off x="1188720" y="3896280"/>
            <a:ext cx="5852160" cy="2687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02320" y="182880"/>
            <a:ext cx="7204320" cy="699840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4000" strike="noStrike">
                <a:solidFill>
                  <a:srgbClr val="000000"/>
                </a:solidFill>
                <a:latin typeface="Calibri"/>
              </a:rPr>
              <a:t>...</a:t>
            </a:r>
            <a:r>
              <a:rPr lang="en-US" sz="3600" strike="noStrike">
                <a:solidFill>
                  <a:srgbClr val="000000"/>
                </a:solidFill>
                <a:latin typeface="Calibri"/>
              </a:rPr>
              <a:t>in entertainment and sports</a:t>
            </a:r>
            <a:endParaRPr/>
          </a:p>
        </p:txBody>
      </p:sp>
      <p:pic>
        <p:nvPicPr>
          <p:cNvPr id="58" name="" descr=""/>
          <p:cNvPicPr/>
          <p:nvPr/>
        </p:nvPicPr>
        <p:blipFill>
          <a:blip r:embed="rId1"/>
          <a:stretch/>
        </p:blipFill>
        <p:spPr>
          <a:xfrm>
            <a:off x="3931920" y="1008000"/>
            <a:ext cx="3291840" cy="1552320"/>
          </a:xfrm>
          <a:prstGeom prst="rect">
            <a:avLst/>
          </a:prstGeom>
          <a:ln>
            <a:noFill/>
          </a:ln>
        </p:spPr>
      </p:pic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457200" y="1005840"/>
            <a:ext cx="3076200" cy="173736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3"/>
          <a:stretch/>
        </p:blipFill>
        <p:spPr>
          <a:xfrm>
            <a:off x="4151160" y="2743200"/>
            <a:ext cx="3076200" cy="192024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4"/>
          <a:stretch/>
        </p:blipFill>
        <p:spPr>
          <a:xfrm>
            <a:off x="678600" y="2926080"/>
            <a:ext cx="2704680" cy="1685520"/>
          </a:xfrm>
          <a:prstGeom prst="rect">
            <a:avLst/>
          </a:prstGeom>
          <a:ln>
            <a:noFill/>
          </a:ln>
        </p:spPr>
      </p:pic>
      <p:pic>
        <p:nvPicPr>
          <p:cNvPr id="62" name="" descr=""/>
          <p:cNvPicPr/>
          <p:nvPr/>
        </p:nvPicPr>
        <p:blipFill>
          <a:blip r:embed="rId5"/>
          <a:stretch/>
        </p:blipFill>
        <p:spPr>
          <a:xfrm>
            <a:off x="0" y="4754880"/>
            <a:ext cx="3931920" cy="201168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6"/>
          <a:stretch/>
        </p:blipFill>
        <p:spPr>
          <a:xfrm>
            <a:off x="3840480" y="4840920"/>
            <a:ext cx="3566160" cy="1834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274320" y="183960"/>
            <a:ext cx="3108960" cy="577440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000000"/>
                </a:solidFill>
                <a:latin typeface="Calibri"/>
              </a:rPr>
              <a:t>...as transport</a:t>
            </a:r>
            <a:endParaRPr/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6400800" y="3566160"/>
            <a:ext cx="2599920" cy="2377440"/>
          </a:xfrm>
          <a:prstGeom prst="rect">
            <a:avLst/>
          </a:prstGeom>
          <a:ln>
            <a:noFill/>
          </a:ln>
        </p:spPr>
      </p:pic>
      <p:pic>
        <p:nvPicPr>
          <p:cNvPr id="66" name="" descr=""/>
          <p:cNvPicPr/>
          <p:nvPr/>
        </p:nvPicPr>
        <p:blipFill>
          <a:blip r:embed="rId2"/>
          <a:stretch/>
        </p:blipFill>
        <p:spPr>
          <a:xfrm>
            <a:off x="3435120" y="3246480"/>
            <a:ext cx="2599920" cy="251424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3"/>
          <a:stretch/>
        </p:blipFill>
        <p:spPr>
          <a:xfrm>
            <a:off x="3526560" y="548640"/>
            <a:ext cx="2599920" cy="2377440"/>
          </a:xfrm>
          <a:prstGeom prst="rect">
            <a:avLst/>
          </a:prstGeom>
          <a:ln>
            <a:noFill/>
          </a:ln>
        </p:spPr>
      </p:pic>
      <p:pic>
        <p:nvPicPr>
          <p:cNvPr id="68" name="" descr=""/>
          <p:cNvPicPr/>
          <p:nvPr/>
        </p:nvPicPr>
        <p:blipFill>
          <a:blip r:embed="rId4"/>
          <a:stretch/>
        </p:blipFill>
        <p:spPr>
          <a:xfrm>
            <a:off x="417600" y="1280160"/>
            <a:ext cx="2599920" cy="237744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5"/>
          <a:stretch/>
        </p:blipFill>
        <p:spPr>
          <a:xfrm>
            <a:off x="457200" y="3871440"/>
            <a:ext cx="2599920" cy="1980720"/>
          </a:xfrm>
          <a:prstGeom prst="rect">
            <a:avLst/>
          </a:prstGeom>
          <a:ln>
            <a:noFill/>
          </a:ln>
        </p:spPr>
      </p:pic>
      <p:pic>
        <p:nvPicPr>
          <p:cNvPr id="70" name="" descr=""/>
          <p:cNvPicPr/>
          <p:nvPr/>
        </p:nvPicPr>
        <p:blipFill>
          <a:blip r:embed="rId6"/>
          <a:stretch/>
        </p:blipFill>
        <p:spPr>
          <a:xfrm>
            <a:off x="6309360" y="274320"/>
            <a:ext cx="2599920" cy="2651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3" descr=""/>
          <p:cNvPicPr/>
          <p:nvPr/>
        </p:nvPicPr>
        <p:blipFill>
          <a:blip r:embed="rId1"/>
          <a:stretch/>
        </p:blipFill>
        <p:spPr>
          <a:xfrm>
            <a:off x="274320" y="1615680"/>
            <a:ext cx="8778240" cy="5059440"/>
          </a:xfrm>
          <a:prstGeom prst="rect">
            <a:avLst/>
          </a:prstGeom>
          <a:ln>
            <a:noFill/>
          </a:ln>
        </p:spPr>
      </p:pic>
      <p:sp>
        <p:nvSpPr>
          <p:cNvPr id="72" name="CustomShape 1"/>
          <p:cNvSpPr/>
          <p:nvPr/>
        </p:nvSpPr>
        <p:spPr>
          <a:xfrm>
            <a:off x="274320" y="123480"/>
            <a:ext cx="8321040" cy="516600"/>
          </a:xfrm>
          <a:prstGeom prst="rect">
            <a:avLst/>
          </a:prstGeom>
          <a:solidFill>
            <a:srgbClr val="d7e4bd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i="1" lang="en-US" sz="2800" strike="noStrike">
                <a:solidFill>
                  <a:srgbClr val="000000"/>
                </a:solidFill>
                <a:latin typeface="Calibri"/>
              </a:rPr>
              <a:t>Helping the needy as service animals!</a:t>
            </a:r>
            <a:endParaRPr/>
          </a:p>
        </p:txBody>
      </p:sp>
      <p:sp>
        <p:nvSpPr>
          <p:cNvPr id="73" name="TextShape 2"/>
          <p:cNvSpPr txBox="1"/>
          <p:nvPr/>
        </p:nvSpPr>
        <p:spPr>
          <a:xfrm>
            <a:off x="274320" y="700200"/>
            <a:ext cx="8686800" cy="9154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400">
                <a:latin typeface="DejaVu Serif"/>
              </a:rPr>
              <a:t>A </a:t>
            </a:r>
            <a:r>
              <a:rPr b="1" i="1" lang="en-US" sz="1400" u="sng">
                <a:solidFill>
                  <a:srgbClr val="800000"/>
                </a:solidFill>
                <a:latin typeface="DejaVu Serif"/>
              </a:rPr>
              <a:t>service animal</a:t>
            </a:r>
            <a:r>
              <a:rPr lang="en-US" sz="1400">
                <a:latin typeface="DejaVu Serif"/>
              </a:rPr>
              <a:t> is any dog that is individually trained to do work or perform tasks for the benefit of an individual with a disability, including a physical, sensory, psychiatric, intellectual, or other mental disability. Other species of animals, whether wild or domestic, trained or untrained, are not considered service animals.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182880" y="274320"/>
            <a:ext cx="8778240" cy="6217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600">
                <a:latin typeface="DejaVu Serif"/>
              </a:rPr>
              <a:t>The </a:t>
            </a:r>
            <a:r>
              <a:rPr b="1" i="1" lang="en-US" sz="1600">
                <a:latin typeface="DejaVu Serif"/>
              </a:rPr>
              <a:t>work or tasks</a:t>
            </a:r>
            <a:r>
              <a:rPr lang="en-US" sz="1600">
                <a:latin typeface="DejaVu Serif"/>
              </a:rPr>
              <a:t> performed by a service animal must be directly  related to the individual’s disability. Examples of work or tasks include, but are not limited to: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US" sz="1600">
                <a:latin typeface="DejaVu Serif"/>
              </a:rPr>
              <a:t>Assisting individuals who are blind or have low vision with navigation and other tasks.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US" sz="1600">
                <a:latin typeface="DejaVu Serif"/>
              </a:rPr>
              <a:t>Alerting individuals who are deaf or hard of hearing to the presence of people or sounds.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US" sz="1600">
                <a:latin typeface="DejaVu Serif"/>
              </a:rPr>
              <a:t>Providing non-violent protection or rescue work.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US" sz="1600">
                <a:latin typeface="DejaVu Serif"/>
              </a:rPr>
              <a:t>Pulling a wheelchair.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US" sz="1600">
                <a:latin typeface="DejaVu Serif"/>
              </a:rPr>
              <a:t>Assisting an individual during a seizure.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US" sz="1600">
                <a:latin typeface="DejaVu Serif"/>
              </a:rPr>
              <a:t>Alerting individuals to the presence of allergens.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US" sz="1600">
                <a:latin typeface="DejaVu Serif"/>
              </a:rPr>
              <a:t>Retrieving items such as medicine or the telephone.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US" sz="1600">
                <a:latin typeface="DejaVu Serif"/>
              </a:rPr>
              <a:t>Providing physical support and assistance with balance and stability to individuals with mobility disabilities.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US" sz="1600">
                <a:latin typeface="DejaVu Serif"/>
              </a:rPr>
              <a:t>Helping individuals with psychiatric and neurological disabilities by preventing or interrupting impulsive or destructive behaviors.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