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90" r:id="rId2"/>
    <p:sldId id="287" r:id="rId3"/>
    <p:sldId id="289" r:id="rId4"/>
    <p:sldId id="292" r:id="rId5"/>
    <p:sldId id="303" r:id="rId6"/>
    <p:sldId id="298" r:id="rId7"/>
    <p:sldId id="299" r:id="rId8"/>
    <p:sldId id="316" r:id="rId9"/>
    <p:sldId id="318" r:id="rId10"/>
    <p:sldId id="319"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00"/>
    <a:srgbClr val="99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3E203D18-4E47-4A9D-9311-9BD9623851FC}" type="datetimeFigureOut">
              <a:rPr lang="el-GR" smtClean="0"/>
              <a:pPr/>
              <a:t>7/6/2026</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3C8729E-5974-4BB4-A886-BC703DE941E3}"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E203D18-4E47-4A9D-9311-9BD9623851FC}" type="datetimeFigureOut">
              <a:rPr lang="el-GR" smtClean="0"/>
              <a:pPr/>
              <a:t>7/6/2026</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3C8729E-5974-4BB4-A886-BC703DE941E3}"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Εικόνα" descr="transistors.jpg"/>
          <p:cNvPicPr>
            <a:picLocks noChangeAspect="1"/>
          </p:cNvPicPr>
          <p:nvPr/>
        </p:nvPicPr>
        <p:blipFill>
          <a:blip r:embed="rId2" cstate="print"/>
          <a:stretch>
            <a:fillRect/>
          </a:stretch>
        </p:blipFill>
        <p:spPr>
          <a:xfrm>
            <a:off x="971600" y="1322766"/>
            <a:ext cx="6840760" cy="5130570"/>
          </a:xfrm>
          <a:prstGeom prst="rect">
            <a:avLst/>
          </a:prstGeom>
        </p:spPr>
      </p:pic>
      <p:sp>
        <p:nvSpPr>
          <p:cNvPr id="2" name="1 - Τίτλος"/>
          <p:cNvSpPr>
            <a:spLocks noGrp="1"/>
          </p:cNvSpPr>
          <p:nvPr>
            <p:ph type="title"/>
          </p:nvPr>
        </p:nvSpPr>
        <p:spPr>
          <a:xfrm>
            <a:off x="2123728" y="548680"/>
            <a:ext cx="4824536" cy="722344"/>
          </a:xfrm>
        </p:spPr>
        <p:txBody>
          <a:bodyPr>
            <a:normAutofit fontScale="90000"/>
          </a:bodyPr>
          <a:lstStyle/>
          <a:p>
            <a:pPr algn="ctr"/>
            <a:r>
              <a:rPr lang="el-GR" sz="60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ΤΡΑΝΖΙΣΤΟΡ</a:t>
            </a:r>
            <a:endParaRPr lang="el-GR" sz="6000"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sp>
        <p:nvSpPr>
          <p:cNvPr id="3" name="2 - Θέση περιεχομένου"/>
          <p:cNvSpPr>
            <a:spLocks noGrp="1"/>
          </p:cNvSpPr>
          <p:nvPr>
            <p:ph idx="1"/>
          </p:nvPr>
        </p:nvSpPr>
        <p:spPr>
          <a:xfrm>
            <a:off x="467544" y="1268760"/>
            <a:ext cx="7920880" cy="4968552"/>
          </a:xfrm>
        </p:spPr>
        <p:txBody>
          <a:bodyPr>
            <a:normAutofit fontScale="85000" lnSpcReduction="20000"/>
          </a:bodyPr>
          <a:lstStyle/>
          <a:p>
            <a:pPr marL="0" indent="0" algn="just">
              <a:buNone/>
            </a:pPr>
            <a:r>
              <a:rPr lang="el-GR" dirty="0" smtClean="0">
                <a:latin typeface="+mj-lt"/>
              </a:rPr>
              <a:t>Το </a:t>
            </a:r>
            <a:r>
              <a:rPr lang="el-GR" b="1" dirty="0" smtClean="0">
                <a:latin typeface="+mj-lt"/>
              </a:rPr>
              <a:t>τρανζίστορ</a:t>
            </a:r>
            <a:r>
              <a:rPr lang="el-GR" dirty="0" smtClean="0">
                <a:latin typeface="+mj-lt"/>
              </a:rPr>
              <a:t> (</a:t>
            </a:r>
            <a:r>
              <a:rPr lang="el-GR" dirty="0" err="1" smtClean="0">
                <a:latin typeface="+mj-lt"/>
              </a:rPr>
              <a:t>transistor</a:t>
            </a:r>
            <a:r>
              <a:rPr lang="el-GR" dirty="0" smtClean="0">
                <a:latin typeface="+mj-lt"/>
              </a:rPr>
              <a:t>), </a:t>
            </a:r>
            <a:r>
              <a:rPr lang="el-GR" b="1" dirty="0" err="1" smtClean="0">
                <a:latin typeface="+mj-lt"/>
              </a:rPr>
              <a:t>κρυσταλλοτρίοδος</a:t>
            </a:r>
            <a:r>
              <a:rPr lang="el-GR" dirty="0" smtClean="0">
                <a:latin typeface="+mj-lt"/>
              </a:rPr>
              <a:t> και παλαιότερα </a:t>
            </a:r>
            <a:r>
              <a:rPr lang="el-GR" b="1" dirty="0" smtClean="0">
                <a:latin typeface="+mj-lt"/>
              </a:rPr>
              <a:t>κρυσταλλολυχνία</a:t>
            </a:r>
            <a:r>
              <a:rPr lang="el-GR" dirty="0" smtClean="0">
                <a:latin typeface="+mj-lt"/>
              </a:rPr>
              <a:t>, είναι διάταξη ημιαγωγών στερεάς κατάστασης, η οποία βρίσκει διάφορες εφαρμογές στην ηλεκτρονική, μερικές εκ των οποίων είναι η ενίσχυση, η σταθεροποίηση τάσης, η διαμόρφωση συχνότητας, η λειτουργία ως διακόπτης και ως μεταβλητή ωμική αντίσταση. Το τρανζίστορ μπορεί, ανάλογα με την τάση με την οποία πολώνεται, να ρυθμίζει την ροή του ηλεκτρικού ρεύματος που απορροφά από συνδεδεμένη πηγή τάσης. Τα τρανζίστορ κατασκευάζονται είτε ως ξεχωριστά ηλεκτρονικά εξαρτήματα είτε ως τμήματα κάποιου ολοκληρωμένου κυκλώματος. </a:t>
            </a:r>
            <a:endParaRPr lang="el-GR"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dissolve">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476672"/>
            <a:ext cx="8229600" cy="1143000"/>
          </a:xfrm>
        </p:spPr>
        <p:txBody>
          <a:bodyPr>
            <a:prstTxWarp prst="textInflate">
              <a:avLst/>
            </a:prstTxWarp>
            <a:normAutofit fontScale="90000"/>
          </a:bodyPr>
          <a:lstStyle/>
          <a:p>
            <a:pPr algn="ctr"/>
            <a:r>
              <a:rPr lang="el-GR" sz="3200" b="1" spc="200" dirty="0" smtClean="0">
                <a:ln w="29210">
                  <a:solidFill>
                    <a:schemeClr val="tx1"/>
                  </a:solidFill>
                </a:ln>
                <a:solidFill>
                  <a:srgbClr val="FFC000"/>
                </a:solidFill>
                <a:effectLst>
                  <a:innerShdw blurRad="50800" dist="50800" dir="8100000">
                    <a:srgbClr val="7D7D7D">
                      <a:alpha val="73000"/>
                    </a:srgbClr>
                  </a:innerShdw>
                </a:effectLst>
              </a:rPr>
              <a:t>Απλή ενισχυτική διάταξη με τρανζίστορ σε συνδεσμολογία κοινού </a:t>
            </a:r>
            <a:r>
              <a:rPr lang="el-GR" sz="3200" b="1" spc="200" dirty="0" err="1" smtClean="0">
                <a:ln w="29210">
                  <a:solidFill>
                    <a:schemeClr val="tx1"/>
                  </a:solidFill>
                </a:ln>
                <a:solidFill>
                  <a:srgbClr val="FFC000"/>
                </a:solidFill>
                <a:effectLst>
                  <a:innerShdw blurRad="50800" dist="50800" dir="8100000">
                    <a:srgbClr val="7D7D7D">
                      <a:alpha val="73000"/>
                    </a:srgbClr>
                  </a:innerShdw>
                </a:effectLst>
              </a:rPr>
              <a:t>εκπομπού</a:t>
            </a:r>
            <a:endParaRPr lang="el-GR" sz="3200" b="1" spc="200" dirty="0">
              <a:ln w="29210">
                <a:solidFill>
                  <a:schemeClr val="tx1"/>
                </a:solidFill>
              </a:ln>
              <a:solidFill>
                <a:srgbClr val="FFC000"/>
              </a:solidFill>
              <a:effectLst>
                <a:innerShdw blurRad="50800" dist="50800" dir="8100000">
                  <a:srgbClr val="7D7D7D">
                    <a:alpha val="73000"/>
                  </a:srgbClr>
                </a:innerShdw>
              </a:effectLst>
            </a:endParaRPr>
          </a:p>
        </p:txBody>
      </p:sp>
      <p:pic>
        <p:nvPicPr>
          <p:cNvPr id="4" name="3 - Θέση περιεχομένου" descr="49.jpg"/>
          <p:cNvPicPr>
            <a:picLocks noGrp="1" noChangeAspect="1"/>
          </p:cNvPicPr>
          <p:nvPr>
            <p:ph idx="1"/>
          </p:nvPr>
        </p:nvPicPr>
        <p:blipFill>
          <a:blip r:embed="rId2" cstate="print"/>
          <a:stretch>
            <a:fillRect/>
          </a:stretch>
        </p:blipFill>
        <p:spPr>
          <a:xfrm>
            <a:off x="2411760" y="1700808"/>
            <a:ext cx="3590510" cy="2788629"/>
          </a:xfrm>
        </p:spPr>
      </p:pic>
      <p:pic>
        <p:nvPicPr>
          <p:cNvPr id="5" name="4 - Εικόνα" descr="50.jpg"/>
          <p:cNvPicPr>
            <a:picLocks noChangeAspect="1"/>
          </p:cNvPicPr>
          <p:nvPr/>
        </p:nvPicPr>
        <p:blipFill>
          <a:blip r:embed="rId3" cstate="print"/>
          <a:stretch>
            <a:fillRect/>
          </a:stretch>
        </p:blipFill>
        <p:spPr>
          <a:xfrm>
            <a:off x="263077" y="4437112"/>
            <a:ext cx="8372485" cy="122413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par>
                                <p:cTn id="16" presetID="55"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1000" fill="hold"/>
                                        <p:tgtEl>
                                          <p:spTgt spid="5"/>
                                        </p:tgtEl>
                                        <p:attrNameLst>
                                          <p:attrName>ppt_w</p:attrName>
                                        </p:attrNameLst>
                                      </p:cBhvr>
                                      <p:tavLst>
                                        <p:tav tm="0">
                                          <p:val>
                                            <p:strVal val="#ppt_w*0.70"/>
                                          </p:val>
                                        </p:tav>
                                        <p:tav tm="100000">
                                          <p:val>
                                            <p:strVal val="#ppt_w"/>
                                          </p:val>
                                        </p:tav>
                                      </p:tavLst>
                                    </p:anim>
                                    <p:anim calcmode="lin" valueType="num">
                                      <p:cBhvr>
                                        <p:cTn id="19" dur="1000" fill="hold"/>
                                        <p:tgtEl>
                                          <p:spTgt spid="5"/>
                                        </p:tgtEl>
                                        <p:attrNameLst>
                                          <p:attrName>ppt_h</p:attrName>
                                        </p:attrNameLst>
                                      </p:cBhvr>
                                      <p:tavLst>
                                        <p:tav tm="0">
                                          <p:val>
                                            <p:strVal val="#ppt_h"/>
                                          </p:val>
                                        </p:tav>
                                        <p:tav tm="100000">
                                          <p:val>
                                            <p:strVal val="#ppt_h"/>
                                          </p:val>
                                        </p:tav>
                                      </p:tavLst>
                                    </p:anim>
                                    <p:animEffect transition="in" filter="fade">
                                      <p:cBhvr>
                                        <p:cTn id="2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404664"/>
            <a:ext cx="8229600" cy="650336"/>
          </a:xfrm>
        </p:spPr>
        <p:txBody>
          <a:bodyPr>
            <a:prstTxWarp prst="textDoubleWave1">
              <a:avLst/>
            </a:prstTxWarp>
            <a:normAutofit fontScale="90000"/>
          </a:bodyPr>
          <a:lstStyle/>
          <a:p>
            <a:pPr algn="ctr"/>
            <a:r>
              <a:rPr lang="el-GR" b="1" dirty="0" smtClean="0">
                <a:ln w="18000">
                  <a:solidFill>
                    <a:schemeClr val="accent2">
                      <a:satMod val="140000"/>
                    </a:schemeClr>
                  </a:solidFill>
                  <a:prstDash val="solid"/>
                  <a:miter lim="800000"/>
                </a:ln>
                <a:solidFill>
                  <a:srgbClr val="00B0F0"/>
                </a:solidFill>
                <a:effectLst>
                  <a:outerShdw blurRad="25500" dist="23000" dir="7020000" algn="tl">
                    <a:srgbClr val="000000">
                      <a:alpha val="50000"/>
                    </a:srgbClr>
                  </a:outerShdw>
                </a:effectLst>
              </a:rPr>
              <a:t>Σπουδαιότητα του τρανζίστορ</a:t>
            </a:r>
            <a:endParaRPr lang="el-GR" b="1" dirty="0">
              <a:ln w="18000">
                <a:solidFill>
                  <a:schemeClr val="accent2">
                    <a:satMod val="140000"/>
                  </a:schemeClr>
                </a:solidFill>
                <a:prstDash val="solid"/>
                <a:miter lim="800000"/>
              </a:ln>
              <a:solidFill>
                <a:srgbClr val="00B0F0"/>
              </a:solidFill>
              <a:effectLst>
                <a:outerShdw blurRad="25500" dist="23000" dir="7020000" algn="tl">
                  <a:srgbClr val="000000">
                    <a:alpha val="50000"/>
                  </a:srgbClr>
                </a:outerShdw>
              </a:effectLst>
            </a:endParaRPr>
          </a:p>
        </p:txBody>
      </p:sp>
      <p:sp>
        <p:nvSpPr>
          <p:cNvPr id="3" name="2 - Θέση περιεχομένου"/>
          <p:cNvSpPr>
            <a:spLocks noGrp="1"/>
          </p:cNvSpPr>
          <p:nvPr>
            <p:ph idx="1"/>
          </p:nvPr>
        </p:nvSpPr>
        <p:spPr>
          <a:xfrm>
            <a:off x="251520" y="2852936"/>
            <a:ext cx="8229600" cy="3816424"/>
          </a:xfrm>
        </p:spPr>
        <p:txBody>
          <a:bodyPr>
            <a:normAutofit fontScale="70000" lnSpcReduction="20000"/>
          </a:bodyPr>
          <a:lstStyle/>
          <a:p>
            <a:pPr algn="just"/>
            <a:r>
              <a:rPr lang="el-GR" dirty="0" smtClean="0">
                <a:latin typeface="+mj-lt"/>
              </a:rPr>
              <a:t>Το τρανζίστορ θεωρείται μία από τις μεγαλύτερες εφευρέσεις του 20ου αιώνα. Είναι το κυριότερο συστατικό όλων σχεδόν των σύγχρονων ηλεκτρονικών κατασκευών. Η πλατιά χρήση του οφείλεται κυρίως στη δυνατότητα παραγωγής του σε τεράστιες ποσότητες που μειώνουν το κόστος ανά μονάδα. </a:t>
            </a:r>
          </a:p>
          <a:p>
            <a:pPr algn="just"/>
            <a:r>
              <a:rPr lang="el-GR" dirty="0" smtClean="0">
                <a:latin typeface="+mj-lt"/>
              </a:rPr>
              <a:t>Παρόλο που αρκετοί παραγωγοί παράγουν, ακόμα και σήμερα, μεμονωμένες συσκευασίες τρανζίστορ, η μεγαλύτερη ποσότητα παράγεται μέσα σε ολοκληρωμένα κυκλώματα (που συχνά αναφέρονται ως τσιπς) μαζί με τις διόδους, αντιστάσεις, πυκνωτές και άλλα ηλεκτρονικά εξαρτήματα. </a:t>
            </a:r>
          </a:p>
          <a:p>
            <a:endParaRPr lang="el-GR" dirty="0"/>
          </a:p>
        </p:txBody>
      </p:sp>
      <p:pic>
        <p:nvPicPr>
          <p:cNvPr id="4" name="3 - Εικόνα" descr="ic-transistor.jpg"/>
          <p:cNvPicPr>
            <a:picLocks noChangeAspect="1"/>
          </p:cNvPicPr>
          <p:nvPr/>
        </p:nvPicPr>
        <p:blipFill>
          <a:blip r:embed="rId2" cstate="print"/>
          <a:stretch>
            <a:fillRect/>
          </a:stretch>
        </p:blipFill>
        <p:spPr>
          <a:xfrm>
            <a:off x="2627783" y="1098688"/>
            <a:ext cx="3598263" cy="182625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additive="base">
                                        <p:cTn id="2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 Εικόνα" descr="3.jpg"/>
          <p:cNvPicPr>
            <a:picLocks noChangeAspect="1"/>
          </p:cNvPicPr>
          <p:nvPr/>
        </p:nvPicPr>
        <p:blipFill>
          <a:blip r:embed="rId2" cstate="print"/>
          <a:stretch>
            <a:fillRect/>
          </a:stretch>
        </p:blipFill>
        <p:spPr>
          <a:xfrm>
            <a:off x="683568" y="3286124"/>
            <a:ext cx="7416824" cy="790948"/>
          </a:xfrm>
          <a:prstGeom prst="rect">
            <a:avLst/>
          </a:prstGeom>
        </p:spPr>
      </p:pic>
      <p:sp>
        <p:nvSpPr>
          <p:cNvPr id="2" name="1 - Τίτλος"/>
          <p:cNvSpPr>
            <a:spLocks noGrp="1"/>
          </p:cNvSpPr>
          <p:nvPr>
            <p:ph type="title"/>
          </p:nvPr>
        </p:nvSpPr>
        <p:spPr>
          <a:xfrm>
            <a:off x="611560" y="214290"/>
            <a:ext cx="7715200" cy="1500198"/>
          </a:xfrm>
        </p:spPr>
        <p:txBody>
          <a:bodyPr>
            <a:prstTxWarp prst="textCascadeUp">
              <a:avLst/>
            </a:prstTxWarp>
            <a:normAutofit/>
          </a:bodyPr>
          <a:lstStyle/>
          <a:p>
            <a:pPr algn="ctr"/>
            <a:r>
              <a:rPr lang="el-GR" b="1" dirty="0" smtClean="0">
                <a:ln w="18000">
                  <a:solidFill>
                    <a:schemeClr val="accent2">
                      <a:satMod val="140000"/>
                    </a:schemeClr>
                  </a:solidFill>
                  <a:prstDash val="solid"/>
                  <a:miter lim="800000"/>
                </a:ln>
                <a:blipFill>
                  <a:blip r:embed="rId3"/>
                  <a:tile tx="0" ty="0" sx="100000" sy="100000" flip="none" algn="tl"/>
                </a:blipFill>
                <a:effectLst>
                  <a:outerShdw blurRad="25500" dist="23000" dir="7020000" algn="tl">
                    <a:srgbClr val="000000">
                      <a:alpha val="50000"/>
                    </a:srgbClr>
                  </a:outerShdw>
                </a:effectLst>
              </a:rPr>
              <a:t>ΑΠΟ ΤΙ </a:t>
            </a:r>
            <a:r>
              <a:rPr lang="el-GR" b="1" dirty="0" smtClean="0">
                <a:ln w="18000">
                  <a:solidFill>
                    <a:schemeClr val="accent2">
                      <a:satMod val="140000"/>
                    </a:schemeClr>
                  </a:solidFill>
                  <a:prstDash val="solid"/>
                  <a:miter lim="800000"/>
                </a:ln>
                <a:blipFill>
                  <a:blip r:embed="rId3"/>
                  <a:tile tx="0" ty="0" sx="100000" sy="100000" flip="none" algn="tl"/>
                </a:blipFill>
                <a:effectLst>
                  <a:outerShdw blurRad="25500" dist="23000" dir="7020000" algn="tl">
                    <a:srgbClr val="000000">
                      <a:alpha val="50000"/>
                    </a:srgbClr>
                  </a:outerShdw>
                </a:effectLst>
              </a:rPr>
              <a:t>ΑΠΟΤΕΛΕΙΤΑΙ </a:t>
            </a:r>
            <a:r>
              <a:rPr lang="el-GR" b="1" dirty="0" smtClean="0">
                <a:ln w="18000">
                  <a:solidFill>
                    <a:schemeClr val="accent2">
                      <a:satMod val="140000"/>
                    </a:schemeClr>
                  </a:solidFill>
                  <a:prstDash val="solid"/>
                  <a:miter lim="800000"/>
                </a:ln>
                <a:blipFill>
                  <a:blip r:embed="rId3"/>
                  <a:tile tx="0" ty="0" sx="100000" sy="100000" flip="none" algn="tl"/>
                </a:blipFill>
                <a:effectLst>
                  <a:outerShdw blurRad="25500" dist="23000" dir="7020000" algn="tl">
                    <a:srgbClr val="000000">
                      <a:alpha val="50000"/>
                    </a:srgbClr>
                  </a:outerShdw>
                </a:effectLst>
              </a:rPr>
              <a:t>- ΚΑΤΑΣΚΕΥΗ</a:t>
            </a:r>
            <a:endParaRPr lang="el-GR" b="1" dirty="0">
              <a:ln w="18000">
                <a:solidFill>
                  <a:schemeClr val="accent2">
                    <a:satMod val="140000"/>
                  </a:schemeClr>
                </a:solidFill>
                <a:prstDash val="solid"/>
                <a:miter lim="800000"/>
              </a:ln>
              <a:blipFill>
                <a:blip r:embed="rId3"/>
                <a:tile tx="0" ty="0" sx="100000" sy="100000" flip="none" algn="tl"/>
              </a:blipFill>
              <a:effectLst>
                <a:outerShdw blurRad="25500" dist="23000" dir="7020000" algn="tl">
                  <a:srgbClr val="000000">
                    <a:alpha val="50000"/>
                  </a:srgbClr>
                </a:outerShdw>
              </a:effectLst>
            </a:endParaRPr>
          </a:p>
        </p:txBody>
      </p:sp>
      <p:pic>
        <p:nvPicPr>
          <p:cNvPr id="7" name="6 - Θέση περιεχομένου" descr="1.jpg"/>
          <p:cNvPicPr>
            <a:picLocks noGrp="1" noChangeAspect="1"/>
          </p:cNvPicPr>
          <p:nvPr>
            <p:ph idx="1"/>
          </p:nvPr>
        </p:nvPicPr>
        <p:blipFill>
          <a:blip r:embed="rId4" cstate="print"/>
          <a:stretch>
            <a:fillRect/>
          </a:stretch>
        </p:blipFill>
        <p:spPr>
          <a:xfrm>
            <a:off x="683568" y="1643050"/>
            <a:ext cx="7698617" cy="942140"/>
          </a:xfrm>
        </p:spPr>
      </p:pic>
      <p:pic>
        <p:nvPicPr>
          <p:cNvPr id="5" name="4 - Εικόνα" descr="2.jpg"/>
          <p:cNvPicPr>
            <a:picLocks noChangeAspect="1"/>
          </p:cNvPicPr>
          <p:nvPr/>
        </p:nvPicPr>
        <p:blipFill>
          <a:blip r:embed="rId5" cstate="print"/>
          <a:stretch>
            <a:fillRect/>
          </a:stretch>
        </p:blipFill>
        <p:spPr>
          <a:xfrm>
            <a:off x="755576" y="2714620"/>
            <a:ext cx="7632848" cy="492461"/>
          </a:xfrm>
          <a:prstGeom prst="rect">
            <a:avLst/>
          </a:prstGeom>
        </p:spPr>
      </p:pic>
      <p:pic>
        <p:nvPicPr>
          <p:cNvPr id="11" name="10 - Εικόνα" descr="5A.jpg"/>
          <p:cNvPicPr>
            <a:picLocks noChangeAspect="1"/>
          </p:cNvPicPr>
          <p:nvPr/>
        </p:nvPicPr>
        <p:blipFill>
          <a:blip r:embed="rId6" cstate="print"/>
          <a:stretch>
            <a:fillRect/>
          </a:stretch>
        </p:blipFill>
        <p:spPr>
          <a:xfrm>
            <a:off x="1285852" y="4286256"/>
            <a:ext cx="3390900" cy="2428892"/>
          </a:xfrm>
          <a:prstGeom prst="rect">
            <a:avLst/>
          </a:prstGeom>
        </p:spPr>
      </p:pic>
      <p:pic>
        <p:nvPicPr>
          <p:cNvPr id="12" name="11 - Εικόνα" descr="transitors_cases.jpg"/>
          <p:cNvPicPr>
            <a:picLocks noChangeAspect="1"/>
          </p:cNvPicPr>
          <p:nvPr/>
        </p:nvPicPr>
        <p:blipFill>
          <a:blip r:embed="rId7" cstate="print"/>
          <a:stretch>
            <a:fillRect/>
          </a:stretch>
        </p:blipFill>
        <p:spPr>
          <a:xfrm>
            <a:off x="5929322" y="4435378"/>
            <a:ext cx="2712449" cy="242262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1000" fill="hold"/>
                                        <p:tgtEl>
                                          <p:spTgt spid="7"/>
                                        </p:tgtEl>
                                        <p:attrNameLst>
                                          <p:attrName>ppt_w</p:attrName>
                                        </p:attrNameLst>
                                      </p:cBhvr>
                                      <p:tavLst>
                                        <p:tav tm="0">
                                          <p:val>
                                            <p:strVal val="#ppt_w*0.70"/>
                                          </p:val>
                                        </p:tav>
                                        <p:tav tm="100000">
                                          <p:val>
                                            <p:strVal val="#ppt_w"/>
                                          </p:val>
                                        </p:tav>
                                      </p:tavLst>
                                    </p:anim>
                                    <p:anim calcmode="lin" valueType="num">
                                      <p:cBhvr>
                                        <p:cTn id="14" dur="1000" fill="hold"/>
                                        <p:tgtEl>
                                          <p:spTgt spid="7"/>
                                        </p:tgtEl>
                                        <p:attrNameLst>
                                          <p:attrName>ppt_h</p:attrName>
                                        </p:attrNameLst>
                                      </p:cBhvr>
                                      <p:tavLst>
                                        <p:tav tm="0">
                                          <p:val>
                                            <p:strVal val="#ppt_h"/>
                                          </p:val>
                                        </p:tav>
                                        <p:tav tm="100000">
                                          <p:val>
                                            <p:strVal val="#ppt_h"/>
                                          </p:val>
                                        </p:tav>
                                      </p:tavLst>
                                    </p:anim>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p:cTn id="20" dur="1000" fill="hold"/>
                                        <p:tgtEl>
                                          <p:spTgt spid="11"/>
                                        </p:tgtEl>
                                        <p:attrNameLst>
                                          <p:attrName>ppt_w</p:attrName>
                                        </p:attrNameLst>
                                      </p:cBhvr>
                                      <p:tavLst>
                                        <p:tav tm="0">
                                          <p:val>
                                            <p:strVal val="#ppt_w*0.70"/>
                                          </p:val>
                                        </p:tav>
                                        <p:tav tm="100000">
                                          <p:val>
                                            <p:strVal val="#ppt_w"/>
                                          </p:val>
                                        </p:tav>
                                      </p:tavLst>
                                    </p:anim>
                                    <p:anim calcmode="lin" valueType="num">
                                      <p:cBhvr>
                                        <p:cTn id="21" dur="1000" fill="hold"/>
                                        <p:tgtEl>
                                          <p:spTgt spid="11"/>
                                        </p:tgtEl>
                                        <p:attrNameLst>
                                          <p:attrName>ppt_h</p:attrName>
                                        </p:attrNameLst>
                                      </p:cBhvr>
                                      <p:tavLst>
                                        <p:tav tm="0">
                                          <p:val>
                                            <p:strVal val="#ppt_h"/>
                                          </p:val>
                                        </p:tav>
                                        <p:tav tm="100000">
                                          <p:val>
                                            <p:strVal val="#ppt_h"/>
                                          </p:val>
                                        </p:tav>
                                      </p:tavLst>
                                    </p:anim>
                                    <p:animEffect transition="in" filter="fade">
                                      <p:cBhvr>
                                        <p:cTn id="22" dur="1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55"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1000" fill="hold"/>
                                        <p:tgtEl>
                                          <p:spTgt spid="5"/>
                                        </p:tgtEl>
                                        <p:attrNameLst>
                                          <p:attrName>ppt_w</p:attrName>
                                        </p:attrNameLst>
                                      </p:cBhvr>
                                      <p:tavLst>
                                        <p:tav tm="0">
                                          <p:val>
                                            <p:strVal val="#ppt_w*0.70"/>
                                          </p:val>
                                        </p:tav>
                                        <p:tav tm="100000">
                                          <p:val>
                                            <p:strVal val="#ppt_w"/>
                                          </p:val>
                                        </p:tav>
                                      </p:tavLst>
                                    </p:anim>
                                    <p:anim calcmode="lin" valueType="num">
                                      <p:cBhvr>
                                        <p:cTn id="28" dur="1000" fill="hold"/>
                                        <p:tgtEl>
                                          <p:spTgt spid="5"/>
                                        </p:tgtEl>
                                        <p:attrNameLst>
                                          <p:attrName>ppt_h</p:attrName>
                                        </p:attrNameLst>
                                      </p:cBhvr>
                                      <p:tavLst>
                                        <p:tav tm="0">
                                          <p:val>
                                            <p:strVal val="#ppt_h"/>
                                          </p:val>
                                        </p:tav>
                                        <p:tav tm="100000">
                                          <p:val>
                                            <p:strVal val="#ppt_h"/>
                                          </p:val>
                                        </p:tav>
                                      </p:tavLst>
                                    </p:anim>
                                    <p:animEffect transition="in" filter="fade">
                                      <p:cBhvr>
                                        <p:cTn id="29" dur="1000"/>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1000" fill="hold"/>
                                        <p:tgtEl>
                                          <p:spTgt spid="12"/>
                                        </p:tgtEl>
                                        <p:attrNameLst>
                                          <p:attrName>ppt_w</p:attrName>
                                        </p:attrNameLst>
                                      </p:cBhvr>
                                      <p:tavLst>
                                        <p:tav tm="0">
                                          <p:val>
                                            <p:strVal val="#ppt_w*0.70"/>
                                          </p:val>
                                        </p:tav>
                                        <p:tav tm="100000">
                                          <p:val>
                                            <p:strVal val="#ppt_w"/>
                                          </p:val>
                                        </p:tav>
                                      </p:tavLst>
                                    </p:anim>
                                    <p:anim calcmode="lin" valueType="num">
                                      <p:cBhvr>
                                        <p:cTn id="35" dur="1000" fill="hold"/>
                                        <p:tgtEl>
                                          <p:spTgt spid="12"/>
                                        </p:tgtEl>
                                        <p:attrNameLst>
                                          <p:attrName>ppt_h</p:attrName>
                                        </p:attrNameLst>
                                      </p:cBhvr>
                                      <p:tavLst>
                                        <p:tav tm="0">
                                          <p:val>
                                            <p:strVal val="#ppt_h"/>
                                          </p:val>
                                        </p:tav>
                                        <p:tav tm="100000">
                                          <p:val>
                                            <p:strVal val="#ppt_h"/>
                                          </p:val>
                                        </p:tav>
                                      </p:tavLst>
                                    </p:anim>
                                    <p:animEffect transition="in" filter="fade">
                                      <p:cBhvr>
                                        <p:cTn id="36" dur="10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55"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p:cTn id="41" dur="1000" fill="hold"/>
                                        <p:tgtEl>
                                          <p:spTgt spid="8"/>
                                        </p:tgtEl>
                                        <p:attrNameLst>
                                          <p:attrName>ppt_w</p:attrName>
                                        </p:attrNameLst>
                                      </p:cBhvr>
                                      <p:tavLst>
                                        <p:tav tm="0">
                                          <p:val>
                                            <p:strVal val="#ppt_w*0.70"/>
                                          </p:val>
                                        </p:tav>
                                        <p:tav tm="100000">
                                          <p:val>
                                            <p:strVal val="#ppt_w"/>
                                          </p:val>
                                        </p:tav>
                                      </p:tavLst>
                                    </p:anim>
                                    <p:anim calcmode="lin" valueType="num">
                                      <p:cBhvr>
                                        <p:cTn id="42" dur="1000" fill="hold"/>
                                        <p:tgtEl>
                                          <p:spTgt spid="8"/>
                                        </p:tgtEl>
                                        <p:attrNameLst>
                                          <p:attrName>ppt_h</p:attrName>
                                        </p:attrNameLst>
                                      </p:cBhvr>
                                      <p:tavLst>
                                        <p:tav tm="0">
                                          <p:val>
                                            <p:strVal val="#ppt_h"/>
                                          </p:val>
                                        </p:tav>
                                        <p:tav tm="100000">
                                          <p:val>
                                            <p:strVal val="#ppt_h"/>
                                          </p:val>
                                        </p:tav>
                                      </p:tavLst>
                                    </p:anim>
                                    <p:animEffect transition="in" filter="fade">
                                      <p:cBhvr>
                                        <p:cTn id="43"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71600" y="404664"/>
            <a:ext cx="6768752" cy="936104"/>
          </a:xfrm>
        </p:spPr>
        <p:txBody>
          <a:bodyPr>
            <a:prstTxWarp prst="textDeflate">
              <a:avLst/>
            </a:prstTxWarp>
            <a:normAutofit/>
          </a:bodyPr>
          <a:lstStyle/>
          <a:p>
            <a:pPr algn="ctr"/>
            <a:r>
              <a:rPr lang="el-GR"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gradFill flip="none" rotWithShape="1">
                  <a:gsLst>
                    <a:gs pos="0">
                      <a:srgbClr val="FFFFFF">
                        <a:shade val="30000"/>
                        <a:satMod val="115000"/>
                      </a:srgbClr>
                    </a:gs>
                    <a:gs pos="50000">
                      <a:srgbClr val="FFFFFF">
                        <a:shade val="67500"/>
                        <a:satMod val="115000"/>
                      </a:srgbClr>
                    </a:gs>
                    <a:gs pos="100000">
                      <a:srgbClr val="FFFFFF">
                        <a:shade val="100000"/>
                        <a:satMod val="115000"/>
                      </a:srgbClr>
                    </a:gs>
                  </a:gsLst>
                  <a:path path="circle">
                    <a:fillToRect l="50000" t="50000" r="50000" b="50000"/>
                  </a:path>
                  <a:tileRect/>
                </a:gradFill>
                <a:effectLst>
                  <a:outerShdw blurRad="41275" dist="12700" dir="12000000" algn="tl" rotWithShape="0">
                    <a:srgbClr val="000000">
                      <a:alpha val="40000"/>
                    </a:srgbClr>
                  </a:outerShdw>
                </a:effectLst>
              </a:rPr>
              <a:t>ΕΠΑΦΕΣ ΤΡΑΝΖΙΣΤΟΡ</a:t>
            </a:r>
            <a:endParaRPr lang="el-GR" b="1" dirty="0">
              <a:ln w="31550" cmpd="sng">
                <a:gradFill>
                  <a:gsLst>
                    <a:gs pos="25000">
                      <a:schemeClr val="accent1">
                        <a:shade val="25000"/>
                        <a:satMod val="190000"/>
                      </a:schemeClr>
                    </a:gs>
                    <a:gs pos="80000">
                      <a:schemeClr val="accent1">
                        <a:tint val="75000"/>
                        <a:satMod val="190000"/>
                      </a:schemeClr>
                    </a:gs>
                  </a:gsLst>
                  <a:lin ang="5400000"/>
                </a:gradFill>
                <a:prstDash val="solid"/>
              </a:ln>
              <a:gradFill flip="none" rotWithShape="1">
                <a:gsLst>
                  <a:gs pos="0">
                    <a:srgbClr val="FFFFFF">
                      <a:shade val="30000"/>
                      <a:satMod val="115000"/>
                    </a:srgbClr>
                  </a:gs>
                  <a:gs pos="50000">
                    <a:srgbClr val="FFFFFF">
                      <a:shade val="67500"/>
                      <a:satMod val="115000"/>
                    </a:srgbClr>
                  </a:gs>
                  <a:gs pos="100000">
                    <a:srgbClr val="FFFFFF">
                      <a:shade val="100000"/>
                      <a:satMod val="115000"/>
                    </a:srgbClr>
                  </a:gs>
                </a:gsLst>
                <a:path path="circle">
                  <a:fillToRect l="50000" t="50000" r="50000" b="50000"/>
                </a:path>
                <a:tileRect/>
              </a:gradFill>
              <a:effectLst>
                <a:outerShdw blurRad="41275" dist="12700" dir="12000000" algn="tl" rotWithShape="0">
                  <a:srgbClr val="000000">
                    <a:alpha val="40000"/>
                  </a:srgbClr>
                </a:outerShdw>
              </a:effectLst>
            </a:endParaRPr>
          </a:p>
        </p:txBody>
      </p:sp>
      <p:pic>
        <p:nvPicPr>
          <p:cNvPr id="8" name="7 - Θέση περιεχομένου" descr="16.jpg"/>
          <p:cNvPicPr>
            <a:picLocks noGrp="1" noChangeAspect="1"/>
          </p:cNvPicPr>
          <p:nvPr>
            <p:ph idx="1"/>
          </p:nvPr>
        </p:nvPicPr>
        <p:blipFill>
          <a:blip r:embed="rId2" cstate="print"/>
          <a:stretch>
            <a:fillRect/>
          </a:stretch>
        </p:blipFill>
        <p:spPr>
          <a:xfrm>
            <a:off x="2267744" y="2852935"/>
            <a:ext cx="4104456" cy="3484168"/>
          </a:xfrm>
        </p:spPr>
      </p:pic>
      <p:pic>
        <p:nvPicPr>
          <p:cNvPr id="6" name="5 - Εικόνα" descr="13.jpg"/>
          <p:cNvPicPr>
            <a:picLocks noChangeAspect="1"/>
          </p:cNvPicPr>
          <p:nvPr/>
        </p:nvPicPr>
        <p:blipFill>
          <a:blip r:embed="rId3" cstate="print"/>
          <a:stretch>
            <a:fillRect/>
          </a:stretch>
        </p:blipFill>
        <p:spPr>
          <a:xfrm>
            <a:off x="251520" y="1484784"/>
            <a:ext cx="8746130" cy="122413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strVal val="#ppt_w*0.70"/>
                                          </p:val>
                                        </p:tav>
                                        <p:tav tm="100000">
                                          <p:val>
                                            <p:strVal val="#ppt_w"/>
                                          </p:val>
                                        </p:tav>
                                      </p:tavLst>
                                    </p:anim>
                                    <p:anim calcmode="lin" valueType="num">
                                      <p:cBhvr>
                                        <p:cTn id="14" dur="1000" fill="hold"/>
                                        <p:tgtEl>
                                          <p:spTgt spid="6"/>
                                        </p:tgtEl>
                                        <p:attrNameLst>
                                          <p:attrName>ppt_h</p:attrName>
                                        </p:attrNameLst>
                                      </p:cBhvr>
                                      <p:tavLst>
                                        <p:tav tm="0">
                                          <p:val>
                                            <p:strVal val="#ppt_h"/>
                                          </p:val>
                                        </p:tav>
                                        <p:tav tm="100000">
                                          <p:val>
                                            <p:strVal val="#ppt_h"/>
                                          </p:val>
                                        </p:tav>
                                      </p:tavLst>
                                    </p:anim>
                                    <p:animEffect transition="in" filter="fade">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1000" fill="hold"/>
                                        <p:tgtEl>
                                          <p:spTgt spid="8"/>
                                        </p:tgtEl>
                                        <p:attrNameLst>
                                          <p:attrName>ppt_w</p:attrName>
                                        </p:attrNameLst>
                                      </p:cBhvr>
                                      <p:tavLst>
                                        <p:tav tm="0">
                                          <p:val>
                                            <p:strVal val="#ppt_w*0.70"/>
                                          </p:val>
                                        </p:tav>
                                        <p:tav tm="100000">
                                          <p:val>
                                            <p:strVal val="#ppt_w"/>
                                          </p:val>
                                        </p:tav>
                                      </p:tavLst>
                                    </p:anim>
                                    <p:anim calcmode="lin" valueType="num">
                                      <p:cBhvr>
                                        <p:cTn id="21" dur="1000" fill="hold"/>
                                        <p:tgtEl>
                                          <p:spTgt spid="8"/>
                                        </p:tgtEl>
                                        <p:attrNameLst>
                                          <p:attrName>ppt_h</p:attrName>
                                        </p:attrNameLst>
                                      </p:cBhvr>
                                      <p:tavLst>
                                        <p:tav tm="0">
                                          <p:val>
                                            <p:strVal val="#ppt_h"/>
                                          </p:val>
                                        </p:tav>
                                        <p:tav tm="100000">
                                          <p:val>
                                            <p:strVal val="#ppt_h"/>
                                          </p:val>
                                        </p:tav>
                                      </p:tavLst>
                                    </p:anim>
                                    <p:animEffect transition="in" filter="fade">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prstTxWarp prst="textTriangle">
              <a:avLst/>
            </a:prstTxWarp>
            <a:normAutofit fontScale="90000"/>
          </a:bodyPr>
          <a:lstStyle/>
          <a:p>
            <a:pPr algn="ctr"/>
            <a:r>
              <a:rPr lang="el-GR" b="1" dirty="0"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Τα Ρεύματα του Τρανζίστορ (</a:t>
            </a:r>
            <a:r>
              <a:rPr lang="el-GR" b="1" dirty="0" err="1"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Transistor</a:t>
            </a:r>
            <a:r>
              <a:rPr lang="el-GR" b="1" dirty="0"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 </a:t>
            </a:r>
            <a:r>
              <a:rPr lang="el-GR" b="1" dirty="0" err="1"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Currents</a:t>
            </a:r>
            <a:r>
              <a:rPr lang="el-GR" b="1" dirty="0" smtClean="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rPr>
              <a:t>)</a:t>
            </a:r>
            <a:endParaRPr lang="el-GR" b="1" dirty="0">
              <a:ln w="12700">
                <a:solidFill>
                  <a:schemeClr val="tx2">
                    <a:satMod val="155000"/>
                  </a:schemeClr>
                </a:solidFill>
                <a:prstDash val="solid"/>
              </a:ln>
              <a:solidFill>
                <a:srgbClr val="FFC000"/>
              </a:solidFill>
              <a:effectLst>
                <a:outerShdw blurRad="41275" dist="20320" dir="1800000" algn="tl" rotWithShape="0">
                  <a:srgbClr val="000000">
                    <a:alpha val="40000"/>
                  </a:srgbClr>
                </a:outerShdw>
              </a:effectLst>
            </a:endParaRPr>
          </a:p>
        </p:txBody>
      </p:sp>
      <p:sp>
        <p:nvSpPr>
          <p:cNvPr id="3" name="2 - Θέση περιεχομένου"/>
          <p:cNvSpPr>
            <a:spLocks noGrp="1"/>
          </p:cNvSpPr>
          <p:nvPr>
            <p:ph idx="1"/>
          </p:nvPr>
        </p:nvSpPr>
        <p:spPr>
          <a:xfrm>
            <a:off x="457200" y="1935480"/>
            <a:ext cx="8229600" cy="1493520"/>
          </a:xfrm>
        </p:spPr>
        <p:txBody>
          <a:bodyPr>
            <a:noAutofit/>
          </a:bodyPr>
          <a:lstStyle/>
          <a:p>
            <a:pPr algn="just">
              <a:buNone/>
            </a:pPr>
            <a:r>
              <a:rPr lang="el-GR" sz="2800" dirty="0" smtClean="0"/>
              <a:t>Το ρεύμα του </a:t>
            </a:r>
            <a:r>
              <a:rPr lang="el-GR" sz="2800" b="1" dirty="0" err="1" smtClean="0">
                <a:solidFill>
                  <a:schemeClr val="accent1"/>
                </a:solidFill>
              </a:rPr>
              <a:t>εκπομπού</a:t>
            </a:r>
            <a:r>
              <a:rPr lang="el-GR" sz="2800" dirty="0" smtClean="0"/>
              <a:t> ισούται με το άθροισμα των ρευμάτων του </a:t>
            </a:r>
            <a:r>
              <a:rPr lang="el-GR" sz="2800" b="1" dirty="0" smtClean="0">
                <a:solidFill>
                  <a:srgbClr val="FF0000"/>
                </a:solidFill>
              </a:rPr>
              <a:t>συλλέκτη</a:t>
            </a:r>
            <a:r>
              <a:rPr lang="el-GR" sz="2800" dirty="0" smtClean="0"/>
              <a:t> και της </a:t>
            </a:r>
            <a:r>
              <a:rPr lang="el-GR" sz="2800" b="1" dirty="0" smtClean="0">
                <a:solidFill>
                  <a:srgbClr val="FF0000"/>
                </a:solidFill>
              </a:rPr>
              <a:t>βάσης</a:t>
            </a:r>
            <a:r>
              <a:rPr lang="el-GR" sz="2800" dirty="0" smtClean="0"/>
              <a:t>. </a:t>
            </a:r>
            <a:endParaRPr lang="en-US" sz="2800" dirty="0" smtClean="0"/>
          </a:p>
          <a:p>
            <a:pPr algn="ctr">
              <a:buNone/>
            </a:pPr>
            <a:r>
              <a:rPr lang="en-US" sz="2800" b="1" dirty="0" err="1" smtClean="0">
                <a:solidFill>
                  <a:schemeClr val="accent1"/>
                </a:solidFill>
              </a:rPr>
              <a:t>Ie</a:t>
            </a:r>
            <a:r>
              <a:rPr lang="en-US" sz="2800" b="1" dirty="0" smtClean="0">
                <a:solidFill>
                  <a:schemeClr val="accent1"/>
                </a:solidFill>
              </a:rPr>
              <a:t> </a:t>
            </a:r>
            <a:r>
              <a:rPr lang="en-US" sz="2800" b="1" dirty="0" smtClean="0"/>
              <a:t>=</a:t>
            </a:r>
            <a:r>
              <a:rPr lang="en-US" sz="2800" b="1" dirty="0" smtClean="0">
                <a:solidFill>
                  <a:schemeClr val="accent1"/>
                </a:solidFill>
              </a:rPr>
              <a:t> </a:t>
            </a:r>
            <a:r>
              <a:rPr lang="en-US" sz="2800" b="1" dirty="0" err="1" smtClean="0">
                <a:solidFill>
                  <a:srgbClr val="FF0000"/>
                </a:solidFill>
              </a:rPr>
              <a:t>Ic</a:t>
            </a:r>
            <a:r>
              <a:rPr lang="en-US" sz="2800" b="1" dirty="0" smtClean="0">
                <a:solidFill>
                  <a:schemeClr val="accent1"/>
                </a:solidFill>
              </a:rPr>
              <a:t> </a:t>
            </a:r>
            <a:r>
              <a:rPr lang="en-US" sz="2800" b="1" dirty="0" smtClean="0"/>
              <a:t>+</a:t>
            </a:r>
            <a:r>
              <a:rPr lang="en-US" sz="2800" b="1" dirty="0" smtClean="0">
                <a:solidFill>
                  <a:schemeClr val="accent1"/>
                </a:solidFill>
              </a:rPr>
              <a:t> </a:t>
            </a:r>
            <a:r>
              <a:rPr lang="en-US" sz="2800" b="1" dirty="0" err="1" smtClean="0">
                <a:solidFill>
                  <a:srgbClr val="FF0000"/>
                </a:solidFill>
              </a:rPr>
              <a:t>Ib</a:t>
            </a:r>
            <a:endParaRPr lang="el-GR" sz="2800" b="1" dirty="0">
              <a:solidFill>
                <a:srgbClr val="FF0000"/>
              </a:solidFill>
            </a:endParaRPr>
          </a:p>
        </p:txBody>
      </p:sp>
      <p:pic>
        <p:nvPicPr>
          <p:cNvPr id="4" name="3 - Εικόνα" descr="24.jpg"/>
          <p:cNvPicPr>
            <a:picLocks noChangeAspect="1"/>
          </p:cNvPicPr>
          <p:nvPr/>
        </p:nvPicPr>
        <p:blipFill>
          <a:blip r:embed="rId2" cstate="print"/>
          <a:stretch>
            <a:fillRect/>
          </a:stretch>
        </p:blipFill>
        <p:spPr>
          <a:xfrm>
            <a:off x="611560" y="3573016"/>
            <a:ext cx="3476625" cy="2914650"/>
          </a:xfrm>
          <a:prstGeom prst="rect">
            <a:avLst/>
          </a:prstGeom>
        </p:spPr>
      </p:pic>
      <p:pic>
        <p:nvPicPr>
          <p:cNvPr id="5" name="4 - Εικόνα" descr="25.jpg"/>
          <p:cNvPicPr>
            <a:picLocks noChangeAspect="1"/>
          </p:cNvPicPr>
          <p:nvPr/>
        </p:nvPicPr>
        <p:blipFill>
          <a:blip r:embed="rId3" cstate="print"/>
          <a:stretch>
            <a:fillRect/>
          </a:stretch>
        </p:blipFill>
        <p:spPr>
          <a:xfrm>
            <a:off x="4283968" y="3501008"/>
            <a:ext cx="3562350" cy="29051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strVal val="#ppt_w*0.70"/>
                                          </p:val>
                                        </p:tav>
                                        <p:tav tm="100000">
                                          <p:val>
                                            <p:strVal val="#ppt_w"/>
                                          </p:val>
                                        </p:tav>
                                      </p:tavLst>
                                    </p:anim>
                                    <p:anim calcmode="lin" valueType="num">
                                      <p:cBhvr>
                                        <p:cTn id="21" dur="1000" fill="hold"/>
                                        <p:tgtEl>
                                          <p:spTgt spid="5"/>
                                        </p:tgtEl>
                                        <p:attrNameLst>
                                          <p:attrName>ppt_h</p:attrName>
                                        </p:attrNameLst>
                                      </p:cBhvr>
                                      <p:tavLst>
                                        <p:tav tm="0">
                                          <p:val>
                                            <p:strVal val="#ppt_h"/>
                                          </p:val>
                                        </p:tav>
                                        <p:tav tm="100000">
                                          <p:val>
                                            <p:strVal val="#ppt_h"/>
                                          </p:val>
                                        </p:tav>
                                      </p:tavLst>
                                    </p:anim>
                                    <p:animEffect transition="in" filter="fade">
                                      <p:cBhvr>
                                        <p:cTn id="22" dur="1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p:cTn id="2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2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grpId="0"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 calcmode="lin" valueType="num">
                                      <p:cBhvr>
                                        <p:cTn id="3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3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3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scene3d>
              <a:camera prst="orthographicFront"/>
              <a:lightRig rig="soft" dir="t">
                <a:rot lat="0" lon="0" rev="10800000"/>
              </a:lightRig>
            </a:scene3d>
            <a:sp3d>
              <a:bevelT w="27940" h="12700"/>
              <a:contourClr>
                <a:srgbClr val="DDDDDD"/>
              </a:contourClr>
            </a:sp3d>
          </a:bodyPr>
          <a:lstStyle/>
          <a:p>
            <a:pPr algn="ctr"/>
            <a:r>
              <a:rPr lang="el-GR" sz="3600" b="1" spc="150" dirty="0" smtClean="0">
                <a:ln w="11430"/>
                <a:solidFill>
                  <a:srgbClr val="C00000"/>
                </a:solidFill>
                <a:effectLst>
                  <a:outerShdw blurRad="25400" algn="tl" rotWithShape="0">
                    <a:srgbClr val="000000">
                      <a:alpha val="43000"/>
                    </a:srgbClr>
                  </a:outerShdw>
                </a:effectLst>
              </a:rPr>
              <a:t>Τυπικές συσκευασίες τρανζίστορ της εταιρείας </a:t>
            </a:r>
            <a:r>
              <a:rPr lang="el-GR" sz="3600" b="1" spc="150" dirty="0" err="1" smtClean="0">
                <a:ln w="11430"/>
                <a:solidFill>
                  <a:srgbClr val="C00000"/>
                </a:solidFill>
                <a:effectLst>
                  <a:outerShdw blurRad="25400" algn="tl" rotWithShape="0">
                    <a:srgbClr val="000000">
                      <a:alpha val="43000"/>
                    </a:srgbClr>
                  </a:outerShdw>
                </a:effectLst>
              </a:rPr>
              <a:t>Motorola</a:t>
            </a:r>
            <a:r>
              <a:rPr lang="el-GR" sz="3600" b="1" spc="150" dirty="0" smtClean="0">
                <a:ln w="11430"/>
                <a:solidFill>
                  <a:srgbClr val="C00000"/>
                </a:solidFill>
                <a:effectLst>
                  <a:outerShdw blurRad="25400" algn="tl" rotWithShape="0">
                    <a:srgbClr val="000000">
                      <a:alpha val="43000"/>
                    </a:srgbClr>
                  </a:outerShdw>
                </a:effectLst>
              </a:rPr>
              <a:t>. </a:t>
            </a:r>
            <a:endParaRPr lang="el-GR" sz="3600" b="1" spc="150" dirty="0">
              <a:ln w="11430"/>
              <a:solidFill>
                <a:srgbClr val="C00000"/>
              </a:solidFill>
              <a:effectLst>
                <a:outerShdw blurRad="25400" algn="tl" rotWithShape="0">
                  <a:srgbClr val="000000">
                    <a:alpha val="43000"/>
                  </a:srgbClr>
                </a:outerShdw>
              </a:effectLst>
            </a:endParaRPr>
          </a:p>
        </p:txBody>
      </p:sp>
      <p:pic>
        <p:nvPicPr>
          <p:cNvPr id="4" name="3 - Θέση περιεχομένου" descr="19.jpg"/>
          <p:cNvPicPr>
            <a:picLocks noGrp="1" noChangeAspect="1"/>
          </p:cNvPicPr>
          <p:nvPr>
            <p:ph idx="1"/>
          </p:nvPr>
        </p:nvPicPr>
        <p:blipFill>
          <a:blip r:embed="rId2" cstate="print"/>
          <a:stretch>
            <a:fillRect/>
          </a:stretch>
        </p:blipFill>
        <p:spPr>
          <a:xfrm>
            <a:off x="1435100" y="2322598"/>
            <a:ext cx="7499350" cy="305100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prstTxWarp prst="textPlain">
              <a:avLst/>
            </a:prstTxWarp>
            <a:normAutofit fontScale="90000"/>
          </a:bodyPr>
          <a:lstStyle/>
          <a:p>
            <a:pPr algn="ctr"/>
            <a:r>
              <a:rPr lang="el-GR" sz="3200" b="1" spc="50" dirty="0" smtClean="0">
                <a:ln w="12700" cmpd="sng">
                  <a:solidFill>
                    <a:schemeClr val="accent6">
                      <a:satMod val="120000"/>
                      <a:shade val="80000"/>
                    </a:schemeClr>
                  </a:solidFill>
                  <a:prstDash val="solid"/>
                </a:ln>
                <a:solidFill>
                  <a:schemeClr val="accent4">
                    <a:lumMod val="75000"/>
                  </a:schemeClr>
                </a:solidFill>
                <a:effectLst>
                  <a:glow rad="53100">
                    <a:schemeClr val="accent6">
                      <a:satMod val="180000"/>
                      <a:alpha val="30000"/>
                    </a:schemeClr>
                  </a:glow>
                </a:effectLst>
              </a:rPr>
              <a:t>Αναγνωρίστε τους ακροδέκτες των διπολικών τρανζίστορ που φαίνονται στο παρακάτω σχήμα..</a:t>
            </a:r>
            <a:endParaRPr lang="el-GR" sz="3200" b="1" spc="50" dirty="0">
              <a:ln w="12700" cmpd="sng">
                <a:solidFill>
                  <a:schemeClr val="accent6">
                    <a:satMod val="120000"/>
                    <a:shade val="80000"/>
                  </a:schemeClr>
                </a:solidFill>
                <a:prstDash val="solid"/>
              </a:ln>
              <a:solidFill>
                <a:schemeClr val="accent4">
                  <a:lumMod val="75000"/>
                </a:schemeClr>
              </a:solidFill>
              <a:effectLst>
                <a:glow rad="53100">
                  <a:schemeClr val="accent6">
                    <a:satMod val="180000"/>
                    <a:alpha val="30000"/>
                  </a:schemeClr>
                </a:glow>
              </a:effectLst>
            </a:endParaRPr>
          </a:p>
        </p:txBody>
      </p:sp>
      <p:pic>
        <p:nvPicPr>
          <p:cNvPr id="4" name="3 - Θέση περιεχομένου" descr="20.jpg"/>
          <p:cNvPicPr>
            <a:picLocks noGrp="1" noChangeAspect="1"/>
          </p:cNvPicPr>
          <p:nvPr>
            <p:ph idx="1"/>
          </p:nvPr>
        </p:nvPicPr>
        <p:blipFill>
          <a:blip r:embed="rId2" cstate="print"/>
          <a:stretch>
            <a:fillRect/>
          </a:stretch>
        </p:blipFill>
        <p:spPr>
          <a:xfrm>
            <a:off x="1609255" y="2060848"/>
            <a:ext cx="5499972" cy="1368152"/>
          </a:xfrm>
        </p:spPr>
      </p:pic>
      <p:pic>
        <p:nvPicPr>
          <p:cNvPr id="5" name="4 - Εικόνα" descr="21.jpg"/>
          <p:cNvPicPr>
            <a:picLocks noChangeAspect="1"/>
          </p:cNvPicPr>
          <p:nvPr/>
        </p:nvPicPr>
        <p:blipFill>
          <a:blip r:embed="rId3" cstate="print"/>
          <a:stretch>
            <a:fillRect/>
          </a:stretch>
        </p:blipFill>
        <p:spPr>
          <a:xfrm>
            <a:off x="1259632" y="3789040"/>
            <a:ext cx="6524625" cy="2095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strVal val="#ppt_w*0.70"/>
                                          </p:val>
                                        </p:tav>
                                        <p:tav tm="100000">
                                          <p:val>
                                            <p:strVal val="#ppt_w"/>
                                          </p:val>
                                        </p:tav>
                                      </p:tavLst>
                                    </p:anim>
                                    <p:anim calcmode="lin" valueType="num">
                                      <p:cBhvr>
                                        <p:cTn id="21" dur="1000" fill="hold"/>
                                        <p:tgtEl>
                                          <p:spTgt spid="5"/>
                                        </p:tgtEl>
                                        <p:attrNameLst>
                                          <p:attrName>ppt_h</p:attrName>
                                        </p:attrNameLst>
                                      </p:cBhvr>
                                      <p:tavLst>
                                        <p:tav tm="0">
                                          <p:val>
                                            <p:strVal val="#ppt_h"/>
                                          </p:val>
                                        </p:tav>
                                        <p:tav tm="100000">
                                          <p:val>
                                            <p:strVal val="#ppt_h"/>
                                          </p:val>
                                        </p:tav>
                                      </p:tavLst>
                                    </p:anim>
                                    <p:animEffect transition="in" filter="fade">
                                      <p:cBhvr>
                                        <p:cTn id="2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548680"/>
            <a:ext cx="8229600" cy="938368"/>
          </a:xfrm>
        </p:spPr>
        <p:txBody>
          <a:bodyPr>
            <a:normAutofit fontScale="90000"/>
          </a:bodyPr>
          <a:lstStyle/>
          <a:p>
            <a:pPr algn="ctr"/>
            <a:r>
              <a:rPr lang="el-GR" sz="3200" b="1" dirty="0" smtClean="0">
                <a:ln w="10541" cmpd="sng">
                  <a:solidFill>
                    <a:srgbClr val="7D7D7D">
                      <a:tint val="100000"/>
                      <a:shade val="100000"/>
                      <a:satMod val="110000"/>
                    </a:srgbClr>
                  </a:solidFill>
                  <a:prstDash val="solid"/>
                </a:ln>
                <a:blipFill>
                  <a:blip r:embed="rId2"/>
                  <a:tile tx="0" ty="0" sx="100000" sy="100000" flip="none" algn="tl"/>
                </a:blipFill>
              </a:rPr>
              <a:t>Ειδικά χαρακτηριστικά και δυνατότητες συνδεσμολογιών τρανζίστορ</a:t>
            </a:r>
            <a:endParaRPr lang="el-GR" sz="3200" b="1" dirty="0">
              <a:ln w="10541" cmpd="sng">
                <a:solidFill>
                  <a:srgbClr val="7D7D7D">
                    <a:tint val="100000"/>
                    <a:shade val="100000"/>
                    <a:satMod val="110000"/>
                  </a:srgbClr>
                </a:solidFill>
                <a:prstDash val="solid"/>
              </a:ln>
              <a:blipFill>
                <a:blip r:embed="rId2"/>
                <a:tile tx="0" ty="0" sx="100000" sy="100000" flip="none" algn="tl"/>
              </a:blipFill>
            </a:endParaRPr>
          </a:p>
        </p:txBody>
      </p:sp>
      <p:pic>
        <p:nvPicPr>
          <p:cNvPr id="4" name="3 - Θέση περιεχομένου" descr="48.jpg"/>
          <p:cNvPicPr>
            <a:picLocks noGrp="1" noChangeAspect="1"/>
          </p:cNvPicPr>
          <p:nvPr>
            <p:ph idx="1"/>
          </p:nvPr>
        </p:nvPicPr>
        <p:blipFill>
          <a:blip r:embed="rId3" cstate="print"/>
          <a:stretch>
            <a:fillRect/>
          </a:stretch>
        </p:blipFill>
        <p:spPr>
          <a:xfrm>
            <a:off x="827584" y="1484784"/>
            <a:ext cx="7214544" cy="422473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692696"/>
            <a:ext cx="8229600" cy="722344"/>
          </a:xfrm>
        </p:spPr>
        <p:txBody>
          <a:bodyPr>
            <a:prstTxWarp prst="textWave2">
              <a:avLst/>
            </a:prstTxWarp>
            <a:normAutofit fontScale="90000"/>
          </a:bodyPr>
          <a:lstStyle/>
          <a:p>
            <a:pPr algn="ctr"/>
            <a:r>
              <a:rPr lang="el-GR" b="1" dirty="0" smtClean="0">
                <a:ln w="10541" cmpd="sng">
                  <a:solidFill>
                    <a:schemeClr val="accent1">
                      <a:shade val="88000"/>
                      <a:satMod val="110000"/>
                    </a:schemeClr>
                  </a:solidFill>
                  <a:prstDash val="solid"/>
                </a:ln>
                <a:solidFill>
                  <a:srgbClr val="00B050"/>
                </a:solidFill>
              </a:rPr>
              <a:t>Χαρακτηριστικά τρανζίστορ</a:t>
            </a:r>
            <a:endParaRPr lang="el-GR" b="1" dirty="0">
              <a:ln w="10541" cmpd="sng">
                <a:solidFill>
                  <a:schemeClr val="accent1">
                    <a:shade val="88000"/>
                    <a:satMod val="110000"/>
                  </a:schemeClr>
                </a:solidFill>
                <a:prstDash val="solid"/>
              </a:ln>
              <a:solidFill>
                <a:srgbClr val="00B050"/>
              </a:solidFill>
            </a:endParaRPr>
          </a:p>
        </p:txBody>
      </p:sp>
      <p:sp>
        <p:nvSpPr>
          <p:cNvPr id="3" name="2 - Θέση περιεχομένου"/>
          <p:cNvSpPr>
            <a:spLocks noGrp="1"/>
          </p:cNvSpPr>
          <p:nvPr>
            <p:ph idx="1"/>
          </p:nvPr>
        </p:nvSpPr>
        <p:spPr>
          <a:xfrm>
            <a:off x="457200" y="1935480"/>
            <a:ext cx="8229600" cy="2933680"/>
          </a:xfrm>
        </p:spPr>
        <p:txBody>
          <a:bodyPr>
            <a:normAutofit fontScale="85000" lnSpcReduction="20000"/>
          </a:bodyPr>
          <a:lstStyle/>
          <a:p>
            <a:pPr algn="just"/>
            <a:r>
              <a:rPr lang="en-US" dirty="0" smtClean="0"/>
              <a:t>H </a:t>
            </a:r>
            <a:r>
              <a:rPr lang="el-GR" b="1" dirty="0" smtClean="0"/>
              <a:t>Μέγιστη ισχύς </a:t>
            </a:r>
            <a:r>
              <a:rPr lang="el-GR" dirty="0" smtClean="0"/>
              <a:t>που καταναλώνεται στο συλλέκτη. Υπολογίζεται από τη σχέση </a:t>
            </a:r>
            <a:r>
              <a:rPr lang="en-US" b="1" dirty="0" smtClean="0"/>
              <a:t>Pc = </a:t>
            </a:r>
            <a:r>
              <a:rPr lang="en-US" b="1" dirty="0" err="1" smtClean="0"/>
              <a:t>Ic</a:t>
            </a:r>
            <a:r>
              <a:rPr lang="en-US" b="1" dirty="0" smtClean="0"/>
              <a:t> •  </a:t>
            </a:r>
            <a:r>
              <a:rPr lang="en-US" b="1" dirty="0" err="1" smtClean="0"/>
              <a:t>Uce</a:t>
            </a:r>
            <a:endParaRPr lang="en-US" b="1" dirty="0" smtClean="0"/>
          </a:p>
          <a:p>
            <a:pPr algn="just"/>
            <a:r>
              <a:rPr lang="el-GR" dirty="0" smtClean="0"/>
              <a:t>Η </a:t>
            </a:r>
            <a:r>
              <a:rPr lang="el-GR" b="1" dirty="0" smtClean="0"/>
              <a:t>παράμετρος β</a:t>
            </a:r>
            <a:r>
              <a:rPr lang="el-GR" dirty="0" smtClean="0"/>
              <a:t> που λέγεται και </a:t>
            </a:r>
            <a:r>
              <a:rPr lang="el-GR" b="1" dirty="0" smtClean="0"/>
              <a:t>ενίσχυση ρεύματος </a:t>
            </a:r>
            <a:r>
              <a:rPr lang="el-GR" dirty="0" smtClean="0"/>
              <a:t>στα τρανζίστορ που λειτουργούν ως ενισχυτές σε συνδεσμολογία κοινού </a:t>
            </a:r>
            <a:r>
              <a:rPr lang="el-GR" dirty="0" err="1" smtClean="0"/>
              <a:t>εκπομπού</a:t>
            </a:r>
            <a:r>
              <a:rPr lang="el-GR" dirty="0" smtClean="0"/>
              <a:t>. Υπολογίζεται από τη σχέση </a:t>
            </a:r>
            <a:r>
              <a:rPr lang="el-GR" b="1" dirty="0" smtClean="0"/>
              <a:t>β = </a:t>
            </a:r>
            <a:r>
              <a:rPr lang="en-US" b="1" dirty="0" err="1" smtClean="0"/>
              <a:t>Ic</a:t>
            </a:r>
            <a:r>
              <a:rPr lang="en-US" b="1" dirty="0" smtClean="0"/>
              <a:t> / Ib. </a:t>
            </a:r>
            <a:r>
              <a:rPr lang="el-GR" dirty="0" smtClean="0"/>
              <a:t>Παίρνει τιμές </a:t>
            </a:r>
            <a:r>
              <a:rPr lang="el-GR" b="1" dirty="0" smtClean="0"/>
              <a:t>20 – 400</a:t>
            </a:r>
            <a:r>
              <a:rPr lang="el-GR" dirty="0" smtClean="0"/>
              <a:t>. Μόνο </a:t>
            </a:r>
            <a:r>
              <a:rPr lang="el-GR" u="sng" dirty="0" smtClean="0"/>
              <a:t>ειδικά τρανζίστορ</a:t>
            </a:r>
            <a:r>
              <a:rPr lang="el-GR" dirty="0" smtClean="0"/>
              <a:t> πλησιάζουν την τιμή </a:t>
            </a:r>
            <a:r>
              <a:rPr lang="el-GR" b="1" dirty="0" smtClean="0"/>
              <a:t>1000.</a:t>
            </a:r>
            <a:endParaRPr lang="el-G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2412</TotalTime>
  <Words>313</Words>
  <Application>Microsoft Office PowerPoint</Application>
  <PresentationFormat>Προβολή στην οθόνη (4:3)</PresentationFormat>
  <Paragraphs>17</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Ηλιοστάσιο</vt:lpstr>
      <vt:lpstr>ΤΡΑΝΖΙΣΤΟΡ</vt:lpstr>
      <vt:lpstr>Σπουδαιότητα του τρανζίστορ</vt:lpstr>
      <vt:lpstr>ΑΠΟ ΤΙ ΑΠΟΤΕΛΕΙΤΑΙ - ΚΑΤΑΣΚΕΥΗ</vt:lpstr>
      <vt:lpstr>ΕΠΑΦΕΣ ΤΡΑΝΖΙΣΤΟΡ</vt:lpstr>
      <vt:lpstr>Τα Ρεύματα του Τρανζίστορ (Transistor Currents)</vt:lpstr>
      <vt:lpstr>Τυπικές συσκευασίες τρανζίστορ της εταιρείας Motorola. </vt:lpstr>
      <vt:lpstr>Αναγνωρίστε τους ακροδέκτες των διπολικών τρανζίστορ που φαίνονται στο παρακάτω σχήμα..</vt:lpstr>
      <vt:lpstr>Ειδικά χαρακτηριστικά και δυνατότητες συνδεσμολογιών τρανζίστορ</vt:lpstr>
      <vt:lpstr>Χαρακτηριστικά τρανζίστορ</vt:lpstr>
      <vt:lpstr>Απλή ενισχυτική διάταξη με τρανζίστορ σε συνδεσμολογία κοινού εκπομπού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335</cp:revision>
  <dcterms:created xsi:type="dcterms:W3CDTF">2020-04-02T06:51:29Z</dcterms:created>
  <dcterms:modified xsi:type="dcterms:W3CDTF">2026-06-06T21:09:42Z</dcterms:modified>
</cp:coreProperties>
</file>