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4" r:id="rId12"/>
    <p:sldId id="269" r:id="rId13"/>
    <p:sldId id="268" r:id="rId14"/>
    <p:sldId id="265" r:id="rId15"/>
  </p:sldIdLst>
  <p:sldSz cx="18288000" cy="10287000"/>
  <p:notesSz cx="6858000" cy="9144000"/>
  <p:embeddedFontLst>
    <p:embeddedFont>
      <p:font typeface="Chewy" panose="020B0604020202020204" charset="0"/>
      <p:regular r:id="rId17"/>
    </p:embeddedFont>
    <p:embeddedFont>
      <p:font typeface="KG Primary Penmanship" panose="020B0604020202020204" charset="0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9455"/>
    <a:srgbClr val="392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0" d="100"/>
          <a:sy n="40" d="100"/>
        </p:scale>
        <p:origin x="87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80DEC-2AB6-4723-A02D-704B7B16D04A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420AC-3879-4631-8E16-283C029727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489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0420AC-3879-4631-8E16-283C02972760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8292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0420AC-3879-4631-8E16-283C02972760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7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5" Type="http://schemas.openxmlformats.org/officeDocument/2006/relationships/image" Target="../media/image12.png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6" Type="http://schemas.openxmlformats.org/officeDocument/2006/relationships/image" Target="../media/image13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6" Type="http://schemas.openxmlformats.org/officeDocument/2006/relationships/hyperlink" Target="https://www.geogebra.org/m/ddhqgwfv" TargetMode="External"/><Relationship Id="rId5" Type="http://schemas.openxmlformats.org/officeDocument/2006/relationships/hyperlink" Target="https://www.geogebra.org/m/rgkpu779" TargetMode="External"/><Relationship Id="rId4" Type="http://schemas.openxmlformats.org/officeDocument/2006/relationships/image" Target="../media/image4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6" Type="http://schemas.openxmlformats.org/officeDocument/2006/relationships/image" Target="../media/image16.png"/><Relationship Id="rId5" Type="http://schemas.openxmlformats.org/officeDocument/2006/relationships/hyperlink" Target="https://www.geogebra.org/m/bdfhcybu" TargetMode="External"/><Relationship Id="rId4" Type="http://schemas.openxmlformats.org/officeDocument/2006/relationships/image" Target="../media/image4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10.jpe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image" Target="../media/image7.png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5" Type="http://schemas.openxmlformats.org/officeDocument/2006/relationships/image" Target="../media/image11.pn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3658776" y="3424269"/>
            <a:ext cx="4629224" cy="6862731"/>
          </a:xfrm>
          <a:custGeom>
            <a:avLst/>
            <a:gdLst/>
            <a:ahLst/>
            <a:cxnLst/>
            <a:rect l="l" t="t" r="r" b="b"/>
            <a:pathLst>
              <a:path w="4629224" h="6862731">
                <a:moveTo>
                  <a:pt x="0" y="0"/>
                </a:moveTo>
                <a:lnTo>
                  <a:pt x="4629224" y="0"/>
                </a:lnTo>
                <a:lnTo>
                  <a:pt x="4629224" y="6862731"/>
                </a:lnTo>
                <a:lnTo>
                  <a:pt x="0" y="686273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 rot="-10800000">
            <a:off x="0" y="0"/>
            <a:ext cx="5453349" cy="4114800"/>
          </a:xfrm>
          <a:custGeom>
            <a:avLst/>
            <a:gdLst/>
            <a:ahLst/>
            <a:cxnLst/>
            <a:rect l="l" t="t" r="r" b="b"/>
            <a:pathLst>
              <a:path w="5453349" h="4114800">
                <a:moveTo>
                  <a:pt x="0" y="0"/>
                </a:moveTo>
                <a:lnTo>
                  <a:pt x="5453349" y="0"/>
                </a:lnTo>
                <a:lnTo>
                  <a:pt x="5453349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4309070" y="2166937"/>
            <a:ext cx="9669858" cy="24622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l-GR" sz="16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Τραπέζια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940924" y="4880670"/>
            <a:ext cx="11230279" cy="19749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7089"/>
              </a:lnSpc>
              <a:spcBef>
                <a:spcPct val="0"/>
              </a:spcBef>
            </a:pPr>
            <a:r>
              <a:rPr lang="el-GR" sz="9000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Ορισμός - Ιδιότητες</a:t>
            </a:r>
            <a:endParaRPr lang="en-US" sz="9000" dirty="0">
              <a:solidFill>
                <a:srgbClr val="000000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2465F7-81A4-DDEB-6BBD-7999B00C9C8A}"/>
              </a:ext>
            </a:extLst>
          </p:cNvPr>
          <p:cNvSpPr txBox="1"/>
          <p:nvPr/>
        </p:nvSpPr>
        <p:spPr>
          <a:xfrm>
            <a:off x="1028700" y="8801100"/>
            <a:ext cx="5905500" cy="8945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379"/>
              </a:lnSpc>
              <a:spcBef>
                <a:spcPct val="0"/>
              </a:spcBef>
            </a:pPr>
            <a:endParaRPr lang="el-GR" sz="5400" b="1" dirty="0">
              <a:solidFill>
                <a:srgbClr val="3920F0"/>
              </a:solidFill>
            </a:endParaRPr>
          </a:p>
        </p:txBody>
      </p:sp>
      <p:sp>
        <p:nvSpPr>
          <p:cNvPr id="13" name="Ορθογώνιο: Στρογγύλεμα γωνιών 12">
            <a:extLst>
              <a:ext uri="{FF2B5EF4-FFF2-40B4-BE49-F238E27FC236}">
                <a16:creationId xmlns:a16="http://schemas.microsoft.com/office/drawing/2014/main" id="{7482C67C-37E4-7BF4-7A7E-8146A9D90E37}"/>
              </a:ext>
            </a:extLst>
          </p:cNvPr>
          <p:cNvSpPr/>
          <p:nvPr/>
        </p:nvSpPr>
        <p:spPr>
          <a:xfrm>
            <a:off x="1120145" y="8420100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Tm="10129">
        <p15:prstTrans prst="wind"/>
        <p:sndAc>
          <p:stSnd>
            <p:snd r:embed="rId4" name="wind.wav"/>
          </p:stSnd>
        </p:sndAc>
      </p:transition>
    </mc:Choice>
    <mc:Fallback>
      <p:transition spd="slow" advTm="10129">
        <p:fade/>
        <p:sndAc>
          <p:stSnd>
            <p:snd r:embed="rId4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028700" y="6172200"/>
            <a:ext cx="3526971" cy="3086100"/>
            <a:chOff x="0" y="0"/>
            <a:chExt cx="812800" cy="7112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CD03E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127000" y="292100"/>
              <a:ext cx="558800" cy="3683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4268450" y="6172200"/>
            <a:ext cx="3086100" cy="3086100"/>
            <a:chOff x="0" y="0"/>
            <a:chExt cx="812800" cy="8128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574675" y="0"/>
                  </a:moveTo>
                  <a:lnTo>
                    <a:pt x="812800" y="238125"/>
                  </a:lnTo>
                  <a:lnTo>
                    <a:pt x="812800" y="574675"/>
                  </a:lnTo>
                  <a:lnTo>
                    <a:pt x="574675" y="812800"/>
                  </a:lnTo>
                  <a:lnTo>
                    <a:pt x="238125" y="812800"/>
                  </a:lnTo>
                  <a:lnTo>
                    <a:pt x="0" y="574675"/>
                  </a:lnTo>
                  <a:lnTo>
                    <a:pt x="0" y="238125"/>
                  </a:lnTo>
                  <a:lnTo>
                    <a:pt x="238125" y="0"/>
                  </a:lnTo>
                  <a:lnTo>
                    <a:pt x="574675" y="0"/>
                  </a:lnTo>
                  <a:close/>
                </a:path>
              </a:pathLst>
            </a:custGeom>
            <a:solidFill>
              <a:srgbClr val="FCD03E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63500" y="25400"/>
              <a:ext cx="685800" cy="723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1" name="Freeform 11"/>
          <p:cNvSpPr/>
          <p:nvPr/>
        </p:nvSpPr>
        <p:spPr>
          <a:xfrm rot="-5400000">
            <a:off x="14873506" y="-663620"/>
            <a:ext cx="2750873" cy="4078114"/>
          </a:xfrm>
          <a:custGeom>
            <a:avLst/>
            <a:gdLst/>
            <a:ahLst/>
            <a:cxnLst/>
            <a:rect l="l" t="t" r="r" b="b"/>
            <a:pathLst>
              <a:path w="2750873" h="4078114">
                <a:moveTo>
                  <a:pt x="0" y="0"/>
                </a:moveTo>
                <a:lnTo>
                  <a:pt x="2750874" y="0"/>
                </a:lnTo>
                <a:lnTo>
                  <a:pt x="2750874" y="4078114"/>
                </a:lnTo>
                <a:lnTo>
                  <a:pt x="0" y="40781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D1E5F80E-31E3-1865-8763-8D599B47BC03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2916" t="12965" r="15833" b="31594"/>
          <a:stretch/>
        </p:blipFill>
        <p:spPr>
          <a:xfrm>
            <a:off x="1579789" y="2959626"/>
            <a:ext cx="15571884" cy="4953798"/>
          </a:xfrm>
          <a:prstGeom prst="rect">
            <a:avLst/>
          </a:prstGeom>
        </p:spPr>
      </p:pic>
      <p:sp>
        <p:nvSpPr>
          <p:cNvPr id="16" name="Φυσαλίδα ομιλίας: Ορθογώνιο με στρογγυλεμένες γωνίες 15">
            <a:extLst>
              <a:ext uri="{FF2B5EF4-FFF2-40B4-BE49-F238E27FC236}">
                <a16:creationId xmlns:a16="http://schemas.microsoft.com/office/drawing/2014/main" id="{1EFBEC7C-FB4C-16FC-C06C-C39DB25A8EB8}"/>
              </a:ext>
            </a:extLst>
          </p:cNvPr>
          <p:cNvSpPr/>
          <p:nvPr/>
        </p:nvSpPr>
        <p:spPr>
          <a:xfrm>
            <a:off x="4953000" y="1257300"/>
            <a:ext cx="7483929" cy="1939263"/>
          </a:xfrm>
          <a:prstGeom prst="wedgeRoundRectCallout">
            <a:avLst>
              <a:gd name="adj1" fmla="val 52476"/>
              <a:gd name="adj2" fmla="val 95899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4400" dirty="0"/>
              <a:t>Να δύο ακόμη! </a:t>
            </a:r>
          </a:p>
          <a:p>
            <a:r>
              <a:rPr lang="el-GR" sz="4400" dirty="0"/>
              <a:t>Προφανώς υπάρχουν άπειρα!</a:t>
            </a:r>
          </a:p>
          <a:p>
            <a:r>
              <a:rPr lang="el-GR" sz="4400" dirty="0"/>
              <a:t> Όλα τα ύψη είναι ίσα!</a:t>
            </a:r>
          </a:p>
        </p:txBody>
      </p:sp>
      <p:sp>
        <p:nvSpPr>
          <p:cNvPr id="12" name="Ορθογώνιο: Στρογγύλεμα γωνιών 11">
            <a:extLst>
              <a:ext uri="{FF2B5EF4-FFF2-40B4-BE49-F238E27FC236}">
                <a16:creationId xmlns:a16="http://schemas.microsoft.com/office/drawing/2014/main" id="{72EBA59E-7102-AFA8-40C6-D598ABCE4B50}"/>
              </a:ext>
            </a:extLst>
          </p:cNvPr>
          <p:cNvSpPr/>
          <p:nvPr/>
        </p:nvSpPr>
        <p:spPr>
          <a:xfrm>
            <a:off x="1120145" y="8420100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Tm="18669">
        <p15:prstTrans prst="drape"/>
      </p:transition>
    </mc:Choice>
    <mc:Fallback>
      <p:transition spd="slow" advTm="1866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802481" y="779199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 rot="-10800000">
            <a:off x="0" y="0"/>
            <a:ext cx="4399603" cy="3319701"/>
          </a:xfrm>
          <a:custGeom>
            <a:avLst/>
            <a:gdLst/>
            <a:ahLst/>
            <a:cxnLst/>
            <a:rect l="l" t="t" r="r" b="b"/>
            <a:pathLst>
              <a:path w="4399603" h="3319701">
                <a:moveTo>
                  <a:pt x="0" y="0"/>
                </a:moveTo>
                <a:lnTo>
                  <a:pt x="4399603" y="0"/>
                </a:lnTo>
                <a:lnTo>
                  <a:pt x="4399603" y="3319701"/>
                </a:lnTo>
                <a:lnTo>
                  <a:pt x="0" y="331970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grpSp>
        <p:nvGrpSpPr>
          <p:cNvPr id="9" name="Group 9"/>
          <p:cNvGrpSpPr/>
          <p:nvPr/>
        </p:nvGrpSpPr>
        <p:grpSpPr>
          <a:xfrm>
            <a:off x="14089959" y="6910793"/>
            <a:ext cx="1905000" cy="1905000"/>
            <a:chOff x="0" y="0"/>
            <a:chExt cx="750153" cy="742322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750153" cy="742322"/>
            </a:xfrm>
            <a:custGeom>
              <a:avLst/>
              <a:gdLst/>
              <a:ahLst/>
              <a:cxnLst/>
              <a:rect l="l" t="t" r="r" b="b"/>
              <a:pathLst>
                <a:path w="750153" h="742322">
                  <a:moveTo>
                    <a:pt x="0" y="0"/>
                  </a:moveTo>
                  <a:lnTo>
                    <a:pt x="750153" y="0"/>
                  </a:lnTo>
                  <a:lnTo>
                    <a:pt x="750153" y="742322"/>
                  </a:lnTo>
                  <a:lnTo>
                    <a:pt x="0" y="742322"/>
                  </a:lnTo>
                  <a:close/>
                </a:path>
              </a:pathLst>
            </a:custGeom>
            <a:solidFill>
              <a:srgbClr val="69B48D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38100"/>
              <a:ext cx="750153" cy="78042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4541798" y="748435"/>
            <a:ext cx="8911851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l-GR" sz="8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Διάμεσος τραπεζίου</a:t>
            </a:r>
            <a:endParaRPr lang="en-US" sz="8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905000" y="2681710"/>
            <a:ext cx="14820900" cy="16619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l-GR" sz="5400" dirty="0"/>
              <a:t>Το ευθύγραμμο τμήμα που ενώνει τα μέσα των μη παράλληλων πλευρών του τραπεζίου.</a:t>
            </a:r>
          </a:p>
        </p:txBody>
      </p:sp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955872E6-53BA-67F0-3F2C-1C1161B19D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54919" y="4520548"/>
            <a:ext cx="12198730" cy="4037116"/>
          </a:xfrm>
          <a:prstGeom prst="rect">
            <a:avLst/>
          </a:prstGeom>
        </p:spPr>
      </p:pic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12C86739-1175-E3BF-134A-B4D3C9C47FB1}"/>
              </a:ext>
            </a:extLst>
          </p:cNvPr>
          <p:cNvSpPr/>
          <p:nvPr/>
        </p:nvSpPr>
        <p:spPr>
          <a:xfrm>
            <a:off x="13106111" y="8255833"/>
            <a:ext cx="3926970" cy="6651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  <p:sp>
        <p:nvSpPr>
          <p:cNvPr id="14" name="Φυσαλίδα ομιλίας: Ορθογώνιο 13">
            <a:extLst>
              <a:ext uri="{FF2B5EF4-FFF2-40B4-BE49-F238E27FC236}">
                <a16:creationId xmlns:a16="http://schemas.microsoft.com/office/drawing/2014/main" id="{E387003B-EFF8-5E93-6CCA-737DF6B1A96B}"/>
              </a:ext>
            </a:extLst>
          </p:cNvPr>
          <p:cNvSpPr/>
          <p:nvPr/>
        </p:nvSpPr>
        <p:spPr>
          <a:xfrm>
            <a:off x="10593539" y="4655116"/>
            <a:ext cx="2858343" cy="1306428"/>
          </a:xfrm>
          <a:prstGeom prst="wedgeRectCallout">
            <a:avLst>
              <a:gd name="adj1" fmla="val -88229"/>
              <a:gd name="adj2" fmla="val 12284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4400" dirty="0"/>
              <a:t>Διάμεσος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8532">
        <p:blinds dir="vert"/>
      </p:transition>
    </mc:Choice>
    <mc:Fallback>
      <p:transition spd="slow" advTm="28532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9F8053-C5A7-E0D8-2C9B-3CA9A95FE8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3F0399E-ED23-1B57-3EAD-8FC6768A4E86}"/>
              </a:ext>
            </a:extLst>
          </p:cNvPr>
          <p:cNvGrpSpPr/>
          <p:nvPr/>
        </p:nvGrpSpPr>
        <p:grpSpPr>
          <a:xfrm>
            <a:off x="802481" y="779199"/>
            <a:ext cx="16230600" cy="8229600"/>
            <a:chOff x="0" y="0"/>
            <a:chExt cx="4274726" cy="2167467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7811F385-D466-F1D5-197B-F27DECC43C8D}"/>
                </a:ext>
              </a:extLst>
            </p:cNvPr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1D27A420-E8B1-B5D0-6349-AA207096F1CF}"/>
                </a:ext>
              </a:extLst>
            </p:cNvPr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Freeform 8">
            <a:extLst>
              <a:ext uri="{FF2B5EF4-FFF2-40B4-BE49-F238E27FC236}">
                <a16:creationId xmlns:a16="http://schemas.microsoft.com/office/drawing/2014/main" id="{84305E96-CBC1-A550-600F-D35FEB2FA50F}"/>
              </a:ext>
            </a:extLst>
          </p:cNvPr>
          <p:cNvSpPr/>
          <p:nvPr/>
        </p:nvSpPr>
        <p:spPr>
          <a:xfrm rot="-10800000">
            <a:off x="0" y="0"/>
            <a:ext cx="4399603" cy="3319701"/>
          </a:xfrm>
          <a:custGeom>
            <a:avLst/>
            <a:gdLst/>
            <a:ahLst/>
            <a:cxnLst/>
            <a:rect l="l" t="t" r="r" b="b"/>
            <a:pathLst>
              <a:path w="4399603" h="3319701">
                <a:moveTo>
                  <a:pt x="0" y="0"/>
                </a:moveTo>
                <a:lnTo>
                  <a:pt x="4399603" y="0"/>
                </a:lnTo>
                <a:lnTo>
                  <a:pt x="4399603" y="3319701"/>
                </a:lnTo>
                <a:lnTo>
                  <a:pt x="0" y="33197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9" name="Group 9">
            <a:extLst>
              <a:ext uri="{FF2B5EF4-FFF2-40B4-BE49-F238E27FC236}">
                <a16:creationId xmlns:a16="http://schemas.microsoft.com/office/drawing/2014/main" id="{1103A982-1D8A-8C54-0FF7-916368252103}"/>
              </a:ext>
            </a:extLst>
          </p:cNvPr>
          <p:cNvGrpSpPr/>
          <p:nvPr/>
        </p:nvGrpSpPr>
        <p:grpSpPr>
          <a:xfrm>
            <a:off x="14089959" y="6910793"/>
            <a:ext cx="1905000" cy="1905000"/>
            <a:chOff x="0" y="0"/>
            <a:chExt cx="750153" cy="742322"/>
          </a:xfrm>
        </p:grpSpPr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B4B585A2-7ECF-96BC-C93D-20EB56D8545C}"/>
                </a:ext>
              </a:extLst>
            </p:cNvPr>
            <p:cNvSpPr/>
            <p:nvPr/>
          </p:nvSpPr>
          <p:spPr>
            <a:xfrm>
              <a:off x="0" y="0"/>
              <a:ext cx="750153" cy="742322"/>
            </a:xfrm>
            <a:custGeom>
              <a:avLst/>
              <a:gdLst/>
              <a:ahLst/>
              <a:cxnLst/>
              <a:rect l="l" t="t" r="r" b="b"/>
              <a:pathLst>
                <a:path w="750153" h="742322">
                  <a:moveTo>
                    <a:pt x="0" y="0"/>
                  </a:moveTo>
                  <a:lnTo>
                    <a:pt x="750153" y="0"/>
                  </a:lnTo>
                  <a:lnTo>
                    <a:pt x="750153" y="742322"/>
                  </a:lnTo>
                  <a:lnTo>
                    <a:pt x="0" y="742322"/>
                  </a:lnTo>
                  <a:close/>
                </a:path>
              </a:pathLst>
            </a:custGeom>
            <a:solidFill>
              <a:srgbClr val="69B48D"/>
            </a:solidFill>
          </p:spPr>
        </p:sp>
        <p:sp>
          <p:nvSpPr>
            <p:cNvPr id="11" name="TextBox 11">
              <a:extLst>
                <a:ext uri="{FF2B5EF4-FFF2-40B4-BE49-F238E27FC236}">
                  <a16:creationId xmlns:a16="http://schemas.microsoft.com/office/drawing/2014/main" id="{5EB26772-614F-6175-518F-87E0D8A71334}"/>
                </a:ext>
              </a:extLst>
            </p:cNvPr>
            <p:cNvSpPr txBox="1"/>
            <p:nvPr/>
          </p:nvSpPr>
          <p:spPr>
            <a:xfrm>
              <a:off x="0" y="-38100"/>
              <a:ext cx="750153" cy="78042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2" name="TextBox 12">
            <a:extLst>
              <a:ext uri="{FF2B5EF4-FFF2-40B4-BE49-F238E27FC236}">
                <a16:creationId xmlns:a16="http://schemas.microsoft.com/office/drawing/2014/main" id="{62F9DE83-DA1E-2D54-1B85-9BDDC8FE412D}"/>
              </a:ext>
            </a:extLst>
          </p:cNvPr>
          <p:cNvSpPr txBox="1"/>
          <p:nvPr/>
        </p:nvSpPr>
        <p:spPr>
          <a:xfrm>
            <a:off x="4541798" y="748435"/>
            <a:ext cx="8911851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l-GR" sz="8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Διάμεσος τραπεζίου</a:t>
            </a:r>
            <a:endParaRPr lang="en-US" sz="8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3" name="TextBox 13">
            <a:extLst>
              <a:ext uri="{FF2B5EF4-FFF2-40B4-BE49-F238E27FC236}">
                <a16:creationId xmlns:a16="http://schemas.microsoft.com/office/drawing/2014/main" id="{BA477066-9496-D731-4003-7676F0BC9160}"/>
              </a:ext>
            </a:extLst>
          </p:cNvPr>
          <p:cNvSpPr txBox="1"/>
          <p:nvPr/>
        </p:nvSpPr>
        <p:spPr>
          <a:xfrm>
            <a:off x="2199801" y="1872214"/>
            <a:ext cx="14820900" cy="24929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l-GR" sz="5400" dirty="0"/>
              <a:t>ΘΕΩΡΗΜΑ I</a:t>
            </a:r>
          </a:p>
          <a:p>
            <a:r>
              <a:rPr lang="el-GR" sz="5400" dirty="0"/>
              <a:t>Η διάμεσος του τραπεζίου είναι παράλληλη προς τις βάσεις του και ίση με το </a:t>
            </a:r>
            <a:r>
              <a:rPr lang="el-GR" sz="5400" dirty="0" err="1"/>
              <a:t>ημιάθροισμά</a:t>
            </a:r>
            <a:r>
              <a:rPr lang="el-GR" sz="5400" dirty="0"/>
              <a:t> τους.</a:t>
            </a:r>
          </a:p>
        </p:txBody>
      </p:sp>
      <p:sp>
        <p:nvSpPr>
          <p:cNvPr id="14" name="Φυσαλίδα ομιλίας: Ορθογώνιο 13">
            <a:extLst>
              <a:ext uri="{FF2B5EF4-FFF2-40B4-BE49-F238E27FC236}">
                <a16:creationId xmlns:a16="http://schemas.microsoft.com/office/drawing/2014/main" id="{46D1F8DF-0C9D-1202-66D1-F0026C5A9D8F}"/>
              </a:ext>
            </a:extLst>
          </p:cNvPr>
          <p:cNvSpPr/>
          <p:nvPr/>
        </p:nvSpPr>
        <p:spPr>
          <a:xfrm>
            <a:off x="9905999" y="4427355"/>
            <a:ext cx="7026121" cy="1306428"/>
          </a:xfrm>
          <a:prstGeom prst="wedgeRectCallout">
            <a:avLst>
              <a:gd name="adj1" fmla="val -47830"/>
              <a:gd name="adj2" fmla="val -65259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4400" dirty="0"/>
              <a:t>Η απόδειξη του θεωρήματος είναι εκτός ύλης 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14A483-C63B-90AB-DD02-548C7097A7D1}"/>
              </a:ext>
            </a:extLst>
          </p:cNvPr>
          <p:cNvSpPr txBox="1"/>
          <p:nvPr/>
        </p:nvSpPr>
        <p:spPr>
          <a:xfrm>
            <a:off x="1510252" y="4365204"/>
            <a:ext cx="5097101" cy="1231106"/>
          </a:xfrm>
          <a:prstGeom prst="rect">
            <a:avLst/>
          </a:prstGeom>
        </p:spPr>
        <p:txBody>
          <a:bodyPr wrap="non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l-GR" sz="4000" dirty="0">
                <a:solidFill>
                  <a:srgbClr val="3920F0"/>
                </a:solidFill>
              </a:rPr>
              <a:t>Εδώ θα βρεις δύο </a:t>
            </a:r>
          </a:p>
          <a:p>
            <a:pPr algn="ctr">
              <a:spcBef>
                <a:spcPct val="0"/>
              </a:spcBef>
            </a:pPr>
            <a:r>
              <a:rPr lang="el-GR" sz="4000" dirty="0">
                <a:solidFill>
                  <a:srgbClr val="3920F0"/>
                </a:solidFill>
              </a:rPr>
              <a:t>γεωμετρικές αποδείξεις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FB50AE-457B-DBD0-CE2F-0099047AF553}"/>
              </a:ext>
            </a:extLst>
          </p:cNvPr>
          <p:cNvSpPr txBox="1"/>
          <p:nvPr/>
        </p:nvSpPr>
        <p:spPr>
          <a:xfrm>
            <a:off x="2420986" y="5596310"/>
            <a:ext cx="2454198" cy="615553"/>
          </a:xfrm>
          <a:prstGeom prst="rect">
            <a:avLst/>
          </a:prstGeom>
        </p:spPr>
        <p:txBody>
          <a:bodyPr wrap="non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l-GR" sz="4000" dirty="0">
                <a:solidFill>
                  <a:srgbClr val="3920F0"/>
                </a:solidFill>
                <a:hlinkClick r:id="rId5"/>
              </a:rPr>
              <a:t>Απόδειξη 1 </a:t>
            </a:r>
            <a:endParaRPr lang="el-GR" sz="4000" dirty="0">
              <a:solidFill>
                <a:srgbClr val="3920F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A99FEB-6C15-662B-2B0C-DB635EB0AA03}"/>
              </a:ext>
            </a:extLst>
          </p:cNvPr>
          <p:cNvSpPr txBox="1"/>
          <p:nvPr/>
        </p:nvSpPr>
        <p:spPr>
          <a:xfrm>
            <a:off x="7350840" y="5610267"/>
            <a:ext cx="2454198" cy="615553"/>
          </a:xfrm>
          <a:prstGeom prst="rect">
            <a:avLst/>
          </a:prstGeom>
        </p:spPr>
        <p:txBody>
          <a:bodyPr wrap="non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l-GR" sz="4000" dirty="0">
                <a:solidFill>
                  <a:srgbClr val="3920F0"/>
                </a:solidFill>
                <a:hlinkClick r:id="rId6"/>
              </a:rPr>
              <a:t>Απόδειξη 2 </a:t>
            </a:r>
            <a:endParaRPr lang="el-GR" sz="4000" dirty="0">
              <a:solidFill>
                <a:srgbClr val="3920F0"/>
              </a:solidFill>
            </a:endParaRPr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F2DE0BDB-FC40-02CE-A22C-4996A595114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032" y="6399225"/>
            <a:ext cx="2518149" cy="2518149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1CCF1E66-57AB-9DCD-B8C9-1169FF9D4A2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219" y="6177801"/>
            <a:ext cx="2651990" cy="2819644"/>
          </a:xfrm>
          <a:prstGeom prst="rect">
            <a:avLst/>
          </a:prstGeom>
        </p:spPr>
      </p:pic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508768AA-BE1F-5283-47FA-504739A66089}"/>
              </a:ext>
            </a:extLst>
          </p:cNvPr>
          <p:cNvSpPr/>
          <p:nvPr/>
        </p:nvSpPr>
        <p:spPr>
          <a:xfrm>
            <a:off x="12856245" y="8310349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3175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7739">
        <p:blinds dir="vert"/>
      </p:transition>
    </mc:Choice>
    <mc:Fallback>
      <p:transition spd="slow" advTm="27739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42AAEDC-1D79-03EF-B950-A3A579C5A0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027C744-4F73-BA94-4EB0-7178F154CA47}"/>
              </a:ext>
            </a:extLst>
          </p:cNvPr>
          <p:cNvGrpSpPr/>
          <p:nvPr/>
        </p:nvGrpSpPr>
        <p:grpSpPr>
          <a:xfrm>
            <a:off x="882423" y="748435"/>
            <a:ext cx="16230600" cy="8229600"/>
            <a:chOff x="0" y="0"/>
            <a:chExt cx="4274726" cy="2167467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837C27DF-8881-D3F5-EA61-8DE624F1CF74}"/>
                </a:ext>
              </a:extLst>
            </p:cNvPr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21FF413F-5B4E-F0AD-1BEA-0B3FDE9DF475}"/>
                </a:ext>
              </a:extLst>
            </p:cNvPr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Freeform 8">
            <a:extLst>
              <a:ext uri="{FF2B5EF4-FFF2-40B4-BE49-F238E27FC236}">
                <a16:creationId xmlns:a16="http://schemas.microsoft.com/office/drawing/2014/main" id="{1B74581E-2842-FAE9-6866-3C88ADC415C8}"/>
              </a:ext>
            </a:extLst>
          </p:cNvPr>
          <p:cNvSpPr/>
          <p:nvPr/>
        </p:nvSpPr>
        <p:spPr>
          <a:xfrm rot="-10800000">
            <a:off x="0" y="0"/>
            <a:ext cx="4399603" cy="3319701"/>
          </a:xfrm>
          <a:custGeom>
            <a:avLst/>
            <a:gdLst/>
            <a:ahLst/>
            <a:cxnLst/>
            <a:rect l="l" t="t" r="r" b="b"/>
            <a:pathLst>
              <a:path w="4399603" h="3319701">
                <a:moveTo>
                  <a:pt x="0" y="0"/>
                </a:moveTo>
                <a:lnTo>
                  <a:pt x="4399603" y="0"/>
                </a:lnTo>
                <a:lnTo>
                  <a:pt x="4399603" y="3319701"/>
                </a:lnTo>
                <a:lnTo>
                  <a:pt x="0" y="33197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9" name="Group 9">
            <a:extLst>
              <a:ext uri="{FF2B5EF4-FFF2-40B4-BE49-F238E27FC236}">
                <a16:creationId xmlns:a16="http://schemas.microsoft.com/office/drawing/2014/main" id="{5F3F059A-F53B-5913-B4CC-70E2B207D821}"/>
              </a:ext>
            </a:extLst>
          </p:cNvPr>
          <p:cNvGrpSpPr/>
          <p:nvPr/>
        </p:nvGrpSpPr>
        <p:grpSpPr>
          <a:xfrm>
            <a:off x="14089959" y="6910793"/>
            <a:ext cx="1905000" cy="1905000"/>
            <a:chOff x="0" y="0"/>
            <a:chExt cx="750153" cy="742322"/>
          </a:xfrm>
        </p:grpSpPr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36B96FDA-69D6-E946-321B-F25061FE8093}"/>
                </a:ext>
              </a:extLst>
            </p:cNvPr>
            <p:cNvSpPr/>
            <p:nvPr/>
          </p:nvSpPr>
          <p:spPr>
            <a:xfrm>
              <a:off x="0" y="0"/>
              <a:ext cx="750153" cy="742322"/>
            </a:xfrm>
            <a:custGeom>
              <a:avLst/>
              <a:gdLst/>
              <a:ahLst/>
              <a:cxnLst/>
              <a:rect l="l" t="t" r="r" b="b"/>
              <a:pathLst>
                <a:path w="750153" h="742322">
                  <a:moveTo>
                    <a:pt x="0" y="0"/>
                  </a:moveTo>
                  <a:lnTo>
                    <a:pt x="750153" y="0"/>
                  </a:lnTo>
                  <a:lnTo>
                    <a:pt x="750153" y="742322"/>
                  </a:lnTo>
                  <a:lnTo>
                    <a:pt x="0" y="742322"/>
                  </a:lnTo>
                  <a:close/>
                </a:path>
              </a:pathLst>
            </a:custGeom>
            <a:solidFill>
              <a:srgbClr val="69B48D"/>
            </a:solidFill>
          </p:spPr>
        </p:sp>
        <p:sp>
          <p:nvSpPr>
            <p:cNvPr id="11" name="TextBox 11">
              <a:extLst>
                <a:ext uri="{FF2B5EF4-FFF2-40B4-BE49-F238E27FC236}">
                  <a16:creationId xmlns:a16="http://schemas.microsoft.com/office/drawing/2014/main" id="{4844784E-79CB-92A8-CB6E-2768D8467E05}"/>
                </a:ext>
              </a:extLst>
            </p:cNvPr>
            <p:cNvSpPr txBox="1"/>
            <p:nvPr/>
          </p:nvSpPr>
          <p:spPr>
            <a:xfrm>
              <a:off x="0" y="-38100"/>
              <a:ext cx="750153" cy="78042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2" name="TextBox 12">
            <a:extLst>
              <a:ext uri="{FF2B5EF4-FFF2-40B4-BE49-F238E27FC236}">
                <a16:creationId xmlns:a16="http://schemas.microsoft.com/office/drawing/2014/main" id="{04F28E77-3650-EEE4-1D7C-617348B8F1F2}"/>
              </a:ext>
            </a:extLst>
          </p:cNvPr>
          <p:cNvSpPr txBox="1"/>
          <p:nvPr/>
        </p:nvSpPr>
        <p:spPr>
          <a:xfrm>
            <a:off x="4541798" y="748435"/>
            <a:ext cx="8911851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l-GR" sz="8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Διάμεσος τραπεζίου</a:t>
            </a:r>
            <a:endParaRPr lang="en-US" sz="8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3" name="TextBox 13">
            <a:extLst>
              <a:ext uri="{FF2B5EF4-FFF2-40B4-BE49-F238E27FC236}">
                <a16:creationId xmlns:a16="http://schemas.microsoft.com/office/drawing/2014/main" id="{150122A9-B222-8417-E215-C8361F35C829}"/>
              </a:ext>
            </a:extLst>
          </p:cNvPr>
          <p:cNvSpPr txBox="1"/>
          <p:nvPr/>
        </p:nvSpPr>
        <p:spPr>
          <a:xfrm>
            <a:off x="2199801" y="1872214"/>
            <a:ext cx="14820900" cy="27084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l-GR" sz="4400" dirty="0"/>
              <a:t>ΠΟΡΙΣΜΑ</a:t>
            </a:r>
          </a:p>
          <a:p>
            <a:r>
              <a:rPr lang="el-GR" sz="4400" dirty="0"/>
              <a:t>Η διάμεσος ΕΖ τραπεζίου ΑΒΓΔ διέρχεται από τα μέσα Κ και Λ των </a:t>
            </a:r>
            <a:r>
              <a:rPr lang="el-GR" sz="4400" dirty="0" err="1"/>
              <a:t>διαγωνίων</a:t>
            </a:r>
            <a:r>
              <a:rPr lang="el-GR" sz="4400" dirty="0"/>
              <a:t> του και το τμήμα ΚΛ είναι παράλληλο με τις βάσεις του και ίσο με την </a:t>
            </a:r>
            <a:r>
              <a:rPr lang="el-GR" sz="4400" dirty="0" err="1"/>
              <a:t>ημιδιαφορά</a:t>
            </a:r>
            <a:r>
              <a:rPr lang="el-GR" sz="4400" dirty="0"/>
              <a:t> των </a:t>
            </a:r>
            <a:r>
              <a:rPr lang="el-GR" sz="4400" dirty="0" err="1"/>
              <a:t>βάσεών</a:t>
            </a:r>
            <a:r>
              <a:rPr lang="el-GR" sz="4400" dirty="0"/>
              <a:t> του. </a:t>
            </a:r>
          </a:p>
        </p:txBody>
      </p:sp>
      <p:sp>
        <p:nvSpPr>
          <p:cNvPr id="14" name="Φυσαλίδα ομιλίας: Ορθογώνιο 13">
            <a:extLst>
              <a:ext uri="{FF2B5EF4-FFF2-40B4-BE49-F238E27FC236}">
                <a16:creationId xmlns:a16="http://schemas.microsoft.com/office/drawing/2014/main" id="{50079FB2-4A02-0556-8D7C-98DB84A837FD}"/>
              </a:ext>
            </a:extLst>
          </p:cNvPr>
          <p:cNvSpPr/>
          <p:nvPr/>
        </p:nvSpPr>
        <p:spPr>
          <a:xfrm>
            <a:off x="9751627" y="4783800"/>
            <a:ext cx="7026121" cy="1306428"/>
          </a:xfrm>
          <a:prstGeom prst="wedgeRectCallout">
            <a:avLst>
              <a:gd name="adj1" fmla="val -47830"/>
              <a:gd name="adj2" fmla="val -65259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4400" dirty="0"/>
              <a:t>Η απόδειξη του πορίσματος είναι εκτός ύλης 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571929-ED2B-CC39-99D8-C5B92013AC7C}"/>
              </a:ext>
            </a:extLst>
          </p:cNvPr>
          <p:cNvSpPr txBox="1"/>
          <p:nvPr/>
        </p:nvSpPr>
        <p:spPr>
          <a:xfrm>
            <a:off x="1031284" y="4725309"/>
            <a:ext cx="8425945" cy="18466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l-GR" sz="4000" dirty="0">
                <a:solidFill>
                  <a:srgbClr val="3920F0"/>
                </a:solidFill>
              </a:rPr>
              <a:t>Εδώ θα βρεις</a:t>
            </a:r>
            <a:r>
              <a:rPr lang="en-US" sz="4000" dirty="0">
                <a:solidFill>
                  <a:srgbClr val="3920F0"/>
                </a:solidFill>
              </a:rPr>
              <a:t> </a:t>
            </a:r>
            <a:r>
              <a:rPr lang="el-GR" sz="4000" dirty="0">
                <a:solidFill>
                  <a:srgbClr val="3920F0"/>
                </a:solidFill>
              </a:rPr>
              <a:t>ένα αρχείο </a:t>
            </a:r>
            <a:r>
              <a:rPr lang="en-US" sz="4000" dirty="0" err="1">
                <a:solidFill>
                  <a:srgbClr val="3920F0"/>
                </a:solidFill>
              </a:rPr>
              <a:t>ggb</a:t>
            </a:r>
            <a:r>
              <a:rPr lang="en-US" sz="4000" dirty="0">
                <a:solidFill>
                  <a:srgbClr val="3920F0"/>
                </a:solidFill>
              </a:rPr>
              <a:t> </a:t>
            </a:r>
            <a:r>
              <a:rPr lang="el-GR" sz="4000" dirty="0">
                <a:solidFill>
                  <a:srgbClr val="3920F0"/>
                </a:solidFill>
              </a:rPr>
              <a:t>με την αριθμητική διερεύνηση και μια υποτυπώδη απόδειξη.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727517-5D27-725B-480C-AC2F263F0577}"/>
              </a:ext>
            </a:extLst>
          </p:cNvPr>
          <p:cNvSpPr txBox="1"/>
          <p:nvPr/>
        </p:nvSpPr>
        <p:spPr>
          <a:xfrm>
            <a:off x="1415393" y="6642061"/>
            <a:ext cx="2519023" cy="615553"/>
          </a:xfrm>
          <a:prstGeom prst="rect">
            <a:avLst/>
          </a:prstGeom>
        </p:spPr>
        <p:txBody>
          <a:bodyPr wrap="non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l-GR" sz="4000" u="sng" dirty="0">
                <a:solidFill>
                  <a:srgbClr val="3920F0"/>
                </a:solidFill>
                <a:hlinkClick r:id="rId5"/>
              </a:rPr>
              <a:t>Αρχείο  </a:t>
            </a:r>
            <a:r>
              <a:rPr lang="en-US" sz="4000" u="sng" dirty="0" err="1">
                <a:solidFill>
                  <a:srgbClr val="3920F0"/>
                </a:solidFill>
                <a:hlinkClick r:id="rId5"/>
              </a:rPr>
              <a:t>ggb</a:t>
            </a:r>
            <a:r>
              <a:rPr lang="el-GR" sz="4000" u="sng" dirty="0">
                <a:solidFill>
                  <a:srgbClr val="3920F0"/>
                </a:solidFill>
                <a:hlinkClick r:id="rId5"/>
              </a:rPr>
              <a:t> </a:t>
            </a:r>
            <a:endParaRPr lang="el-GR" sz="4000" u="sng" dirty="0">
              <a:solidFill>
                <a:srgbClr val="3920F0"/>
              </a:solidFill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4E57AC09-86C0-091D-1039-ECD6BE20CA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047" y="5967636"/>
            <a:ext cx="2907953" cy="2971864"/>
          </a:xfrm>
          <a:prstGeom prst="rect">
            <a:avLst/>
          </a:prstGeom>
        </p:spPr>
      </p:pic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8A9405A0-F86F-F092-BABE-F91576284F25}"/>
              </a:ext>
            </a:extLst>
          </p:cNvPr>
          <p:cNvSpPr/>
          <p:nvPr/>
        </p:nvSpPr>
        <p:spPr>
          <a:xfrm>
            <a:off x="904975" y="8216035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0581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34526">
        <p:blinds dir="vert"/>
      </p:transition>
    </mc:Choice>
    <mc:Fallback>
      <p:transition spd="slow" advTm="34526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5171573" y="5477470"/>
            <a:ext cx="3526971" cy="3086100"/>
            <a:chOff x="0" y="0"/>
            <a:chExt cx="812800" cy="7112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35B56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127000" y="292100"/>
              <a:ext cx="558800" cy="3683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9954439" y="5477470"/>
            <a:ext cx="3161988" cy="3013770"/>
            <a:chOff x="0" y="0"/>
            <a:chExt cx="812800" cy="7747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12800" cy="774700"/>
            </a:xfrm>
            <a:custGeom>
              <a:avLst/>
              <a:gdLst/>
              <a:ahLst/>
              <a:cxnLst/>
              <a:rect l="l" t="t" r="r" b="b"/>
              <a:pathLst>
                <a:path w="812800" h="774700">
                  <a:moveTo>
                    <a:pt x="406400" y="0"/>
                  </a:moveTo>
                  <a:lnTo>
                    <a:pt x="502338" y="295909"/>
                  </a:lnTo>
                  <a:lnTo>
                    <a:pt x="812800" y="295909"/>
                  </a:lnTo>
                  <a:lnTo>
                    <a:pt x="561631" y="478791"/>
                  </a:lnTo>
                  <a:lnTo>
                    <a:pt x="657569" y="774700"/>
                  </a:lnTo>
                  <a:lnTo>
                    <a:pt x="406400" y="591819"/>
                  </a:lnTo>
                  <a:lnTo>
                    <a:pt x="155231" y="774700"/>
                  </a:lnTo>
                  <a:lnTo>
                    <a:pt x="251169" y="478791"/>
                  </a:lnTo>
                  <a:lnTo>
                    <a:pt x="0" y="295909"/>
                  </a:lnTo>
                  <a:lnTo>
                    <a:pt x="310462" y="295909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35B56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228600" y="228600"/>
              <a:ext cx="355600" cy="3810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1" name="Freeform 11"/>
          <p:cNvSpPr/>
          <p:nvPr/>
        </p:nvSpPr>
        <p:spPr>
          <a:xfrm rot="-5400000">
            <a:off x="14873506" y="-663620"/>
            <a:ext cx="2750873" cy="4078114"/>
          </a:xfrm>
          <a:custGeom>
            <a:avLst/>
            <a:gdLst/>
            <a:ahLst/>
            <a:cxnLst/>
            <a:rect l="l" t="t" r="r" b="b"/>
            <a:pathLst>
              <a:path w="2750873" h="4078114">
                <a:moveTo>
                  <a:pt x="0" y="0"/>
                </a:moveTo>
                <a:lnTo>
                  <a:pt x="2750874" y="0"/>
                </a:lnTo>
                <a:lnTo>
                  <a:pt x="2750874" y="4078114"/>
                </a:lnTo>
                <a:lnTo>
                  <a:pt x="0" y="40781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3" name="TextBox 13"/>
          <p:cNvSpPr txBox="1"/>
          <p:nvPr/>
        </p:nvSpPr>
        <p:spPr>
          <a:xfrm>
            <a:off x="3210470" y="3609021"/>
            <a:ext cx="11867060" cy="10640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379"/>
              </a:lnSpc>
              <a:spcBef>
                <a:spcPct val="0"/>
              </a:spcBef>
            </a:pPr>
            <a:r>
              <a:rPr lang="el-GR" sz="9600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Τέλος παρουσίασης</a:t>
            </a:r>
            <a:endParaRPr lang="en-US" sz="9600" dirty="0">
              <a:solidFill>
                <a:srgbClr val="000000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sp>
        <p:nvSpPr>
          <p:cNvPr id="12" name="Ορθογώνιο: Στρογγύλεμα γωνιών 11">
            <a:extLst>
              <a:ext uri="{FF2B5EF4-FFF2-40B4-BE49-F238E27FC236}">
                <a16:creationId xmlns:a16="http://schemas.microsoft.com/office/drawing/2014/main" id="{1B7B49BD-4206-F555-B9CA-1E8D5614DD08}"/>
              </a:ext>
            </a:extLst>
          </p:cNvPr>
          <p:cNvSpPr/>
          <p:nvPr/>
        </p:nvSpPr>
        <p:spPr>
          <a:xfrm>
            <a:off x="1120145" y="8420100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Tm="4807">
        <p15:prstTrans prst="fracture"/>
      </p:transition>
    </mc:Choice>
    <mc:Fallback>
      <p:transition spd="slow" advTm="480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l-GR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5400000">
            <a:off x="13429934" y="85387"/>
            <a:ext cx="4943453" cy="4772679"/>
          </a:xfrm>
          <a:custGeom>
            <a:avLst/>
            <a:gdLst/>
            <a:ahLst/>
            <a:cxnLst/>
            <a:rect l="l" t="t" r="r" b="b"/>
            <a:pathLst>
              <a:path w="4943453" h="4772679">
                <a:moveTo>
                  <a:pt x="0" y="0"/>
                </a:moveTo>
                <a:lnTo>
                  <a:pt x="4943453" y="0"/>
                </a:lnTo>
                <a:lnTo>
                  <a:pt x="4943453" y="4772679"/>
                </a:lnTo>
                <a:lnTo>
                  <a:pt x="0" y="477267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2743200" y="1773238"/>
            <a:ext cx="10351553" cy="10772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l-GR" sz="7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Αναγνωρίζεις το σχήμα;</a:t>
            </a:r>
            <a:endParaRPr lang="en-US" sz="7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E4B1F611-20F5-23AD-0DA6-E36220DDB72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6009" t="9786" r="-705" b="-628"/>
          <a:stretch/>
        </p:blipFill>
        <p:spPr>
          <a:xfrm>
            <a:off x="1106422" y="3594994"/>
            <a:ext cx="15634024" cy="5072239"/>
          </a:xfrm>
          <a:prstGeom prst="rect">
            <a:avLst/>
          </a:prstGeom>
        </p:spPr>
      </p:pic>
      <p:sp>
        <p:nvSpPr>
          <p:cNvPr id="7" name="TextBox 7"/>
          <p:cNvSpPr txBox="1"/>
          <p:nvPr/>
        </p:nvSpPr>
        <p:spPr>
          <a:xfrm>
            <a:off x="5410200" y="3014167"/>
            <a:ext cx="4562719" cy="10286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8423"/>
              </a:lnSpc>
              <a:spcBef>
                <a:spcPct val="0"/>
              </a:spcBef>
            </a:pPr>
            <a:r>
              <a:rPr lang="el-GR" sz="6016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Πώς λέγεται; </a:t>
            </a:r>
            <a:endParaRPr lang="en-US" sz="6016" dirty="0">
              <a:solidFill>
                <a:srgbClr val="000000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sp>
        <p:nvSpPr>
          <p:cNvPr id="8" name="Freeform 8"/>
          <p:cNvSpPr/>
          <p:nvPr/>
        </p:nvSpPr>
        <p:spPr>
          <a:xfrm>
            <a:off x="0" y="7825018"/>
            <a:ext cx="4189272" cy="2604966"/>
          </a:xfrm>
          <a:custGeom>
            <a:avLst/>
            <a:gdLst/>
            <a:ahLst/>
            <a:cxnLst/>
            <a:rect l="l" t="t" r="r" b="b"/>
            <a:pathLst>
              <a:path w="4189272" h="2604966">
                <a:moveTo>
                  <a:pt x="0" y="0"/>
                </a:moveTo>
                <a:lnTo>
                  <a:pt x="4189272" y="0"/>
                </a:lnTo>
                <a:lnTo>
                  <a:pt x="4189272" y="2604965"/>
                </a:lnTo>
                <a:lnTo>
                  <a:pt x="0" y="260496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1" name="Φυσαλίδα ομιλίας: Ορθογώνιο με στρογγυλεμένες γωνίες 10">
            <a:extLst>
              <a:ext uri="{FF2B5EF4-FFF2-40B4-BE49-F238E27FC236}">
                <a16:creationId xmlns:a16="http://schemas.microsoft.com/office/drawing/2014/main" id="{FD410954-E8C7-BCCA-50BB-A2C70D623986}"/>
              </a:ext>
            </a:extLst>
          </p:cNvPr>
          <p:cNvSpPr/>
          <p:nvPr/>
        </p:nvSpPr>
        <p:spPr>
          <a:xfrm>
            <a:off x="11734800" y="3314700"/>
            <a:ext cx="3810000" cy="1219200"/>
          </a:xfrm>
          <a:prstGeom prst="wedgeRoundRectCallout">
            <a:avLst>
              <a:gd name="adj1" fmla="val -55590"/>
              <a:gd name="adj2" fmla="val 101563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Τραπέζιο</a:t>
            </a:r>
          </a:p>
        </p:txBody>
      </p:sp>
      <p:sp>
        <p:nvSpPr>
          <p:cNvPr id="12" name="Ορθογώνιο: Στρογγύλεμα γωνιών 11">
            <a:extLst>
              <a:ext uri="{FF2B5EF4-FFF2-40B4-BE49-F238E27FC236}">
                <a16:creationId xmlns:a16="http://schemas.microsoft.com/office/drawing/2014/main" id="{26FB1299-BB20-FDF5-2C4E-D86C733721EA}"/>
              </a:ext>
            </a:extLst>
          </p:cNvPr>
          <p:cNvSpPr/>
          <p:nvPr/>
        </p:nvSpPr>
        <p:spPr>
          <a:xfrm>
            <a:off x="12947428" y="8347422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p:transition spd="slow" advTm="26826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D78A3B-6A4F-8D5C-FAD7-77E538071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F78C10F6-1300-DE8C-9185-15CF6E653C6E}"/>
              </a:ext>
            </a:extLst>
          </p:cNvPr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F8705F37-3840-D608-D3F2-750F5A861F44}"/>
                </a:ext>
              </a:extLst>
            </p:cNvPr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F4B18260-B1C6-0360-7B9C-6824F0E6EB45}"/>
                </a:ext>
              </a:extLst>
            </p:cNvPr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>
            <a:extLst>
              <a:ext uri="{FF2B5EF4-FFF2-40B4-BE49-F238E27FC236}">
                <a16:creationId xmlns:a16="http://schemas.microsoft.com/office/drawing/2014/main" id="{783B3E2A-464F-D092-D5F9-3467DFF38C42}"/>
              </a:ext>
            </a:extLst>
          </p:cNvPr>
          <p:cNvSpPr/>
          <p:nvPr/>
        </p:nvSpPr>
        <p:spPr>
          <a:xfrm rot="-5400000">
            <a:off x="13429934" y="85387"/>
            <a:ext cx="4943453" cy="4772679"/>
          </a:xfrm>
          <a:custGeom>
            <a:avLst/>
            <a:gdLst/>
            <a:ahLst/>
            <a:cxnLst/>
            <a:rect l="l" t="t" r="r" b="b"/>
            <a:pathLst>
              <a:path w="4943453" h="4772679">
                <a:moveTo>
                  <a:pt x="0" y="0"/>
                </a:moveTo>
                <a:lnTo>
                  <a:pt x="4943453" y="0"/>
                </a:lnTo>
                <a:lnTo>
                  <a:pt x="4943453" y="4772679"/>
                </a:lnTo>
                <a:lnTo>
                  <a:pt x="0" y="477267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77630D1F-6616-A225-3B1E-791817B562A8}"/>
              </a:ext>
            </a:extLst>
          </p:cNvPr>
          <p:cNvSpPr txBox="1"/>
          <p:nvPr/>
        </p:nvSpPr>
        <p:spPr>
          <a:xfrm>
            <a:off x="1600200" y="1773238"/>
            <a:ext cx="12801600" cy="10772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l-GR" sz="7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Ποιο σχήμα λέγεται τραπέζιο;</a:t>
            </a:r>
            <a:endParaRPr lang="en-US" sz="7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4EAB3976-FE9A-AEFE-7EB3-86456A89E544}"/>
              </a:ext>
            </a:extLst>
          </p:cNvPr>
          <p:cNvSpPr/>
          <p:nvPr/>
        </p:nvSpPr>
        <p:spPr>
          <a:xfrm>
            <a:off x="0" y="7825018"/>
            <a:ext cx="4189272" cy="2604966"/>
          </a:xfrm>
          <a:custGeom>
            <a:avLst/>
            <a:gdLst/>
            <a:ahLst/>
            <a:cxnLst/>
            <a:rect l="l" t="t" r="r" b="b"/>
            <a:pathLst>
              <a:path w="4189272" h="2604966">
                <a:moveTo>
                  <a:pt x="0" y="0"/>
                </a:moveTo>
                <a:lnTo>
                  <a:pt x="4189272" y="0"/>
                </a:lnTo>
                <a:lnTo>
                  <a:pt x="4189272" y="2604965"/>
                </a:lnTo>
                <a:lnTo>
                  <a:pt x="0" y="260496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1E15BCF2-1FD8-2B48-28C0-454CA3CE8089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6009" t="9786" r="-705" b="-628"/>
          <a:stretch/>
        </p:blipFill>
        <p:spPr>
          <a:xfrm>
            <a:off x="2094635" y="3551261"/>
            <a:ext cx="15237067" cy="4943452"/>
          </a:xfrm>
          <a:prstGeom prst="rect">
            <a:avLst/>
          </a:prstGeom>
        </p:spPr>
      </p:pic>
      <p:sp>
        <p:nvSpPr>
          <p:cNvPr id="9" name="TextBox 6">
            <a:extLst>
              <a:ext uri="{FF2B5EF4-FFF2-40B4-BE49-F238E27FC236}">
                <a16:creationId xmlns:a16="http://schemas.microsoft.com/office/drawing/2014/main" id="{D3C08815-B96D-36F7-2118-E9B233760423}"/>
              </a:ext>
            </a:extLst>
          </p:cNvPr>
          <p:cNvSpPr txBox="1"/>
          <p:nvPr/>
        </p:nvSpPr>
        <p:spPr>
          <a:xfrm>
            <a:off x="1542601" y="2602557"/>
            <a:ext cx="12801600" cy="10772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l-GR" sz="7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Μπορείς να το ορίσεις; </a:t>
            </a:r>
            <a:endParaRPr lang="en-US" sz="7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3B804272-0A4C-D0CC-BE11-FFA9939B56A4}"/>
              </a:ext>
            </a:extLst>
          </p:cNvPr>
          <p:cNvSpPr/>
          <p:nvPr/>
        </p:nvSpPr>
        <p:spPr>
          <a:xfrm>
            <a:off x="12725400" y="8258374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31453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Tm="15328">
        <p15:prstTrans prst="fallOver"/>
      </p:transition>
    </mc:Choice>
    <mc:Fallback>
      <p:transition spd="slow" advTm="1532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  <p:extLst>
    <p:ext uri="{3A86A75C-4F4B-4683-9AE1-C65F6400EC91}">
      <p14:laserTraceLst xmlns:p14="http://schemas.microsoft.com/office/powerpoint/2010/main">
        <p14:tracePtLst>
          <p14:tracePt t="12717" x="14171613" y="4643438"/>
          <p14:tracePt t="13611" x="0" y="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699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10800000">
            <a:off x="0" y="0"/>
            <a:ext cx="4399603" cy="3319701"/>
          </a:xfrm>
          <a:custGeom>
            <a:avLst/>
            <a:gdLst/>
            <a:ahLst/>
            <a:cxnLst/>
            <a:rect l="l" t="t" r="r" b="b"/>
            <a:pathLst>
              <a:path w="4399603" h="3319701">
                <a:moveTo>
                  <a:pt x="0" y="0"/>
                </a:moveTo>
                <a:lnTo>
                  <a:pt x="4399603" y="0"/>
                </a:lnTo>
                <a:lnTo>
                  <a:pt x="4399603" y="3319701"/>
                </a:lnTo>
                <a:lnTo>
                  <a:pt x="0" y="33197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9" name="TextBox 9"/>
          <p:cNvSpPr txBox="1"/>
          <p:nvPr/>
        </p:nvSpPr>
        <p:spPr>
          <a:xfrm>
            <a:off x="4688074" y="1480808"/>
            <a:ext cx="8911851" cy="18960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259"/>
              </a:lnSpc>
            </a:pPr>
            <a:r>
              <a:rPr lang="el-GR" sz="10899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Ορισμός: </a:t>
            </a:r>
            <a:endParaRPr lang="en-US" sz="10899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3210470" y="3609021"/>
            <a:ext cx="11867060" cy="1864678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 w="114300">
            <a:solidFill>
              <a:srgbClr val="00B050">
                <a:alpha val="61000"/>
              </a:srgbClr>
            </a:solidFill>
          </a:ln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379"/>
              </a:lnSpc>
              <a:spcBef>
                <a:spcPct val="0"/>
              </a:spcBef>
            </a:pPr>
            <a:r>
              <a:rPr lang="el-GR" sz="5400" b="1" dirty="0">
                <a:solidFill>
                  <a:srgbClr val="3920F0"/>
                </a:solidFill>
              </a:rPr>
              <a:t>Τραπέζιο</a:t>
            </a:r>
            <a:r>
              <a:rPr lang="el-GR" sz="5400" dirty="0"/>
              <a:t> λέγεται το κυρτό τετράπλευρο που έχει μόνο δύο πλευρές παράλληλες.</a:t>
            </a:r>
            <a:endParaRPr lang="en-US" sz="5271" dirty="0">
              <a:solidFill>
                <a:srgbClr val="000000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sp>
        <p:nvSpPr>
          <p:cNvPr id="11" name="Φυσαλίδα ομιλίας: Ορθογώνιο με στρογγυλεμένες γωνίες 10">
            <a:extLst>
              <a:ext uri="{FF2B5EF4-FFF2-40B4-BE49-F238E27FC236}">
                <a16:creationId xmlns:a16="http://schemas.microsoft.com/office/drawing/2014/main" id="{CD4CF1F8-28A8-71D4-A1AF-4639F21E21C4}"/>
              </a:ext>
            </a:extLst>
          </p:cNvPr>
          <p:cNvSpPr/>
          <p:nvPr/>
        </p:nvSpPr>
        <p:spPr>
          <a:xfrm>
            <a:off x="3657599" y="5905500"/>
            <a:ext cx="9942325" cy="2514600"/>
          </a:xfrm>
          <a:prstGeom prst="wedgeRoundRectCallout">
            <a:avLst>
              <a:gd name="adj1" fmla="val -2851"/>
              <a:gd name="adj2" fmla="val -73864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4000" dirty="0"/>
              <a:t>Γιατί μόνο δύο πλευρές παράλληλες; </a:t>
            </a:r>
          </a:p>
          <a:p>
            <a:r>
              <a:rPr lang="el-GR" sz="4000" dirty="0"/>
              <a:t>Αν είχε και τις άλλες δύο πλευρές παράλληλες  τι θα ήταν το τετράπλευρο; </a:t>
            </a:r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856952E8-60A2-0E15-D52A-0786B2729C70}"/>
              </a:ext>
            </a:extLst>
          </p:cNvPr>
          <p:cNvSpPr/>
          <p:nvPr/>
        </p:nvSpPr>
        <p:spPr>
          <a:xfrm>
            <a:off x="1120145" y="8420100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31523">
        <p15:prstTrans prst="airplane"/>
      </p:transition>
    </mc:Choice>
    <mc:Fallback>
      <p:transition spd="slow" advTm="3152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668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1447800" y="1665766"/>
            <a:ext cx="15011400" cy="221599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l-GR" sz="72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Και πώς μπορώ να αποδείξω ότι ένα τετράπλευρο είναι τραπέζιο;</a:t>
            </a:r>
            <a:endParaRPr lang="en-US" sz="72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9" name="Freeform 9"/>
          <p:cNvSpPr/>
          <p:nvPr/>
        </p:nvSpPr>
        <p:spPr>
          <a:xfrm rot="-5400000">
            <a:off x="14873506" y="-663620"/>
            <a:ext cx="2750873" cy="4078114"/>
          </a:xfrm>
          <a:custGeom>
            <a:avLst/>
            <a:gdLst/>
            <a:ahLst/>
            <a:cxnLst/>
            <a:rect l="l" t="t" r="r" b="b"/>
            <a:pathLst>
              <a:path w="2750873" h="4078114">
                <a:moveTo>
                  <a:pt x="0" y="0"/>
                </a:moveTo>
                <a:lnTo>
                  <a:pt x="2750874" y="0"/>
                </a:lnTo>
                <a:lnTo>
                  <a:pt x="2750874" y="4078114"/>
                </a:lnTo>
                <a:lnTo>
                  <a:pt x="0" y="40781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1638299" y="4266548"/>
            <a:ext cx="15011400" cy="183685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7379"/>
              </a:lnSpc>
              <a:spcBef>
                <a:spcPct val="0"/>
              </a:spcBef>
            </a:pPr>
            <a:r>
              <a:rPr lang="el-GR" sz="4800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Αρκεί να αποδείξω ότι το τετράπλευρο έχει δύο πλευρές παράλληλες και άνισες!</a:t>
            </a:r>
            <a:endParaRPr lang="en-US" sz="4800" dirty="0">
              <a:solidFill>
                <a:srgbClr val="000000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B6A9FE11-435B-E292-3FAF-F36DA821B58D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6009" t="9786" r="-705" b="-628"/>
          <a:stretch/>
        </p:blipFill>
        <p:spPr>
          <a:xfrm>
            <a:off x="1219200" y="6020452"/>
            <a:ext cx="10097365" cy="3275948"/>
          </a:xfrm>
          <a:prstGeom prst="rect">
            <a:avLst/>
          </a:prstGeom>
        </p:spPr>
      </p:pic>
      <p:sp>
        <p:nvSpPr>
          <p:cNvPr id="12" name="Φυσαλίδα ομιλίας: Ορθογώνιο με στρογγυλεμένες γωνίες 11">
            <a:extLst>
              <a:ext uri="{FF2B5EF4-FFF2-40B4-BE49-F238E27FC236}">
                <a16:creationId xmlns:a16="http://schemas.microsoft.com/office/drawing/2014/main" id="{3855AE3E-54B3-AA1C-2409-ADE9F821CF68}"/>
              </a:ext>
            </a:extLst>
          </p:cNvPr>
          <p:cNvSpPr/>
          <p:nvPr/>
        </p:nvSpPr>
        <p:spPr>
          <a:xfrm>
            <a:off x="11524542" y="5478257"/>
            <a:ext cx="5544258" cy="3626991"/>
          </a:xfrm>
          <a:prstGeom prst="wedgeRoundRectCallout">
            <a:avLst>
              <a:gd name="adj1" fmla="val -94248"/>
              <a:gd name="adj2" fmla="val -41300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4000" dirty="0"/>
              <a:t>Γιατί  παράλληλες και άνισες; </a:t>
            </a:r>
          </a:p>
          <a:p>
            <a:r>
              <a:rPr lang="el-GR" sz="4000" dirty="0"/>
              <a:t>Αν ήταν παράλληλες και ίσες τί θα ήταν το τετράπλευρο; </a:t>
            </a:r>
          </a:p>
        </p:txBody>
      </p:sp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E5830BF8-4EBB-B85E-966C-277A3745BB00}"/>
              </a:ext>
            </a:extLst>
          </p:cNvPr>
          <p:cNvSpPr/>
          <p:nvPr/>
        </p:nvSpPr>
        <p:spPr>
          <a:xfrm>
            <a:off x="1028700" y="994437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Tm="28355">
        <p15:prstTrans prst="fallOver"/>
      </p:transition>
    </mc:Choice>
    <mc:Fallback>
      <p:transition spd="slow" advTm="2835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10800000">
            <a:off x="0" y="0"/>
            <a:ext cx="4399603" cy="3319701"/>
          </a:xfrm>
          <a:custGeom>
            <a:avLst/>
            <a:gdLst/>
            <a:ahLst/>
            <a:cxnLst/>
            <a:rect l="l" t="t" r="r" b="b"/>
            <a:pathLst>
              <a:path w="4399603" h="3319701">
                <a:moveTo>
                  <a:pt x="0" y="0"/>
                </a:moveTo>
                <a:lnTo>
                  <a:pt x="4399603" y="0"/>
                </a:lnTo>
                <a:lnTo>
                  <a:pt x="4399603" y="3319701"/>
                </a:lnTo>
                <a:lnTo>
                  <a:pt x="0" y="33197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6" name="Group 6"/>
          <p:cNvGrpSpPr/>
          <p:nvPr/>
        </p:nvGrpSpPr>
        <p:grpSpPr>
          <a:xfrm>
            <a:off x="7696200" y="6132973"/>
            <a:ext cx="3233720" cy="2829505"/>
            <a:chOff x="0" y="0"/>
            <a:chExt cx="812800" cy="7112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CD03E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127000" y="292100"/>
              <a:ext cx="558800" cy="3683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4038600" y="1151546"/>
            <a:ext cx="11349748" cy="22159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l-GR" sz="72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Πως λέγονται οι παράλληλες πλευρές του τραπεζίου;</a:t>
            </a:r>
            <a:endParaRPr lang="en-US" sz="72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3276600" y="3769088"/>
            <a:ext cx="13639800" cy="47277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7379"/>
              </a:lnSpc>
              <a:spcBef>
                <a:spcPct val="0"/>
              </a:spcBef>
            </a:pPr>
            <a:r>
              <a:rPr lang="el-GR" sz="6000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Οι παράλληλες πλευρές του τραπεζίου λέγονται </a:t>
            </a:r>
            <a:r>
              <a:rPr lang="el-GR" sz="6000" b="1" dirty="0">
                <a:solidFill>
                  <a:srgbClr val="3920F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βάσεις</a:t>
            </a:r>
            <a:r>
              <a:rPr lang="el-GR" sz="6000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. </a:t>
            </a:r>
          </a:p>
          <a:p>
            <a:pPr>
              <a:lnSpc>
                <a:spcPts val="7379"/>
              </a:lnSpc>
              <a:spcBef>
                <a:spcPct val="0"/>
              </a:spcBef>
            </a:pPr>
            <a:r>
              <a:rPr lang="el-GR" sz="6000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Η μικρότερη από αυτές λέγεται συνήθως </a:t>
            </a:r>
            <a:r>
              <a:rPr lang="el-GR" sz="6000" dirty="0">
                <a:solidFill>
                  <a:srgbClr val="3C9455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μικρή βάση </a:t>
            </a:r>
            <a:r>
              <a:rPr lang="el-GR" sz="6000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και η μεγαλύτερη λέγεται </a:t>
            </a:r>
            <a:r>
              <a:rPr lang="el-GR" sz="6000" dirty="0">
                <a:solidFill>
                  <a:schemeClr val="accent2">
                    <a:lumMod val="75000"/>
                  </a:schemeClr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μεγάλη βάση</a:t>
            </a:r>
            <a:r>
              <a:rPr lang="el-GR" sz="6000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. </a:t>
            </a:r>
            <a:endParaRPr lang="en-US" sz="6000" dirty="0">
              <a:solidFill>
                <a:srgbClr val="000000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sp>
        <p:nvSpPr>
          <p:cNvPr id="11" name="Ορθογώνιο: Στρογγύλεμα γωνιών 10">
            <a:extLst>
              <a:ext uri="{FF2B5EF4-FFF2-40B4-BE49-F238E27FC236}">
                <a16:creationId xmlns:a16="http://schemas.microsoft.com/office/drawing/2014/main" id="{18C55016-E03A-D02A-A9F4-A984529F71D5}"/>
              </a:ext>
            </a:extLst>
          </p:cNvPr>
          <p:cNvSpPr/>
          <p:nvPr/>
        </p:nvSpPr>
        <p:spPr>
          <a:xfrm>
            <a:off x="1120145" y="8420100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24079">
        <p14:doors dir="vert"/>
      </p:transition>
    </mc:Choice>
    <mc:Fallback>
      <p:transition spd="slow" advTm="2407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5400000">
            <a:off x="14873506" y="-663620"/>
            <a:ext cx="2750873" cy="4078114"/>
          </a:xfrm>
          <a:custGeom>
            <a:avLst/>
            <a:gdLst/>
            <a:ahLst/>
            <a:cxnLst/>
            <a:rect l="l" t="t" r="r" b="b"/>
            <a:pathLst>
              <a:path w="2750873" h="4078114">
                <a:moveTo>
                  <a:pt x="0" y="0"/>
                </a:moveTo>
                <a:lnTo>
                  <a:pt x="2750874" y="0"/>
                </a:lnTo>
                <a:lnTo>
                  <a:pt x="2750874" y="4078114"/>
                </a:lnTo>
                <a:lnTo>
                  <a:pt x="0" y="40781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8E3E311C-F3A5-61F7-FA2F-C687FF859F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6850" y="3642420"/>
            <a:ext cx="15297150" cy="5429250"/>
          </a:xfrm>
          <a:prstGeom prst="rect">
            <a:avLst/>
          </a:prstGeom>
        </p:spPr>
      </p:pic>
      <p:grpSp>
        <p:nvGrpSpPr>
          <p:cNvPr id="6" name="Group 6"/>
          <p:cNvGrpSpPr/>
          <p:nvPr/>
        </p:nvGrpSpPr>
        <p:grpSpPr>
          <a:xfrm>
            <a:off x="14305135" y="3455790"/>
            <a:ext cx="2954165" cy="2999746"/>
            <a:chOff x="0" y="0"/>
            <a:chExt cx="812800" cy="8128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310462"/>
                  </a:lnTo>
                  <a:lnTo>
                    <a:pt x="657569" y="812800"/>
                  </a:lnTo>
                  <a:lnTo>
                    <a:pt x="155231" y="812800"/>
                  </a:lnTo>
                  <a:lnTo>
                    <a:pt x="0" y="310462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69B48D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127000" y="165100"/>
              <a:ext cx="558800" cy="596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1524000" y="1480808"/>
            <a:ext cx="14020800" cy="246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l-GR" sz="8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Μπορείς να φέρεις και ένα ύψος του τραπεζίου;</a:t>
            </a:r>
            <a:endParaRPr lang="en-US" sz="8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3" name="Φυσαλίδα ομιλίας: Ορθογώνιο με στρογγυλεμένες γωνίες 12">
            <a:extLst>
              <a:ext uri="{FF2B5EF4-FFF2-40B4-BE49-F238E27FC236}">
                <a16:creationId xmlns:a16="http://schemas.microsoft.com/office/drawing/2014/main" id="{F1361D1B-1CA4-37C8-A033-78E63DCEC152}"/>
              </a:ext>
            </a:extLst>
          </p:cNvPr>
          <p:cNvSpPr/>
          <p:nvPr/>
        </p:nvSpPr>
        <p:spPr>
          <a:xfrm>
            <a:off x="6934200" y="6268050"/>
            <a:ext cx="2057400" cy="932849"/>
          </a:xfrm>
          <a:prstGeom prst="wedgeRoundRectCallout">
            <a:avLst>
              <a:gd name="adj1" fmla="val -135355"/>
              <a:gd name="adj2" fmla="val -27353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5400" dirty="0"/>
              <a:t>ύψος</a:t>
            </a:r>
          </a:p>
        </p:txBody>
      </p:sp>
      <p:sp>
        <p:nvSpPr>
          <p:cNvPr id="10" name="Ορθογώνιο: Στρογγύλεμα γωνιών 9">
            <a:extLst>
              <a:ext uri="{FF2B5EF4-FFF2-40B4-BE49-F238E27FC236}">
                <a16:creationId xmlns:a16="http://schemas.microsoft.com/office/drawing/2014/main" id="{798FB3C6-904D-6DF2-EB65-6C1FF7616A22}"/>
              </a:ext>
            </a:extLst>
          </p:cNvPr>
          <p:cNvSpPr/>
          <p:nvPr/>
        </p:nvSpPr>
        <p:spPr>
          <a:xfrm>
            <a:off x="12968000" y="8393662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2733">
        <p14:flip dir="r"/>
      </p:transition>
    </mc:Choice>
    <mc:Fallback>
      <p:transition spd="slow" advTm="1273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l-GR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10800000">
            <a:off x="0" y="0"/>
            <a:ext cx="4399603" cy="3319701"/>
          </a:xfrm>
          <a:custGeom>
            <a:avLst/>
            <a:gdLst/>
            <a:ahLst/>
            <a:cxnLst/>
            <a:rect l="l" t="t" r="r" b="b"/>
            <a:pathLst>
              <a:path w="4399603" h="3319701">
                <a:moveTo>
                  <a:pt x="0" y="0"/>
                </a:moveTo>
                <a:lnTo>
                  <a:pt x="4399603" y="0"/>
                </a:lnTo>
                <a:lnTo>
                  <a:pt x="4399603" y="3319701"/>
                </a:lnTo>
                <a:lnTo>
                  <a:pt x="0" y="33197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6" name="Group 6"/>
          <p:cNvGrpSpPr/>
          <p:nvPr/>
        </p:nvGrpSpPr>
        <p:grpSpPr>
          <a:xfrm>
            <a:off x="14430112" y="6439795"/>
            <a:ext cx="2848238" cy="2818505"/>
            <a:chOff x="0" y="0"/>
            <a:chExt cx="750153" cy="742322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750153" cy="742322"/>
            </a:xfrm>
            <a:custGeom>
              <a:avLst/>
              <a:gdLst/>
              <a:ahLst/>
              <a:cxnLst/>
              <a:rect l="l" t="t" r="r" b="b"/>
              <a:pathLst>
                <a:path w="750153" h="742322">
                  <a:moveTo>
                    <a:pt x="0" y="0"/>
                  </a:moveTo>
                  <a:lnTo>
                    <a:pt x="750153" y="0"/>
                  </a:lnTo>
                  <a:lnTo>
                    <a:pt x="750153" y="742322"/>
                  </a:lnTo>
                  <a:lnTo>
                    <a:pt x="0" y="742322"/>
                  </a:lnTo>
                  <a:close/>
                </a:path>
              </a:pathLst>
            </a:custGeom>
            <a:solidFill>
              <a:srgbClr val="F35B56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0" y="-38100"/>
              <a:ext cx="750153" cy="78042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047750" y="6172200"/>
            <a:ext cx="2652117" cy="3086100"/>
            <a:chOff x="0" y="0"/>
            <a:chExt cx="698500" cy="8128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98500" cy="812800"/>
            </a:xfrm>
            <a:custGeom>
              <a:avLst/>
              <a:gdLst/>
              <a:ahLst/>
              <a:cxnLst/>
              <a:rect l="l" t="t" r="r" b="b"/>
              <a:pathLst>
                <a:path w="698500" h="812800">
                  <a:moveTo>
                    <a:pt x="349250" y="0"/>
                  </a:moveTo>
                  <a:lnTo>
                    <a:pt x="698500" y="203200"/>
                  </a:lnTo>
                  <a:lnTo>
                    <a:pt x="698500" y="609600"/>
                  </a:lnTo>
                  <a:lnTo>
                    <a:pt x="349250" y="812800"/>
                  </a:lnTo>
                  <a:lnTo>
                    <a:pt x="0" y="609600"/>
                  </a:lnTo>
                  <a:lnTo>
                    <a:pt x="0" y="203200"/>
                  </a:lnTo>
                  <a:lnTo>
                    <a:pt x="349250" y="0"/>
                  </a:lnTo>
                  <a:close/>
                </a:path>
              </a:pathLst>
            </a:custGeom>
            <a:solidFill>
              <a:srgbClr val="F35B56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101600"/>
              <a:ext cx="698500" cy="571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2895600" y="1257300"/>
            <a:ext cx="13868400" cy="246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l-GR" sz="8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Μήπως ξέρεις και τι είναι ύψος του τραπεζίου;</a:t>
            </a:r>
            <a:endParaRPr lang="en-US" sz="8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752600" y="4203741"/>
            <a:ext cx="15011400" cy="28503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7379"/>
              </a:lnSpc>
              <a:spcBef>
                <a:spcPct val="0"/>
              </a:spcBef>
            </a:pPr>
            <a:r>
              <a:rPr lang="el-GR" sz="6000" dirty="0"/>
              <a:t>Κάθε ευθύγραμμο τμήμα κάθετο στις βάσεις του τραπεζίου με τα άκρα του στους φορείς των βάσεων λέγεται ύψος του τραπεζίου.</a:t>
            </a:r>
            <a:endParaRPr lang="en-US" sz="6000" dirty="0">
              <a:solidFill>
                <a:srgbClr val="000000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sp>
        <p:nvSpPr>
          <p:cNvPr id="14" name="Ορθογώνιο: Στρογγύλεμα γωνιών 13">
            <a:extLst>
              <a:ext uri="{FF2B5EF4-FFF2-40B4-BE49-F238E27FC236}">
                <a16:creationId xmlns:a16="http://schemas.microsoft.com/office/drawing/2014/main" id="{FB89807F-62BB-E8AE-8BE9-2150D74320E2}"/>
              </a:ext>
            </a:extLst>
          </p:cNvPr>
          <p:cNvSpPr/>
          <p:nvPr/>
        </p:nvSpPr>
        <p:spPr>
          <a:xfrm>
            <a:off x="1120145" y="8420100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 advTm="15628">
        <p15:prstTrans prst="origami"/>
      </p:transition>
    </mc:Choice>
    <mc:Fallback>
      <p:transition spd="slow" advTm="1562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1CC74F-EB85-3465-D485-66569E5FE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F1D64BB8-77F1-89AD-F384-507926FBE476}"/>
              </a:ext>
            </a:extLst>
          </p:cNvPr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36E63653-27DF-CBFC-50A6-5C3EAB275EB1}"/>
                </a:ext>
              </a:extLst>
            </p:cNvPr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l-GR" dirty="0"/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7458F453-2882-7506-3EC1-CC14735F481B}"/>
                </a:ext>
              </a:extLst>
            </p:cNvPr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>
            <a:extLst>
              <a:ext uri="{FF2B5EF4-FFF2-40B4-BE49-F238E27FC236}">
                <a16:creationId xmlns:a16="http://schemas.microsoft.com/office/drawing/2014/main" id="{89D6878E-B514-EE47-4F63-FE2D429733A2}"/>
              </a:ext>
            </a:extLst>
          </p:cNvPr>
          <p:cNvSpPr/>
          <p:nvPr/>
        </p:nvSpPr>
        <p:spPr>
          <a:xfrm rot="-10800000">
            <a:off x="0" y="0"/>
            <a:ext cx="4399603" cy="3319701"/>
          </a:xfrm>
          <a:custGeom>
            <a:avLst/>
            <a:gdLst/>
            <a:ahLst/>
            <a:cxnLst/>
            <a:rect l="l" t="t" r="r" b="b"/>
            <a:pathLst>
              <a:path w="4399603" h="3319701">
                <a:moveTo>
                  <a:pt x="0" y="0"/>
                </a:moveTo>
                <a:lnTo>
                  <a:pt x="4399603" y="0"/>
                </a:lnTo>
                <a:lnTo>
                  <a:pt x="4399603" y="3319701"/>
                </a:lnTo>
                <a:lnTo>
                  <a:pt x="0" y="33197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6" name="Group 6">
            <a:extLst>
              <a:ext uri="{FF2B5EF4-FFF2-40B4-BE49-F238E27FC236}">
                <a16:creationId xmlns:a16="http://schemas.microsoft.com/office/drawing/2014/main" id="{CB9E4D6C-E65D-7D00-93BD-5CF9EBA2E6A7}"/>
              </a:ext>
            </a:extLst>
          </p:cNvPr>
          <p:cNvGrpSpPr/>
          <p:nvPr/>
        </p:nvGrpSpPr>
        <p:grpSpPr>
          <a:xfrm>
            <a:off x="14430112" y="6439795"/>
            <a:ext cx="2848238" cy="2818505"/>
            <a:chOff x="0" y="0"/>
            <a:chExt cx="750153" cy="742322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C2FF462E-236D-52EB-AC12-721230D1635E}"/>
                </a:ext>
              </a:extLst>
            </p:cNvPr>
            <p:cNvSpPr/>
            <p:nvPr/>
          </p:nvSpPr>
          <p:spPr>
            <a:xfrm>
              <a:off x="0" y="0"/>
              <a:ext cx="750153" cy="742322"/>
            </a:xfrm>
            <a:custGeom>
              <a:avLst/>
              <a:gdLst/>
              <a:ahLst/>
              <a:cxnLst/>
              <a:rect l="l" t="t" r="r" b="b"/>
              <a:pathLst>
                <a:path w="750153" h="742322">
                  <a:moveTo>
                    <a:pt x="0" y="0"/>
                  </a:moveTo>
                  <a:lnTo>
                    <a:pt x="750153" y="0"/>
                  </a:lnTo>
                  <a:lnTo>
                    <a:pt x="750153" y="742322"/>
                  </a:lnTo>
                  <a:lnTo>
                    <a:pt x="0" y="742322"/>
                  </a:lnTo>
                  <a:close/>
                </a:path>
              </a:pathLst>
            </a:custGeom>
            <a:solidFill>
              <a:srgbClr val="F35B56"/>
            </a:solidFill>
          </p:spPr>
        </p:sp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DCF4CCEF-26AE-BCB2-E660-C998F6379779}"/>
                </a:ext>
              </a:extLst>
            </p:cNvPr>
            <p:cNvSpPr txBox="1"/>
            <p:nvPr/>
          </p:nvSpPr>
          <p:spPr>
            <a:xfrm>
              <a:off x="0" y="-38100"/>
              <a:ext cx="750153" cy="78042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" name="Group 9">
            <a:extLst>
              <a:ext uri="{FF2B5EF4-FFF2-40B4-BE49-F238E27FC236}">
                <a16:creationId xmlns:a16="http://schemas.microsoft.com/office/drawing/2014/main" id="{3FDB4565-11E3-9A6B-6871-A0FC6FF8FC7F}"/>
              </a:ext>
            </a:extLst>
          </p:cNvPr>
          <p:cNvGrpSpPr/>
          <p:nvPr/>
        </p:nvGrpSpPr>
        <p:grpSpPr>
          <a:xfrm>
            <a:off x="1047750" y="6172200"/>
            <a:ext cx="2652117" cy="3086100"/>
            <a:chOff x="0" y="0"/>
            <a:chExt cx="698500" cy="812800"/>
          </a:xfrm>
        </p:grpSpPr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370E8FC4-463D-C5C6-26CB-FD02A5CDF366}"/>
                </a:ext>
              </a:extLst>
            </p:cNvPr>
            <p:cNvSpPr/>
            <p:nvPr/>
          </p:nvSpPr>
          <p:spPr>
            <a:xfrm>
              <a:off x="0" y="0"/>
              <a:ext cx="698500" cy="812800"/>
            </a:xfrm>
            <a:custGeom>
              <a:avLst/>
              <a:gdLst/>
              <a:ahLst/>
              <a:cxnLst/>
              <a:rect l="l" t="t" r="r" b="b"/>
              <a:pathLst>
                <a:path w="698500" h="812800">
                  <a:moveTo>
                    <a:pt x="349250" y="0"/>
                  </a:moveTo>
                  <a:lnTo>
                    <a:pt x="698500" y="203200"/>
                  </a:lnTo>
                  <a:lnTo>
                    <a:pt x="698500" y="609600"/>
                  </a:lnTo>
                  <a:lnTo>
                    <a:pt x="349250" y="812800"/>
                  </a:lnTo>
                  <a:lnTo>
                    <a:pt x="0" y="609600"/>
                  </a:lnTo>
                  <a:lnTo>
                    <a:pt x="0" y="203200"/>
                  </a:lnTo>
                  <a:lnTo>
                    <a:pt x="349250" y="0"/>
                  </a:lnTo>
                  <a:close/>
                </a:path>
              </a:pathLst>
            </a:custGeom>
            <a:solidFill>
              <a:srgbClr val="F35B56"/>
            </a:solidFill>
          </p:spPr>
        </p:sp>
        <p:sp>
          <p:nvSpPr>
            <p:cNvPr id="11" name="TextBox 11">
              <a:extLst>
                <a:ext uri="{FF2B5EF4-FFF2-40B4-BE49-F238E27FC236}">
                  <a16:creationId xmlns:a16="http://schemas.microsoft.com/office/drawing/2014/main" id="{831BF694-2041-B4E7-EE7B-7BC4F29C7A3B}"/>
                </a:ext>
              </a:extLst>
            </p:cNvPr>
            <p:cNvSpPr txBox="1"/>
            <p:nvPr/>
          </p:nvSpPr>
          <p:spPr>
            <a:xfrm>
              <a:off x="0" y="101600"/>
              <a:ext cx="698500" cy="571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2" name="TextBox 12">
            <a:extLst>
              <a:ext uri="{FF2B5EF4-FFF2-40B4-BE49-F238E27FC236}">
                <a16:creationId xmlns:a16="http://schemas.microsoft.com/office/drawing/2014/main" id="{023C0930-6036-BDF3-9AD6-76BF34FDEB7F}"/>
              </a:ext>
            </a:extLst>
          </p:cNvPr>
          <p:cNvSpPr txBox="1"/>
          <p:nvPr/>
        </p:nvSpPr>
        <p:spPr>
          <a:xfrm>
            <a:off x="3048000" y="1597223"/>
            <a:ext cx="13868400" cy="61555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l-GR" sz="8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Μπορείς να φέρεις και άλλα ύψη του τραπεζίου εκτός από την κορυφή Α;</a:t>
            </a:r>
          </a:p>
          <a:p>
            <a:r>
              <a:rPr lang="el-GR" sz="8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Πόσα νομίζεις ότι υπάρχουν; </a:t>
            </a:r>
          </a:p>
          <a:p>
            <a:r>
              <a:rPr lang="el-GR" sz="8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Τι σχέση έχουν μεταξύ τους;</a:t>
            </a:r>
            <a:endParaRPr lang="en-US" sz="8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3" name="Ορθογώνιο: Στρογγύλεμα γωνιών 12">
            <a:extLst>
              <a:ext uri="{FF2B5EF4-FFF2-40B4-BE49-F238E27FC236}">
                <a16:creationId xmlns:a16="http://schemas.microsoft.com/office/drawing/2014/main" id="{8EE5D9CD-B02D-7C90-16E1-1992E465BA08}"/>
              </a:ext>
            </a:extLst>
          </p:cNvPr>
          <p:cNvSpPr/>
          <p:nvPr/>
        </p:nvSpPr>
        <p:spPr>
          <a:xfrm>
            <a:off x="1120145" y="8420100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6694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Tm="14761">
        <p14:warp dir="in"/>
      </p:transition>
    </mc:Choice>
    <mc:Fallback>
      <p:transition spd="slow" advTm="1476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3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9|13|2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6|4.7|3.8|2.2|3.1|2.1|1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8|15.2|3.1|3.5|1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4.7|8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3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2.2|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4.4|10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9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6|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lIns="0" tIns="0" rIns="0" bIns="0" rtlCol="0" anchor="t">
        <a:spAutoFit/>
      </a:bodyPr>
      <a:lstStyle>
        <a:defPPr algn="ctr">
          <a:lnSpc>
            <a:spcPts val="7379"/>
          </a:lnSpc>
          <a:spcBef>
            <a:spcPct val="0"/>
          </a:spcBef>
          <a:defRPr sz="5400" b="1" dirty="0" smtClean="0">
            <a:solidFill>
              <a:srgbClr val="3920F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385</Words>
  <Application>Microsoft Office PowerPoint</Application>
  <PresentationFormat>Προσαρμογή</PresentationFormat>
  <Paragraphs>62</Paragraphs>
  <Slides>14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KG Primary Penmanship</vt:lpstr>
      <vt:lpstr>Calibri</vt:lpstr>
      <vt:lpstr>Arial</vt:lpstr>
      <vt:lpstr>Chewy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giorgos karaferis</dc:creator>
  <cp:lastModifiedBy>giorgos karaferis</cp:lastModifiedBy>
  <cp:revision>23</cp:revision>
  <dcterms:created xsi:type="dcterms:W3CDTF">2006-08-16T00:00:00Z</dcterms:created>
  <dcterms:modified xsi:type="dcterms:W3CDTF">2024-12-26T18:10:37Z</dcterms:modified>
  <dc:identifier>DAGZwlt7088</dc:identifier>
</cp:coreProperties>
</file>