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1D53B0DE-2284-4B9D-8CAA-6F451967CF5E}" type="datetimeFigureOut">
              <a:rPr lang="el-GR" smtClean="0"/>
              <a:t>24/6/2021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07D8B1C-A892-41F1-B5B0-2EACE6DAFCE7}" type="slidenum">
              <a:rPr lang="el-GR" smtClean="0"/>
              <a:t>‹#›</a:t>
            </a:fld>
            <a:endParaRPr lang="el-GR"/>
          </a:p>
        </p:txBody>
      </p:sp>
    </p:spTree>
    <p:extLst>
      <p:ext uri="{BB962C8B-B14F-4D97-AF65-F5344CB8AC3E}">
        <p14:creationId xmlns:p14="http://schemas.microsoft.com/office/powerpoint/2010/main" val="3719948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D53B0DE-2284-4B9D-8CAA-6F451967CF5E}" type="datetimeFigureOut">
              <a:rPr lang="el-GR" smtClean="0"/>
              <a:t>24/6/2021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07D8B1C-A892-41F1-B5B0-2EACE6DAFCE7}" type="slidenum">
              <a:rPr lang="el-GR" smtClean="0"/>
              <a:t>‹#›</a:t>
            </a:fld>
            <a:endParaRPr lang="el-GR"/>
          </a:p>
        </p:txBody>
      </p:sp>
    </p:spTree>
    <p:extLst>
      <p:ext uri="{BB962C8B-B14F-4D97-AF65-F5344CB8AC3E}">
        <p14:creationId xmlns:p14="http://schemas.microsoft.com/office/powerpoint/2010/main" val="1600288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D53B0DE-2284-4B9D-8CAA-6F451967CF5E}" type="datetimeFigureOut">
              <a:rPr lang="el-GR" smtClean="0"/>
              <a:t>24/6/2021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07D8B1C-A892-41F1-B5B0-2EACE6DAFCE7}" type="slidenum">
              <a:rPr lang="el-GR" smtClean="0"/>
              <a:t>‹#›</a:t>
            </a:fld>
            <a:endParaRPr lang="el-GR"/>
          </a:p>
        </p:txBody>
      </p:sp>
    </p:spTree>
    <p:extLst>
      <p:ext uri="{BB962C8B-B14F-4D97-AF65-F5344CB8AC3E}">
        <p14:creationId xmlns:p14="http://schemas.microsoft.com/office/powerpoint/2010/main" val="3757969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D53B0DE-2284-4B9D-8CAA-6F451967CF5E}" type="datetimeFigureOut">
              <a:rPr lang="el-GR" smtClean="0"/>
              <a:t>24/6/2021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07D8B1C-A892-41F1-B5B0-2EACE6DAFCE7}" type="slidenum">
              <a:rPr lang="el-GR" smtClean="0"/>
              <a:t>‹#›</a:t>
            </a:fld>
            <a:endParaRPr lang="el-GR"/>
          </a:p>
        </p:txBody>
      </p:sp>
    </p:spTree>
    <p:extLst>
      <p:ext uri="{BB962C8B-B14F-4D97-AF65-F5344CB8AC3E}">
        <p14:creationId xmlns:p14="http://schemas.microsoft.com/office/powerpoint/2010/main" val="3843537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1D53B0DE-2284-4B9D-8CAA-6F451967CF5E}" type="datetimeFigureOut">
              <a:rPr lang="el-GR" smtClean="0"/>
              <a:t>24/6/2021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07D8B1C-A892-41F1-B5B0-2EACE6DAFCE7}" type="slidenum">
              <a:rPr lang="el-GR" smtClean="0"/>
              <a:t>‹#›</a:t>
            </a:fld>
            <a:endParaRPr lang="el-GR"/>
          </a:p>
        </p:txBody>
      </p:sp>
    </p:spTree>
    <p:extLst>
      <p:ext uri="{BB962C8B-B14F-4D97-AF65-F5344CB8AC3E}">
        <p14:creationId xmlns:p14="http://schemas.microsoft.com/office/powerpoint/2010/main" val="3437228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1D53B0DE-2284-4B9D-8CAA-6F451967CF5E}" type="datetimeFigureOut">
              <a:rPr lang="el-GR" smtClean="0"/>
              <a:t>24/6/2021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07D8B1C-A892-41F1-B5B0-2EACE6DAFCE7}" type="slidenum">
              <a:rPr lang="el-GR" smtClean="0"/>
              <a:t>‹#›</a:t>
            </a:fld>
            <a:endParaRPr lang="el-GR"/>
          </a:p>
        </p:txBody>
      </p:sp>
    </p:spTree>
    <p:extLst>
      <p:ext uri="{BB962C8B-B14F-4D97-AF65-F5344CB8AC3E}">
        <p14:creationId xmlns:p14="http://schemas.microsoft.com/office/powerpoint/2010/main" val="203585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1D53B0DE-2284-4B9D-8CAA-6F451967CF5E}" type="datetimeFigureOut">
              <a:rPr lang="el-GR" smtClean="0"/>
              <a:t>24/6/2021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707D8B1C-A892-41F1-B5B0-2EACE6DAFCE7}" type="slidenum">
              <a:rPr lang="el-GR" smtClean="0"/>
              <a:t>‹#›</a:t>
            </a:fld>
            <a:endParaRPr lang="el-GR"/>
          </a:p>
        </p:txBody>
      </p:sp>
    </p:spTree>
    <p:extLst>
      <p:ext uri="{BB962C8B-B14F-4D97-AF65-F5344CB8AC3E}">
        <p14:creationId xmlns:p14="http://schemas.microsoft.com/office/powerpoint/2010/main" val="1133699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1D53B0DE-2284-4B9D-8CAA-6F451967CF5E}" type="datetimeFigureOut">
              <a:rPr lang="el-GR" smtClean="0"/>
              <a:t>24/6/2021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707D8B1C-A892-41F1-B5B0-2EACE6DAFCE7}" type="slidenum">
              <a:rPr lang="el-GR" smtClean="0"/>
              <a:t>‹#›</a:t>
            </a:fld>
            <a:endParaRPr lang="el-GR"/>
          </a:p>
        </p:txBody>
      </p:sp>
    </p:spTree>
    <p:extLst>
      <p:ext uri="{BB962C8B-B14F-4D97-AF65-F5344CB8AC3E}">
        <p14:creationId xmlns:p14="http://schemas.microsoft.com/office/powerpoint/2010/main" val="2642769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1D53B0DE-2284-4B9D-8CAA-6F451967CF5E}" type="datetimeFigureOut">
              <a:rPr lang="el-GR" smtClean="0"/>
              <a:t>24/6/2021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707D8B1C-A892-41F1-B5B0-2EACE6DAFCE7}" type="slidenum">
              <a:rPr lang="el-GR" smtClean="0"/>
              <a:t>‹#›</a:t>
            </a:fld>
            <a:endParaRPr lang="el-GR"/>
          </a:p>
        </p:txBody>
      </p:sp>
    </p:spTree>
    <p:extLst>
      <p:ext uri="{BB962C8B-B14F-4D97-AF65-F5344CB8AC3E}">
        <p14:creationId xmlns:p14="http://schemas.microsoft.com/office/powerpoint/2010/main" val="3131221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1D53B0DE-2284-4B9D-8CAA-6F451967CF5E}" type="datetimeFigureOut">
              <a:rPr lang="el-GR" smtClean="0"/>
              <a:t>24/6/2021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07D8B1C-A892-41F1-B5B0-2EACE6DAFCE7}" type="slidenum">
              <a:rPr lang="el-GR" smtClean="0"/>
              <a:t>‹#›</a:t>
            </a:fld>
            <a:endParaRPr lang="el-GR"/>
          </a:p>
        </p:txBody>
      </p:sp>
    </p:spTree>
    <p:extLst>
      <p:ext uri="{BB962C8B-B14F-4D97-AF65-F5344CB8AC3E}">
        <p14:creationId xmlns:p14="http://schemas.microsoft.com/office/powerpoint/2010/main" val="2505590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1D53B0DE-2284-4B9D-8CAA-6F451967CF5E}" type="datetimeFigureOut">
              <a:rPr lang="el-GR" smtClean="0"/>
              <a:t>24/6/2021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07D8B1C-A892-41F1-B5B0-2EACE6DAFCE7}" type="slidenum">
              <a:rPr lang="el-GR" smtClean="0"/>
              <a:t>‹#›</a:t>
            </a:fld>
            <a:endParaRPr lang="el-GR"/>
          </a:p>
        </p:txBody>
      </p:sp>
    </p:spTree>
    <p:extLst>
      <p:ext uri="{BB962C8B-B14F-4D97-AF65-F5344CB8AC3E}">
        <p14:creationId xmlns:p14="http://schemas.microsoft.com/office/powerpoint/2010/main" val="3119152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53B0DE-2284-4B9D-8CAA-6F451967CF5E}" type="datetimeFigureOut">
              <a:rPr lang="el-GR" smtClean="0"/>
              <a:t>24/6/2021</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7D8B1C-A892-41F1-B5B0-2EACE6DAFCE7}" type="slidenum">
              <a:rPr lang="el-GR" smtClean="0"/>
              <a:t>‹#›</a:t>
            </a:fld>
            <a:endParaRPr lang="el-GR"/>
          </a:p>
        </p:txBody>
      </p:sp>
    </p:spTree>
    <p:extLst>
      <p:ext uri="{BB962C8B-B14F-4D97-AF65-F5344CB8AC3E}">
        <p14:creationId xmlns:p14="http://schemas.microsoft.com/office/powerpoint/2010/main" val="695968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shorturl.at/xDIQX" TargetMode="External"/><Relationship Id="rId2" Type="http://schemas.openxmlformats.org/officeDocument/2006/relationships/hyperlink" Target="https://gimnastirio.gr/20142/aerobia-askisi-proponisi-se-zones-kardiakis-sixnotita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b="1" i="1" dirty="0" smtClean="0">
                <a:solidFill>
                  <a:schemeClr val="accent5"/>
                </a:solidFill>
                <a:effectLst>
                  <a:outerShdw blurRad="38100" dist="38100" dir="2700000" algn="tl">
                    <a:srgbClr val="000000">
                      <a:alpha val="43137"/>
                    </a:srgbClr>
                  </a:outerShdw>
                </a:effectLst>
              </a:rPr>
              <a:t>ΑΝΤΟΧΗ</a:t>
            </a:r>
            <a:endParaRPr lang="el-GR" b="1" i="1" dirty="0">
              <a:solidFill>
                <a:schemeClr val="accent5"/>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36484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8"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5000" fill="hold"/>
                                        <p:tgtEl>
                                          <p:spTgt spid="2"/>
                                        </p:tgtEl>
                                        <p:attrNameLst>
                                          <p:attrName>ppt_x</p:attrName>
                                        </p:attrNameLst>
                                      </p:cBhvr>
                                      <p:tavLst>
                                        <p:tav tm="0">
                                          <p:val>
                                            <p:strVal val="#ppt_x"/>
                                          </p:val>
                                        </p:tav>
                                        <p:tav tm="100000">
                                          <p:val>
                                            <p:strVal val="#ppt_x"/>
                                          </p:val>
                                        </p:tav>
                                      </p:tavLst>
                                    </p:anim>
                                    <p:anim calcmode="lin" valueType="num">
                                      <p:cBhvr>
                                        <p:cTn id="8" dur="15000" fill="hold"/>
                                        <p:tgtEl>
                                          <p:spTgt spid="2"/>
                                        </p:tgtEl>
                                        <p:attrNameLst>
                                          <p:attrName>ppt_y</p:attrName>
                                        </p:attrNameLst>
                                      </p:cBhvr>
                                      <p:tavLst>
                                        <p:tav tm="0">
                                          <p:val>
                                            <p:strVal val="#ppt_y+1"/>
                                          </p:val>
                                        </p:tav>
                                        <p:tav tm="100000">
                                          <p:val>
                                            <p:strVal val="#ppt_y-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ΠΗΓΕΣ</a:t>
            </a:r>
            <a:endParaRPr lang="el-GR" dirty="0"/>
          </a:p>
        </p:txBody>
      </p:sp>
      <p:sp>
        <p:nvSpPr>
          <p:cNvPr id="3" name="Θέση περιεχομένου 2"/>
          <p:cNvSpPr>
            <a:spLocks noGrp="1"/>
          </p:cNvSpPr>
          <p:nvPr>
            <p:ph idx="1"/>
          </p:nvPr>
        </p:nvSpPr>
        <p:spPr/>
        <p:txBody>
          <a:bodyPr>
            <a:normAutofit/>
          </a:bodyPr>
          <a:lstStyle/>
          <a:p>
            <a:pPr marL="514350" indent="-514350">
              <a:buAutoNum type="arabicPeriod"/>
            </a:pPr>
            <a:r>
              <a:rPr lang="en-US" dirty="0" smtClean="0">
                <a:hlinkClick r:id="rId2"/>
              </a:rPr>
              <a:t>https://gimnastirio.gr/20142/aerobia-askisi-proponisi-se-zones-kardiakis-sixnotitas/</a:t>
            </a:r>
            <a:endParaRPr lang="en-US" dirty="0" smtClean="0"/>
          </a:p>
          <a:p>
            <a:pPr marL="514350" indent="-514350">
              <a:buAutoNum type="arabicPeriod"/>
            </a:pPr>
            <a:r>
              <a:rPr lang="en-US" dirty="0" smtClean="0">
                <a:hlinkClick r:id="rId3" action="ppaction://hlinkfile"/>
              </a:rPr>
              <a:t>shorturl.at/</a:t>
            </a:r>
            <a:r>
              <a:rPr lang="en-US" dirty="0" err="1" smtClean="0">
                <a:hlinkClick r:id="rId3" action="ppaction://hlinkfile"/>
              </a:rPr>
              <a:t>xDIQX</a:t>
            </a:r>
            <a:endParaRPr lang="el-GR" dirty="0" smtClean="0"/>
          </a:p>
        </p:txBody>
      </p:sp>
    </p:spTree>
    <p:extLst>
      <p:ext uri="{BB962C8B-B14F-4D97-AF65-F5344CB8AC3E}">
        <p14:creationId xmlns:p14="http://schemas.microsoft.com/office/powerpoint/2010/main" val="448722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i="1" dirty="0">
                <a:solidFill>
                  <a:schemeClr val="accent5"/>
                </a:solidFill>
                <a:effectLst>
                  <a:outerShdw blurRad="38100" dist="38100" dir="2700000" algn="tl">
                    <a:srgbClr val="000000">
                      <a:alpha val="43137"/>
                    </a:srgbClr>
                  </a:outerShdw>
                </a:effectLst>
              </a:rPr>
              <a:t>Αερόβια άσκηση και υγεία</a:t>
            </a:r>
            <a:endParaRPr lang="el-GR" i="1" dirty="0">
              <a:solidFill>
                <a:schemeClr val="accent5"/>
              </a:solidFill>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p:txBody>
          <a:bodyPr/>
          <a:lstStyle/>
          <a:p>
            <a:pPr marL="0" indent="0" algn="just">
              <a:buNone/>
            </a:pPr>
            <a:r>
              <a:rPr lang="el-GR" dirty="0"/>
              <a:t>Με τον όρο αερόβια άσκηση εννοούμε κάθε μορφή άσκησης σχετικά χαμηλή σε ένταση και μεγάλη σε διάρκεια, κατά την οποία ασκούνται μεγάλες μυϊκές ομάδες. Αυτή η μορφή άσκησης, όταν γίνεται συστηματικά, ενδυναμώνει το </a:t>
            </a:r>
            <a:r>
              <a:rPr lang="el-GR" dirty="0" err="1"/>
              <a:t>καρδιοαναπνευστικό</a:t>
            </a:r>
            <a:r>
              <a:rPr lang="el-GR" dirty="0"/>
              <a:t> σύστημα και αναπτύσσει την αντοχή. Τέτοιες μορφές άσκησης που γίνονται με χαμηλή ένταση και μεγάλη διάρκεια είναι ιδιαίτερα το κολύμπι, το περπάτημα, το τρέξιμο, το ποδήλατο κ.λπ.</a:t>
            </a:r>
          </a:p>
        </p:txBody>
      </p:sp>
    </p:spTree>
    <p:extLst>
      <p:ext uri="{BB962C8B-B14F-4D97-AF65-F5344CB8AC3E}">
        <p14:creationId xmlns:p14="http://schemas.microsoft.com/office/powerpoint/2010/main" val="2204086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3000" fill="hold"/>
                                        <p:tgtEl>
                                          <p:spTgt spid="2"/>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5"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3000"/>
                                        <p:tgtEl>
                                          <p:spTgt spid="3">
                                            <p:txEl>
                                              <p:pRg st="0" end="0"/>
                                            </p:txEl>
                                          </p:spTgt>
                                        </p:tgtEl>
                                      </p:cBhvr>
                                    </p:animEffect>
                                    <p:anim calcmode="lin" valueType="num">
                                      <p:cBhvr>
                                        <p:cTn id="12" dur="3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13" dur="3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3000" fill="hold"/>
                                        <p:tgtEl>
                                          <p:spTgt spid="3">
                                            <p:txEl>
                                              <p:pRg st="0" end="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i="1" dirty="0">
                <a:solidFill>
                  <a:schemeClr val="accent5"/>
                </a:solidFill>
                <a:effectLst>
                  <a:outerShdw blurRad="38100" dist="38100" dir="2700000" algn="tl">
                    <a:srgbClr val="000000">
                      <a:alpha val="43137"/>
                    </a:srgbClr>
                  </a:outerShdw>
                </a:effectLst>
              </a:rPr>
              <a:t>Γιατί είναι σημαντική η αερόβια άσκηση για την υγεία μας</a:t>
            </a:r>
            <a:endParaRPr lang="el-GR" b="1" dirty="0">
              <a:solidFill>
                <a:schemeClr val="accent5"/>
              </a:solidFill>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p:txBody>
          <a:bodyPr>
            <a:normAutofit fontScale="85000" lnSpcReduction="10000"/>
          </a:bodyPr>
          <a:lstStyle/>
          <a:p>
            <a:pPr algn="just"/>
            <a:r>
              <a:rPr lang="el-GR" dirty="0"/>
              <a:t>Τα άτομα που γυμνάζονται προσέχουν περισσότερο τη διατροφή τους, μειώνουν το ποσοστό του σωματικού λίπους λόγω κατανάλωσης θερμίδων και έχουν λιγότερες πιθανότητες να αναπτύξουν παχυσαρκία.</a:t>
            </a:r>
          </a:p>
          <a:p>
            <a:pPr algn="just"/>
            <a:r>
              <a:rPr lang="el-GR" dirty="0"/>
              <a:t>Οι πιθανότητες για καρδιοπάθειες είναι διπλάσιες σε αυτούς που δε γυμνάζονται σε σχέση με αυτούς που γυμνάζονται. Η αερόβια άσκηση βελτιώνει τη λειτουργία του κυκλοφορικού συστήματος, δυναμώνει τους καρδιακούς μύες και μειώνει τον κίνδυνο καρδιαγγειακών νοσημάτων.</a:t>
            </a:r>
          </a:p>
          <a:p>
            <a:pPr algn="just"/>
            <a:r>
              <a:rPr lang="el-GR" dirty="0"/>
              <a:t>Η συστηματική αερόβια άσκηση ρυθμίζει καλύτερα το σάκχαρο στο αίμα.</a:t>
            </a:r>
          </a:p>
          <a:p>
            <a:pPr algn="just"/>
            <a:r>
              <a:rPr lang="el-GR" dirty="0"/>
              <a:t>Η συστηματική άσκηση αυξάνει τα επίπεδα της «καλής» χοληστερίνης (HDL).</a:t>
            </a:r>
          </a:p>
          <a:p>
            <a:pPr algn="just"/>
            <a:r>
              <a:rPr lang="el-GR" dirty="0"/>
              <a:t>Η συστηματική άσκηση αυξάνει τη διάρκεια ζωής σε σχέση με το μέσο όρο ζωής.</a:t>
            </a:r>
          </a:p>
          <a:p>
            <a:pPr algn="just"/>
            <a:r>
              <a:rPr lang="el-GR" dirty="0"/>
              <a:t>Τα άτομα που δε γυμνάζονται αρκετά έχουν περισσότερες πιθανότητες για υπέρταση σε σχέση με τα άτομα που γυμνάζονται συστηματικά.</a:t>
            </a:r>
          </a:p>
          <a:p>
            <a:pPr marL="0" indent="0" algn="just">
              <a:buNone/>
            </a:pPr>
            <a:endParaRPr lang="el-GR" dirty="0"/>
          </a:p>
        </p:txBody>
      </p:sp>
    </p:spTree>
    <p:extLst>
      <p:ext uri="{BB962C8B-B14F-4D97-AF65-F5344CB8AC3E}">
        <p14:creationId xmlns:p14="http://schemas.microsoft.com/office/powerpoint/2010/main" val="1386512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0" fill="hold"/>
                                        <p:tgtEl>
                                          <p:spTgt spid="2"/>
                                        </p:tgtEl>
                                        <p:attrNameLst>
                                          <p:attrName>ppt_w</p:attrName>
                                        </p:attrNameLst>
                                      </p:cBhvr>
                                      <p:tavLst>
                                        <p:tav tm="0">
                                          <p:val>
                                            <p:fltVal val="0"/>
                                          </p:val>
                                        </p:tav>
                                        <p:tav tm="100000">
                                          <p:val>
                                            <p:strVal val="#ppt_w"/>
                                          </p:val>
                                        </p:tav>
                                      </p:tavLst>
                                    </p:anim>
                                    <p:anim calcmode="lin" valueType="num">
                                      <p:cBhvr>
                                        <p:cTn id="8" dur="3000" fill="hold"/>
                                        <p:tgtEl>
                                          <p:spTgt spid="2"/>
                                        </p:tgtEl>
                                        <p:attrNameLst>
                                          <p:attrName>ppt_h</p:attrName>
                                        </p:attrNameLst>
                                      </p:cBhvr>
                                      <p:tavLst>
                                        <p:tav tm="0">
                                          <p:val>
                                            <p:fltVal val="0"/>
                                          </p:val>
                                        </p:tav>
                                        <p:tav tm="100000">
                                          <p:val>
                                            <p:strVal val="#ppt_h"/>
                                          </p:val>
                                        </p:tav>
                                      </p:tavLst>
                                    </p:anim>
                                    <p:anim calcmode="lin" valueType="num">
                                      <p:cBhvr>
                                        <p:cTn id="9" dur="3000" fill="hold"/>
                                        <p:tgtEl>
                                          <p:spTgt spid="2"/>
                                        </p:tgtEl>
                                        <p:attrNameLst>
                                          <p:attrName>style.rotation</p:attrName>
                                        </p:attrNameLst>
                                      </p:cBhvr>
                                      <p:tavLst>
                                        <p:tav tm="0">
                                          <p:val>
                                            <p:fltVal val="90"/>
                                          </p:val>
                                        </p:tav>
                                        <p:tav tm="100000">
                                          <p:val>
                                            <p:fltVal val="0"/>
                                          </p:val>
                                        </p:tav>
                                      </p:tavLst>
                                    </p:anim>
                                    <p:animEffect transition="in" filter="fade">
                                      <p:cBhvr>
                                        <p:cTn id="10" dur="3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3000"/>
                                        <p:tgtEl>
                                          <p:spTgt spid="3">
                                            <p:txEl>
                                              <p:pRg st="0" end="0"/>
                                            </p:txEl>
                                          </p:spTgt>
                                        </p:tgtEl>
                                      </p:cBhvr>
                                    </p:animEffect>
                                    <p:anim calcmode="lin" valueType="num">
                                      <p:cBhvr>
                                        <p:cTn id="16" dur="3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17" dur="3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8" dur="3000" fill="hold"/>
                                        <p:tgtEl>
                                          <p:spTgt spid="3">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3000"/>
                                        <p:tgtEl>
                                          <p:spTgt spid="3">
                                            <p:txEl>
                                              <p:pRg st="1" end="1"/>
                                            </p:txEl>
                                          </p:spTgt>
                                        </p:tgtEl>
                                      </p:cBhvr>
                                    </p:animEffect>
                                    <p:anim calcmode="lin" valueType="num">
                                      <p:cBhvr>
                                        <p:cTn id="24" dur="3000" fill="hold"/>
                                        <p:tgtEl>
                                          <p:spTgt spid="3">
                                            <p:txEl>
                                              <p:pRg st="1" end="1"/>
                                            </p:txEl>
                                          </p:spTgt>
                                        </p:tgtEl>
                                        <p:attrNameLst>
                                          <p:attrName>style.rotation</p:attrName>
                                        </p:attrNameLst>
                                      </p:cBhvr>
                                      <p:tavLst>
                                        <p:tav tm="0">
                                          <p:val>
                                            <p:fltVal val="720"/>
                                          </p:val>
                                        </p:tav>
                                        <p:tav tm="100000">
                                          <p:val>
                                            <p:fltVal val="0"/>
                                          </p:val>
                                        </p:tav>
                                      </p:tavLst>
                                    </p:anim>
                                    <p:anim calcmode="lin" valueType="num">
                                      <p:cBhvr>
                                        <p:cTn id="25" dur="3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6" dur="3000" fill="hold"/>
                                        <p:tgtEl>
                                          <p:spTgt spid="3">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3000"/>
                                        <p:tgtEl>
                                          <p:spTgt spid="3">
                                            <p:txEl>
                                              <p:pRg st="2" end="2"/>
                                            </p:txEl>
                                          </p:spTgt>
                                        </p:tgtEl>
                                      </p:cBhvr>
                                    </p:animEffect>
                                    <p:anim calcmode="lin" valueType="num">
                                      <p:cBhvr>
                                        <p:cTn id="32" dur="3000" fill="hold"/>
                                        <p:tgtEl>
                                          <p:spTgt spid="3">
                                            <p:txEl>
                                              <p:pRg st="2" end="2"/>
                                            </p:txEl>
                                          </p:spTgt>
                                        </p:tgtEl>
                                        <p:attrNameLst>
                                          <p:attrName>style.rotation</p:attrName>
                                        </p:attrNameLst>
                                      </p:cBhvr>
                                      <p:tavLst>
                                        <p:tav tm="0">
                                          <p:val>
                                            <p:fltVal val="720"/>
                                          </p:val>
                                        </p:tav>
                                        <p:tav tm="100000">
                                          <p:val>
                                            <p:fltVal val="0"/>
                                          </p:val>
                                        </p:tav>
                                      </p:tavLst>
                                    </p:anim>
                                    <p:anim calcmode="lin" valueType="num">
                                      <p:cBhvr>
                                        <p:cTn id="33" dur="3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4" dur="3000" fill="hold"/>
                                        <p:tgtEl>
                                          <p:spTgt spid="3">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35" fill="hold">
                      <p:stCondLst>
                        <p:cond delay="indefinite"/>
                      </p:stCondLst>
                      <p:childTnLst>
                        <p:par>
                          <p:cTn id="36" fill="hold">
                            <p:stCondLst>
                              <p:cond delay="0"/>
                            </p:stCondLst>
                            <p:childTnLst>
                              <p:par>
                                <p:cTn id="37" presetID="35" presetClass="entr" presetSubtype="0" fill="hold" grpId="0"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Effect transition="in" filter="fade">
                                      <p:cBhvr>
                                        <p:cTn id="39" dur="3000"/>
                                        <p:tgtEl>
                                          <p:spTgt spid="3">
                                            <p:txEl>
                                              <p:pRg st="3" end="3"/>
                                            </p:txEl>
                                          </p:spTgt>
                                        </p:tgtEl>
                                      </p:cBhvr>
                                    </p:animEffect>
                                    <p:anim calcmode="lin" valueType="num">
                                      <p:cBhvr>
                                        <p:cTn id="40" dur="3000" fill="hold"/>
                                        <p:tgtEl>
                                          <p:spTgt spid="3">
                                            <p:txEl>
                                              <p:pRg st="3" end="3"/>
                                            </p:txEl>
                                          </p:spTgt>
                                        </p:tgtEl>
                                        <p:attrNameLst>
                                          <p:attrName>style.rotation</p:attrName>
                                        </p:attrNameLst>
                                      </p:cBhvr>
                                      <p:tavLst>
                                        <p:tav tm="0">
                                          <p:val>
                                            <p:fltVal val="720"/>
                                          </p:val>
                                        </p:tav>
                                        <p:tav tm="100000">
                                          <p:val>
                                            <p:fltVal val="0"/>
                                          </p:val>
                                        </p:tav>
                                      </p:tavLst>
                                    </p:anim>
                                    <p:anim calcmode="lin" valueType="num">
                                      <p:cBhvr>
                                        <p:cTn id="41" dur="3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2" dur="3000" fill="hold"/>
                                        <p:tgtEl>
                                          <p:spTgt spid="3">
                                            <p:txEl>
                                              <p:pRg st="3" end="3"/>
                                            </p:txEl>
                                          </p:spTgt>
                                        </p:tgtEl>
                                        <p:attrNameLst>
                                          <p:attrName>ppt_w</p:attrName>
                                        </p:attrNameLst>
                                      </p:cBhvr>
                                      <p:tavLst>
                                        <p:tav tm="0">
                                          <p:val>
                                            <p:fltVal val="0"/>
                                          </p:val>
                                        </p:tav>
                                        <p:tav tm="100000">
                                          <p:val>
                                            <p:strVal val="#ppt_w"/>
                                          </p:val>
                                        </p:tav>
                                      </p:tavLst>
                                    </p:anim>
                                  </p:childTnLst>
                                </p:cTn>
                              </p:par>
                            </p:childTnLst>
                          </p:cTn>
                        </p:par>
                      </p:childTnLst>
                    </p:cTn>
                  </p:par>
                  <p:par>
                    <p:cTn id="43" fill="hold">
                      <p:stCondLst>
                        <p:cond delay="indefinite"/>
                      </p:stCondLst>
                      <p:childTnLst>
                        <p:par>
                          <p:cTn id="44" fill="hold">
                            <p:stCondLst>
                              <p:cond delay="0"/>
                            </p:stCondLst>
                            <p:childTnLst>
                              <p:par>
                                <p:cTn id="45" presetID="35" presetClass="entr" presetSubtype="0"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fade">
                                      <p:cBhvr>
                                        <p:cTn id="47" dur="3000"/>
                                        <p:tgtEl>
                                          <p:spTgt spid="3">
                                            <p:txEl>
                                              <p:pRg st="4" end="4"/>
                                            </p:txEl>
                                          </p:spTgt>
                                        </p:tgtEl>
                                      </p:cBhvr>
                                    </p:animEffect>
                                    <p:anim calcmode="lin" valueType="num">
                                      <p:cBhvr>
                                        <p:cTn id="48" dur="3000" fill="hold"/>
                                        <p:tgtEl>
                                          <p:spTgt spid="3">
                                            <p:txEl>
                                              <p:pRg st="4" end="4"/>
                                            </p:txEl>
                                          </p:spTgt>
                                        </p:tgtEl>
                                        <p:attrNameLst>
                                          <p:attrName>style.rotation</p:attrName>
                                        </p:attrNameLst>
                                      </p:cBhvr>
                                      <p:tavLst>
                                        <p:tav tm="0">
                                          <p:val>
                                            <p:fltVal val="720"/>
                                          </p:val>
                                        </p:tav>
                                        <p:tav tm="100000">
                                          <p:val>
                                            <p:fltVal val="0"/>
                                          </p:val>
                                        </p:tav>
                                      </p:tavLst>
                                    </p:anim>
                                    <p:anim calcmode="lin" valueType="num">
                                      <p:cBhvr>
                                        <p:cTn id="49" dur="3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50" dur="3000" fill="hold"/>
                                        <p:tgtEl>
                                          <p:spTgt spid="3">
                                            <p:txEl>
                                              <p:pRg st="4" end="4"/>
                                            </p:txEl>
                                          </p:spTgt>
                                        </p:tgtEl>
                                        <p:attrNameLst>
                                          <p:attrName>ppt_w</p:attrName>
                                        </p:attrNameLst>
                                      </p:cBhvr>
                                      <p:tavLst>
                                        <p:tav tm="0">
                                          <p:val>
                                            <p:fltVal val="0"/>
                                          </p:val>
                                        </p:tav>
                                        <p:tav tm="100000">
                                          <p:val>
                                            <p:strVal val="#ppt_w"/>
                                          </p:val>
                                        </p:tav>
                                      </p:tavLst>
                                    </p:anim>
                                  </p:childTnLst>
                                </p:cTn>
                              </p:par>
                            </p:childTnLst>
                          </p:cTn>
                        </p:par>
                      </p:childTnLst>
                    </p:cTn>
                  </p:par>
                  <p:par>
                    <p:cTn id="51" fill="hold">
                      <p:stCondLst>
                        <p:cond delay="indefinite"/>
                      </p:stCondLst>
                      <p:childTnLst>
                        <p:par>
                          <p:cTn id="52" fill="hold">
                            <p:stCondLst>
                              <p:cond delay="0"/>
                            </p:stCondLst>
                            <p:childTnLst>
                              <p:par>
                                <p:cTn id="53" presetID="35" presetClass="entr" presetSubtype="0" fill="hold" grpId="0" nodeType="clickEffect">
                                  <p:stCondLst>
                                    <p:cond delay="0"/>
                                  </p:stCondLst>
                                  <p:childTnLst>
                                    <p:set>
                                      <p:cBhvr>
                                        <p:cTn id="54" dur="1" fill="hold">
                                          <p:stCondLst>
                                            <p:cond delay="0"/>
                                          </p:stCondLst>
                                        </p:cTn>
                                        <p:tgtEl>
                                          <p:spTgt spid="3">
                                            <p:txEl>
                                              <p:pRg st="5" end="5"/>
                                            </p:txEl>
                                          </p:spTgt>
                                        </p:tgtEl>
                                        <p:attrNameLst>
                                          <p:attrName>style.visibility</p:attrName>
                                        </p:attrNameLst>
                                      </p:cBhvr>
                                      <p:to>
                                        <p:strVal val="visible"/>
                                      </p:to>
                                    </p:set>
                                    <p:animEffect transition="in" filter="fade">
                                      <p:cBhvr>
                                        <p:cTn id="55" dur="3000"/>
                                        <p:tgtEl>
                                          <p:spTgt spid="3">
                                            <p:txEl>
                                              <p:pRg st="5" end="5"/>
                                            </p:txEl>
                                          </p:spTgt>
                                        </p:tgtEl>
                                      </p:cBhvr>
                                    </p:animEffect>
                                    <p:anim calcmode="lin" valueType="num">
                                      <p:cBhvr>
                                        <p:cTn id="56" dur="3000" fill="hold"/>
                                        <p:tgtEl>
                                          <p:spTgt spid="3">
                                            <p:txEl>
                                              <p:pRg st="5" end="5"/>
                                            </p:txEl>
                                          </p:spTgt>
                                        </p:tgtEl>
                                        <p:attrNameLst>
                                          <p:attrName>style.rotation</p:attrName>
                                        </p:attrNameLst>
                                      </p:cBhvr>
                                      <p:tavLst>
                                        <p:tav tm="0">
                                          <p:val>
                                            <p:fltVal val="720"/>
                                          </p:val>
                                        </p:tav>
                                        <p:tav tm="100000">
                                          <p:val>
                                            <p:fltVal val="0"/>
                                          </p:val>
                                        </p:tav>
                                      </p:tavLst>
                                    </p:anim>
                                    <p:anim calcmode="lin" valueType="num">
                                      <p:cBhvr>
                                        <p:cTn id="57" dur="3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8" dur="3000" fill="hold"/>
                                        <p:tgtEl>
                                          <p:spTgt spid="3">
                                            <p:txEl>
                                              <p:pRg st="5" end="5"/>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i="1" dirty="0">
                <a:solidFill>
                  <a:schemeClr val="accent5"/>
                </a:solidFill>
                <a:effectLst>
                  <a:outerShdw blurRad="38100" dist="38100" dir="2700000" algn="tl">
                    <a:srgbClr val="000000">
                      <a:alpha val="43137"/>
                    </a:srgbClr>
                  </a:outerShdw>
                </a:effectLst>
              </a:rPr>
              <a:t>Η αερόβια άσκηση είναι πολύ καλή για...</a:t>
            </a:r>
            <a:endParaRPr lang="el-GR" i="1" dirty="0">
              <a:solidFill>
                <a:schemeClr val="accent5"/>
              </a:solidFill>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p:txBody>
          <a:bodyPr/>
          <a:lstStyle/>
          <a:p>
            <a:pPr algn="just"/>
            <a:r>
              <a:rPr lang="el-GR" dirty="0"/>
              <a:t>Ενδυνάμωση του </a:t>
            </a:r>
            <a:r>
              <a:rPr lang="el-GR" dirty="0" err="1"/>
              <a:t>μυοσκελετικού</a:t>
            </a:r>
            <a:r>
              <a:rPr lang="el-GR" dirty="0"/>
              <a:t> συστήματος.</a:t>
            </a:r>
          </a:p>
          <a:p>
            <a:pPr algn="just"/>
            <a:r>
              <a:rPr lang="el-GR" dirty="0"/>
              <a:t>Μείωση του κινδύνου εγκεφαλικού.</a:t>
            </a:r>
          </a:p>
          <a:p>
            <a:pPr algn="just"/>
            <a:r>
              <a:rPr lang="el-GR" dirty="0"/>
              <a:t>Αύξηση της ικανότητας για εργασία χωρίς κούραση.</a:t>
            </a:r>
          </a:p>
          <a:p>
            <a:pPr marL="0" indent="0" algn="just">
              <a:buNone/>
            </a:pPr>
            <a:r>
              <a:rPr lang="el-GR" dirty="0"/>
              <a:t>Κεντρικό ρόλο στην </a:t>
            </a:r>
            <a:r>
              <a:rPr lang="el-GR" b="1" dirty="0"/>
              <a:t>αερόβια άσκηση</a:t>
            </a:r>
            <a:r>
              <a:rPr lang="el-GR" dirty="0"/>
              <a:t> έχει η καρδιά και </a:t>
            </a:r>
            <a:r>
              <a:rPr lang="el-GR" u="sng" dirty="0">
                <a:effectLst>
                  <a:outerShdw blurRad="38100" dist="38100" dir="2700000" algn="tl">
                    <a:srgbClr val="000000">
                      <a:alpha val="43137"/>
                    </a:srgbClr>
                  </a:outerShdw>
                </a:effectLst>
              </a:rPr>
              <a:t>οι παλμοί </a:t>
            </a:r>
            <a:r>
              <a:rPr lang="el-GR" dirty="0"/>
              <a:t>με τους οποίους λειτουργεί κατά τη διάρκεια της άσκησης. </a:t>
            </a:r>
            <a:endParaRPr lang="el-GR" dirty="0" smtClean="0"/>
          </a:p>
          <a:p>
            <a:pPr marL="0" indent="0" algn="just">
              <a:buNone/>
            </a:pPr>
            <a:r>
              <a:rPr lang="el-GR" dirty="0"/>
              <a:t>Κατά τη διάρκεια της άσκησης, η καρδιά μας χτυπάει πιο γρήγορα ώστε να αντιμετωπίσει το </a:t>
            </a:r>
            <a:r>
              <a:rPr lang="el-GR" b="1" dirty="0">
                <a:effectLst>
                  <a:outerShdw blurRad="38100" dist="38100" dir="2700000" algn="tl">
                    <a:srgbClr val="000000">
                      <a:alpha val="43137"/>
                    </a:srgbClr>
                  </a:outerShdw>
                </a:effectLst>
              </a:rPr>
              <a:t>αυξημένο έργο. </a:t>
            </a:r>
            <a:r>
              <a:rPr lang="el-GR" dirty="0"/>
              <a:t>Αυτό είναι κάτι το φυσιολογικό. Όμως ποια είναι τα όριά μας; Με τον παρακάτω τύπο μπορείτε εύκολα να υπολογίσετε τη </a:t>
            </a:r>
            <a:r>
              <a:rPr lang="el-GR" b="1" u="sng" dirty="0">
                <a:effectLst>
                  <a:outerShdw blurRad="38100" dist="38100" dir="2700000" algn="tl">
                    <a:srgbClr val="000000">
                      <a:alpha val="43137"/>
                    </a:srgbClr>
                  </a:outerShdw>
                </a:effectLst>
              </a:rPr>
              <a:t>μέγιστη καρδιακή συχνότητα</a:t>
            </a:r>
            <a:r>
              <a:rPr lang="el-GR" dirty="0"/>
              <a:t>.</a:t>
            </a:r>
          </a:p>
        </p:txBody>
      </p:sp>
    </p:spTree>
    <p:extLst>
      <p:ext uri="{BB962C8B-B14F-4D97-AF65-F5344CB8AC3E}">
        <p14:creationId xmlns:p14="http://schemas.microsoft.com/office/powerpoint/2010/main" val="2530429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0" fill="hold"/>
                                        <p:tgtEl>
                                          <p:spTgt spid="2"/>
                                        </p:tgtEl>
                                        <p:attrNameLst>
                                          <p:attrName>ppt_w</p:attrName>
                                        </p:attrNameLst>
                                      </p:cBhvr>
                                      <p:tavLst>
                                        <p:tav tm="0">
                                          <p:val>
                                            <p:fltVal val="0"/>
                                          </p:val>
                                        </p:tav>
                                        <p:tav tm="100000">
                                          <p:val>
                                            <p:strVal val="#ppt_w"/>
                                          </p:val>
                                        </p:tav>
                                      </p:tavLst>
                                    </p:anim>
                                    <p:anim calcmode="lin" valueType="num">
                                      <p:cBhvr>
                                        <p:cTn id="8" dur="3000" fill="hold"/>
                                        <p:tgtEl>
                                          <p:spTgt spid="2"/>
                                        </p:tgtEl>
                                        <p:attrNameLst>
                                          <p:attrName>ppt_h</p:attrName>
                                        </p:attrNameLst>
                                      </p:cBhvr>
                                      <p:tavLst>
                                        <p:tav tm="0">
                                          <p:val>
                                            <p:fltVal val="0"/>
                                          </p:val>
                                        </p:tav>
                                        <p:tav tm="100000">
                                          <p:val>
                                            <p:strVal val="#ppt_h"/>
                                          </p:val>
                                        </p:tav>
                                      </p:tavLst>
                                    </p:anim>
                                    <p:anim calcmode="lin" valueType="num">
                                      <p:cBhvr>
                                        <p:cTn id="9" dur="3000" fill="hold"/>
                                        <p:tgtEl>
                                          <p:spTgt spid="2"/>
                                        </p:tgtEl>
                                        <p:attrNameLst>
                                          <p:attrName>style.rotation</p:attrName>
                                        </p:attrNameLst>
                                      </p:cBhvr>
                                      <p:tavLst>
                                        <p:tav tm="0">
                                          <p:val>
                                            <p:fltVal val="90"/>
                                          </p:val>
                                        </p:tav>
                                        <p:tav tm="100000">
                                          <p:val>
                                            <p:fltVal val="0"/>
                                          </p:val>
                                        </p:tav>
                                      </p:tavLst>
                                    </p:anim>
                                    <p:animEffect transition="in" filter="fade">
                                      <p:cBhvr>
                                        <p:cTn id="10" dur="3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2000"/>
                                        <p:tgtEl>
                                          <p:spTgt spid="3">
                                            <p:txEl>
                                              <p:pRg st="0" end="0"/>
                                            </p:txEl>
                                          </p:spTgt>
                                        </p:tgtEl>
                                      </p:cBhvr>
                                    </p:animEffect>
                                    <p:anim calcmode="lin" valueType="num">
                                      <p:cBhvr>
                                        <p:cTn id="16" dur="2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17"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8" dur="2000" fill="hold"/>
                                        <p:tgtEl>
                                          <p:spTgt spid="3">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2000"/>
                                        <p:tgtEl>
                                          <p:spTgt spid="3">
                                            <p:txEl>
                                              <p:pRg st="1" end="1"/>
                                            </p:txEl>
                                          </p:spTgt>
                                        </p:tgtEl>
                                      </p:cBhvr>
                                    </p:animEffect>
                                    <p:anim calcmode="lin" valueType="num">
                                      <p:cBhvr>
                                        <p:cTn id="24" dur="2000" fill="hold"/>
                                        <p:tgtEl>
                                          <p:spTgt spid="3">
                                            <p:txEl>
                                              <p:pRg st="1" end="1"/>
                                            </p:txEl>
                                          </p:spTgt>
                                        </p:tgtEl>
                                        <p:attrNameLst>
                                          <p:attrName>style.rotation</p:attrName>
                                        </p:attrNameLst>
                                      </p:cBhvr>
                                      <p:tavLst>
                                        <p:tav tm="0">
                                          <p:val>
                                            <p:fltVal val="720"/>
                                          </p:val>
                                        </p:tav>
                                        <p:tav tm="100000">
                                          <p:val>
                                            <p:fltVal val="0"/>
                                          </p:val>
                                        </p:tav>
                                      </p:tavLst>
                                    </p:anim>
                                    <p:anim calcmode="lin" valueType="num">
                                      <p:cBhvr>
                                        <p:cTn id="25"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6" dur="2000" fill="hold"/>
                                        <p:tgtEl>
                                          <p:spTgt spid="3">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2000"/>
                                        <p:tgtEl>
                                          <p:spTgt spid="3">
                                            <p:txEl>
                                              <p:pRg st="2" end="2"/>
                                            </p:txEl>
                                          </p:spTgt>
                                        </p:tgtEl>
                                      </p:cBhvr>
                                    </p:animEffect>
                                    <p:anim calcmode="lin" valueType="num">
                                      <p:cBhvr>
                                        <p:cTn id="32" dur="2000" fill="hold"/>
                                        <p:tgtEl>
                                          <p:spTgt spid="3">
                                            <p:txEl>
                                              <p:pRg st="2" end="2"/>
                                            </p:txEl>
                                          </p:spTgt>
                                        </p:tgtEl>
                                        <p:attrNameLst>
                                          <p:attrName>style.rotation</p:attrName>
                                        </p:attrNameLst>
                                      </p:cBhvr>
                                      <p:tavLst>
                                        <p:tav tm="0">
                                          <p:val>
                                            <p:fltVal val="720"/>
                                          </p:val>
                                        </p:tav>
                                        <p:tav tm="100000">
                                          <p:val>
                                            <p:fltVal val="0"/>
                                          </p:val>
                                        </p:tav>
                                      </p:tavLst>
                                    </p:anim>
                                    <p:anim calcmode="lin" valueType="num">
                                      <p:cBhvr>
                                        <p:cTn id="33"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4" dur="2000" fill="hold"/>
                                        <p:tgtEl>
                                          <p:spTgt spid="3">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35" fill="hold">
                      <p:stCondLst>
                        <p:cond delay="indefinite"/>
                      </p:stCondLst>
                      <p:childTnLst>
                        <p:par>
                          <p:cTn id="36" fill="hold">
                            <p:stCondLst>
                              <p:cond delay="0"/>
                            </p:stCondLst>
                            <p:childTnLst>
                              <p:par>
                                <p:cTn id="37" presetID="35" presetClass="entr" presetSubtype="0" fill="hold" grpId="0"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Effect transition="in" filter="fade">
                                      <p:cBhvr>
                                        <p:cTn id="39" dur="2000"/>
                                        <p:tgtEl>
                                          <p:spTgt spid="3">
                                            <p:txEl>
                                              <p:pRg st="3" end="3"/>
                                            </p:txEl>
                                          </p:spTgt>
                                        </p:tgtEl>
                                      </p:cBhvr>
                                    </p:animEffect>
                                    <p:anim calcmode="lin" valueType="num">
                                      <p:cBhvr>
                                        <p:cTn id="40" dur="2000" fill="hold"/>
                                        <p:tgtEl>
                                          <p:spTgt spid="3">
                                            <p:txEl>
                                              <p:pRg st="3" end="3"/>
                                            </p:txEl>
                                          </p:spTgt>
                                        </p:tgtEl>
                                        <p:attrNameLst>
                                          <p:attrName>style.rotation</p:attrName>
                                        </p:attrNameLst>
                                      </p:cBhvr>
                                      <p:tavLst>
                                        <p:tav tm="0">
                                          <p:val>
                                            <p:fltVal val="720"/>
                                          </p:val>
                                        </p:tav>
                                        <p:tav tm="100000">
                                          <p:val>
                                            <p:fltVal val="0"/>
                                          </p:val>
                                        </p:tav>
                                      </p:tavLst>
                                    </p:anim>
                                    <p:anim calcmode="lin" valueType="num">
                                      <p:cBhvr>
                                        <p:cTn id="41" dur="2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2" dur="2000" fill="hold"/>
                                        <p:tgtEl>
                                          <p:spTgt spid="3">
                                            <p:txEl>
                                              <p:pRg st="3" end="3"/>
                                            </p:txEl>
                                          </p:spTgt>
                                        </p:tgtEl>
                                        <p:attrNameLst>
                                          <p:attrName>ppt_w</p:attrName>
                                        </p:attrNameLst>
                                      </p:cBhvr>
                                      <p:tavLst>
                                        <p:tav tm="0">
                                          <p:val>
                                            <p:fltVal val="0"/>
                                          </p:val>
                                        </p:tav>
                                        <p:tav tm="100000">
                                          <p:val>
                                            <p:strVal val="#ppt_w"/>
                                          </p:val>
                                        </p:tav>
                                      </p:tavLst>
                                    </p:anim>
                                  </p:childTnLst>
                                </p:cTn>
                              </p:par>
                            </p:childTnLst>
                          </p:cTn>
                        </p:par>
                      </p:childTnLst>
                    </p:cTn>
                  </p:par>
                  <p:par>
                    <p:cTn id="43" fill="hold">
                      <p:stCondLst>
                        <p:cond delay="indefinite"/>
                      </p:stCondLst>
                      <p:childTnLst>
                        <p:par>
                          <p:cTn id="44" fill="hold">
                            <p:stCondLst>
                              <p:cond delay="0"/>
                            </p:stCondLst>
                            <p:childTnLst>
                              <p:par>
                                <p:cTn id="45" presetID="35" presetClass="entr" presetSubtype="0"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fade">
                                      <p:cBhvr>
                                        <p:cTn id="47" dur="2000"/>
                                        <p:tgtEl>
                                          <p:spTgt spid="3">
                                            <p:txEl>
                                              <p:pRg st="4" end="4"/>
                                            </p:txEl>
                                          </p:spTgt>
                                        </p:tgtEl>
                                      </p:cBhvr>
                                    </p:animEffect>
                                    <p:anim calcmode="lin" valueType="num">
                                      <p:cBhvr>
                                        <p:cTn id="48" dur="2000" fill="hold"/>
                                        <p:tgtEl>
                                          <p:spTgt spid="3">
                                            <p:txEl>
                                              <p:pRg st="4" end="4"/>
                                            </p:txEl>
                                          </p:spTgt>
                                        </p:tgtEl>
                                        <p:attrNameLst>
                                          <p:attrName>style.rotation</p:attrName>
                                        </p:attrNameLst>
                                      </p:cBhvr>
                                      <p:tavLst>
                                        <p:tav tm="0">
                                          <p:val>
                                            <p:fltVal val="720"/>
                                          </p:val>
                                        </p:tav>
                                        <p:tav tm="100000">
                                          <p:val>
                                            <p:fltVal val="0"/>
                                          </p:val>
                                        </p:tav>
                                      </p:tavLst>
                                    </p:anim>
                                    <p:anim calcmode="lin" valueType="num">
                                      <p:cBhvr>
                                        <p:cTn id="49" dur="2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50" dur="2000" fill="hold"/>
                                        <p:tgtEl>
                                          <p:spTgt spid="3">
                                            <p:txEl>
                                              <p:pRg st="4" end="4"/>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i="1" dirty="0">
                <a:solidFill>
                  <a:schemeClr val="accent5"/>
                </a:solidFill>
                <a:effectLst>
                  <a:outerShdw blurRad="38100" dist="38100" dir="2700000" algn="tl">
                    <a:srgbClr val="000000">
                      <a:alpha val="43137"/>
                    </a:srgbClr>
                  </a:outerShdw>
                </a:effectLst>
              </a:rPr>
              <a:t>Μέγιστη καρδιακή συχνότητα:</a:t>
            </a:r>
            <a:endParaRPr lang="el-GR" dirty="0">
              <a:solidFill>
                <a:schemeClr val="accent5"/>
              </a:solidFill>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p:txBody>
          <a:bodyPr>
            <a:normAutofit lnSpcReduction="10000"/>
          </a:bodyPr>
          <a:lstStyle/>
          <a:p>
            <a:pPr marL="0" indent="0" algn="just">
              <a:buNone/>
            </a:pPr>
            <a:r>
              <a:rPr lang="el-GR" b="1" dirty="0"/>
              <a:t>Η μέγιστη καρδιακή συχνότητα είναι η αναμενόμενη μέγιστη τιμή καρδιακών παλμών που μπορεί να φθάσει η καρδιά μας</a:t>
            </a:r>
            <a:r>
              <a:rPr lang="el-GR" dirty="0"/>
              <a:t>. Η τιμή αυτή μπορεί να διαφέρει σημαντικά από άτομο σε άτομο. Επίσης, είναι καλό να γνωρίζετε ότι υπάρχουν και πιο αξιόπιστοι τρόποι να υπολογιστεί η μέγιστη καρδιακή συχνότητα (π.χ. σ’ ένα καρδιολογικό εργαστήριο με το ηλεκτροκαρδιογράφημα κόπωσης). Με απλά λόγια, όταν μιλάμε για καρδιακή συχνότητα αναφερόμαστε στο πόσες φορές χτυπάει η καρδιά μέσα σε ένα λεπτό, δηλαδή πόσους παλμούς έχουμε ανά λεπτό. Για να μετρήσουμε την καρδιακή συχνότητα μπορούμε να το κάνουμε είτε με το χέρι, δηλαδή μετρώντας τους σφυγμούς στο εσωτερικό του καρπού ή στο λαιμό (60 δευτερόλεπτα), είτε με εξειδικευμένα όργανα όπως για παράδειγμα το </a:t>
            </a:r>
            <a:r>
              <a:rPr lang="el-GR" dirty="0" err="1"/>
              <a:t>καρδιοσυχνόμετρο</a:t>
            </a:r>
            <a:endParaRPr lang="el-GR" dirty="0"/>
          </a:p>
        </p:txBody>
      </p:sp>
    </p:spTree>
    <p:extLst>
      <p:ext uri="{BB962C8B-B14F-4D97-AF65-F5344CB8AC3E}">
        <p14:creationId xmlns:p14="http://schemas.microsoft.com/office/powerpoint/2010/main" val="130287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9" presetClass="exit" presetSubtype="0" accel="100000" fill="hold" grpId="0" nodeType="clickEffect">
                                  <p:stCondLst>
                                    <p:cond delay="0"/>
                                  </p:stCondLst>
                                  <p:childTnLst>
                                    <p:anim calcmode="lin" valueType="num">
                                      <p:cBhvr>
                                        <p:cTn id="11" dur="3000"/>
                                        <p:tgtEl>
                                          <p:spTgt spid="3">
                                            <p:txEl>
                                              <p:pRg st="0" end="0"/>
                                            </p:txEl>
                                          </p:spTgt>
                                        </p:tgtEl>
                                        <p:attrNameLst>
                                          <p:attrName>ppt_w</p:attrName>
                                        </p:attrNameLst>
                                      </p:cBhvr>
                                      <p:tavLst>
                                        <p:tav tm="0">
                                          <p:val>
                                            <p:strVal val="ppt_w"/>
                                          </p:val>
                                        </p:tav>
                                        <p:tav tm="100000">
                                          <p:val>
                                            <p:fltVal val="0"/>
                                          </p:val>
                                        </p:tav>
                                      </p:tavLst>
                                    </p:anim>
                                    <p:anim calcmode="lin" valueType="num">
                                      <p:cBhvr>
                                        <p:cTn id="12" dur="3000"/>
                                        <p:tgtEl>
                                          <p:spTgt spid="3">
                                            <p:txEl>
                                              <p:pRg st="0" end="0"/>
                                            </p:txEl>
                                          </p:spTgt>
                                        </p:tgtEl>
                                        <p:attrNameLst>
                                          <p:attrName>ppt_h</p:attrName>
                                        </p:attrNameLst>
                                      </p:cBhvr>
                                      <p:tavLst>
                                        <p:tav tm="0">
                                          <p:val>
                                            <p:strVal val="ppt_h"/>
                                          </p:val>
                                        </p:tav>
                                        <p:tav tm="100000">
                                          <p:val>
                                            <p:fltVal val="0"/>
                                          </p:val>
                                        </p:tav>
                                      </p:tavLst>
                                    </p:anim>
                                    <p:anim calcmode="lin" valueType="num">
                                      <p:cBhvr>
                                        <p:cTn id="13" dur="3000"/>
                                        <p:tgtEl>
                                          <p:spTgt spid="3">
                                            <p:txEl>
                                              <p:pRg st="0" end="0"/>
                                            </p:txEl>
                                          </p:spTgt>
                                        </p:tgtEl>
                                        <p:attrNameLst>
                                          <p:attrName>style.rotation</p:attrName>
                                        </p:attrNameLst>
                                      </p:cBhvr>
                                      <p:tavLst>
                                        <p:tav tm="0">
                                          <p:val>
                                            <p:fltVal val="0"/>
                                          </p:val>
                                        </p:tav>
                                        <p:tav tm="100000">
                                          <p:val>
                                            <p:fltVal val="360"/>
                                          </p:val>
                                        </p:tav>
                                      </p:tavLst>
                                    </p:anim>
                                    <p:animEffect transition="out" filter="fade">
                                      <p:cBhvr>
                                        <p:cTn id="14" dur="3000"/>
                                        <p:tgtEl>
                                          <p:spTgt spid="3">
                                            <p:txEl>
                                              <p:pRg st="0" end="0"/>
                                            </p:txEl>
                                          </p:spTgt>
                                        </p:tgtEl>
                                      </p:cBhvr>
                                    </p:animEffect>
                                    <p:set>
                                      <p:cBhvr>
                                        <p:cTn id="15" dur="1" fill="hold">
                                          <p:stCondLst>
                                            <p:cond delay="29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i="1" dirty="0">
                <a:solidFill>
                  <a:schemeClr val="accent5"/>
                </a:solidFill>
                <a:effectLst>
                  <a:outerShdw blurRad="38100" dist="38100" dir="2700000" algn="tl">
                    <a:srgbClr val="000000">
                      <a:alpha val="43137"/>
                    </a:srgbClr>
                  </a:outerShdw>
                </a:effectLst>
              </a:rPr>
              <a:t>Τρόποι υπολογισμού Μέγιστης Καρδιακής Συχνότητας</a:t>
            </a:r>
            <a:endParaRPr lang="el-GR" i="1" dirty="0">
              <a:solidFill>
                <a:schemeClr val="accent5"/>
              </a:solidFill>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p:txBody>
          <a:bodyPr/>
          <a:lstStyle/>
          <a:p>
            <a:pPr marL="0" indent="0" algn="just">
              <a:buNone/>
            </a:pPr>
            <a:r>
              <a:rPr lang="el-GR" dirty="0"/>
              <a:t>Κατά τη διάρκεια της άσκησης, η καρδιά μας χτυπάει πιο γρήγορα ώστε να αντιμετωπίσει το αυξημένο έργο. Αυτό είναι κάτι το φυσιολογικό. Όμως ποια είναι τα όριά μας</a:t>
            </a:r>
            <a:r>
              <a:rPr lang="el-GR" dirty="0" smtClean="0"/>
              <a:t>; </a:t>
            </a:r>
            <a:r>
              <a:rPr lang="el-GR" dirty="0"/>
              <a:t>Προκειμένου να καθορίσουμε την </a:t>
            </a:r>
            <a:r>
              <a:rPr lang="el-GR" b="1" u="sng" dirty="0">
                <a:solidFill>
                  <a:srgbClr val="FF0000"/>
                </a:solidFill>
                <a:effectLst>
                  <a:outerShdw blurRad="38100" dist="38100" dir="2700000" algn="tl">
                    <a:srgbClr val="000000">
                      <a:alpha val="43137"/>
                    </a:srgbClr>
                  </a:outerShdw>
                </a:effectLst>
              </a:rPr>
              <a:t>ζώνη καρδιακής συχνότητας </a:t>
            </a:r>
            <a:r>
              <a:rPr lang="el-GR" dirty="0"/>
              <a:t>που θέλουμε να ασκηθούμε θα πρέπει να γνωρίζουμε τη Μέγιστη Καρδιακή μας Συχνότητα (ΜΚΣ). Κατόπιν υπολογίζουμε το εύρος καρδιακής συχνότητας ανάλογα με την ένταση της προπόνησης που θέλουμε να ακολουθήσουμε. Υπάρχουν διάφορες μέθοδοι για να το κάνουμε αλλά παρακάτω αναφέρονται οι δύο πιο διαδεδομένες.</a:t>
            </a:r>
          </a:p>
        </p:txBody>
      </p:sp>
    </p:spTree>
    <p:extLst>
      <p:ext uri="{BB962C8B-B14F-4D97-AF65-F5344CB8AC3E}">
        <p14:creationId xmlns:p14="http://schemas.microsoft.com/office/powerpoint/2010/main" val="2992861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3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9" presetClass="exit" presetSubtype="0" accel="100000" fill="hold" grpId="0" nodeType="clickEffect">
                                  <p:stCondLst>
                                    <p:cond delay="0"/>
                                  </p:stCondLst>
                                  <p:childTnLst>
                                    <p:anim calcmode="lin" valueType="num">
                                      <p:cBhvr>
                                        <p:cTn id="11" dur="3000"/>
                                        <p:tgtEl>
                                          <p:spTgt spid="3">
                                            <p:txEl>
                                              <p:pRg st="0" end="0"/>
                                            </p:txEl>
                                          </p:spTgt>
                                        </p:tgtEl>
                                        <p:attrNameLst>
                                          <p:attrName>ppt_w</p:attrName>
                                        </p:attrNameLst>
                                      </p:cBhvr>
                                      <p:tavLst>
                                        <p:tav tm="0">
                                          <p:val>
                                            <p:strVal val="ppt_w"/>
                                          </p:val>
                                        </p:tav>
                                        <p:tav tm="100000">
                                          <p:val>
                                            <p:fltVal val="0"/>
                                          </p:val>
                                        </p:tav>
                                      </p:tavLst>
                                    </p:anim>
                                    <p:anim calcmode="lin" valueType="num">
                                      <p:cBhvr>
                                        <p:cTn id="12" dur="3000"/>
                                        <p:tgtEl>
                                          <p:spTgt spid="3">
                                            <p:txEl>
                                              <p:pRg st="0" end="0"/>
                                            </p:txEl>
                                          </p:spTgt>
                                        </p:tgtEl>
                                        <p:attrNameLst>
                                          <p:attrName>ppt_h</p:attrName>
                                        </p:attrNameLst>
                                      </p:cBhvr>
                                      <p:tavLst>
                                        <p:tav tm="0">
                                          <p:val>
                                            <p:strVal val="ppt_h"/>
                                          </p:val>
                                        </p:tav>
                                        <p:tav tm="100000">
                                          <p:val>
                                            <p:fltVal val="0"/>
                                          </p:val>
                                        </p:tav>
                                      </p:tavLst>
                                    </p:anim>
                                    <p:anim calcmode="lin" valueType="num">
                                      <p:cBhvr>
                                        <p:cTn id="13" dur="3000"/>
                                        <p:tgtEl>
                                          <p:spTgt spid="3">
                                            <p:txEl>
                                              <p:pRg st="0" end="0"/>
                                            </p:txEl>
                                          </p:spTgt>
                                        </p:tgtEl>
                                        <p:attrNameLst>
                                          <p:attrName>style.rotation</p:attrName>
                                        </p:attrNameLst>
                                      </p:cBhvr>
                                      <p:tavLst>
                                        <p:tav tm="0">
                                          <p:val>
                                            <p:fltVal val="0"/>
                                          </p:val>
                                        </p:tav>
                                        <p:tav tm="100000">
                                          <p:val>
                                            <p:fltVal val="360"/>
                                          </p:val>
                                        </p:tav>
                                      </p:tavLst>
                                    </p:anim>
                                    <p:animEffect transition="out" filter="fade">
                                      <p:cBhvr>
                                        <p:cTn id="14" dur="3000"/>
                                        <p:tgtEl>
                                          <p:spTgt spid="3">
                                            <p:txEl>
                                              <p:pRg st="0" end="0"/>
                                            </p:txEl>
                                          </p:spTgt>
                                        </p:tgtEl>
                                      </p:cBhvr>
                                    </p:animEffect>
                                    <p:set>
                                      <p:cBhvr>
                                        <p:cTn id="15" dur="1" fill="hold">
                                          <p:stCondLst>
                                            <p:cond delay="29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i="1" dirty="0">
                <a:solidFill>
                  <a:schemeClr val="accent5"/>
                </a:solidFill>
                <a:effectLst>
                  <a:outerShdw blurRad="38100" dist="38100" dir="2700000" algn="tl">
                    <a:srgbClr val="000000">
                      <a:alpha val="43137"/>
                    </a:srgbClr>
                  </a:outerShdw>
                </a:effectLst>
              </a:rPr>
              <a:t>Μέθοδος 1η:</a:t>
            </a:r>
          </a:p>
        </p:txBody>
      </p:sp>
      <p:sp>
        <p:nvSpPr>
          <p:cNvPr id="3" name="Θέση περιεχομένου 2"/>
          <p:cNvSpPr>
            <a:spLocks noGrp="1"/>
          </p:cNvSpPr>
          <p:nvPr>
            <p:ph idx="1"/>
          </p:nvPr>
        </p:nvSpPr>
        <p:spPr/>
        <p:txBody>
          <a:bodyPr>
            <a:normAutofit fontScale="92500" lnSpcReduction="20000"/>
          </a:bodyPr>
          <a:lstStyle/>
          <a:p>
            <a:pPr marL="0" indent="0">
              <a:buNone/>
            </a:pPr>
            <a:r>
              <a:rPr lang="el-GR" dirty="0"/>
              <a:t>Ο πιο απλός τρόπος για να υπολογίσουμε την ΜΚΣ είναι με βάση την ηλικία, από τον τύπο</a:t>
            </a:r>
            <a:r>
              <a:rPr lang="el-GR" dirty="0" smtClean="0"/>
              <a:t>:</a:t>
            </a:r>
            <a:r>
              <a:rPr lang="el-GR" dirty="0"/>
              <a:t/>
            </a:r>
            <a:br>
              <a:rPr lang="el-GR" dirty="0"/>
            </a:br>
            <a:r>
              <a:rPr lang="el-GR" dirty="0"/>
              <a:t>220 – (Ηλικία) = </a:t>
            </a:r>
            <a:r>
              <a:rPr lang="el-GR" dirty="0" smtClean="0"/>
              <a:t>ΜΚΣ</a:t>
            </a:r>
          </a:p>
          <a:p>
            <a:pPr marL="0" indent="0">
              <a:buNone/>
            </a:pPr>
            <a:r>
              <a:rPr lang="el-GR" dirty="0" smtClean="0"/>
              <a:t>Υπολογίζουμε </a:t>
            </a:r>
            <a:r>
              <a:rPr lang="el-GR" dirty="0"/>
              <a:t>την συχνότητα </a:t>
            </a:r>
            <a:r>
              <a:rPr lang="el-GR" b="1" dirty="0">
                <a:effectLst>
                  <a:outerShdw blurRad="38100" dist="38100" dir="2700000" algn="tl">
                    <a:srgbClr val="000000">
                      <a:alpha val="43137"/>
                    </a:srgbClr>
                  </a:outerShdw>
                </a:effectLst>
              </a:rPr>
              <a:t>ανάλογα με την ένταση</a:t>
            </a:r>
            <a:r>
              <a:rPr lang="el-GR" dirty="0"/>
              <a:t>, από τον τύπο:</a:t>
            </a:r>
            <a:br>
              <a:rPr lang="el-GR" dirty="0"/>
            </a:br>
            <a:r>
              <a:rPr lang="el-GR" dirty="0"/>
              <a:t>Συχνότητα = ΜΚΣ * %</a:t>
            </a:r>
            <a:r>
              <a:rPr lang="el-GR" dirty="0" smtClean="0"/>
              <a:t>Ένταση</a:t>
            </a:r>
          </a:p>
          <a:p>
            <a:r>
              <a:rPr lang="el-GR" dirty="0"/>
              <a:t>Για παράδειγμα, ένα άτομο 30 ετών για ένταση προπόνησης στη ζώνη 60%-70% θα πρέπει να ασκηθεί ανάμεσα στο εξής εύρος Καρδιακής Συχνότητας:</a:t>
            </a:r>
            <a:br>
              <a:rPr lang="el-GR" dirty="0"/>
            </a:br>
            <a:r>
              <a:rPr lang="el-GR" dirty="0"/>
              <a:t>220 – 30 = 190 σφυγμοί/λεπτό (ΜΚΣ)</a:t>
            </a:r>
            <a:br>
              <a:rPr lang="el-GR" dirty="0"/>
            </a:br>
            <a:r>
              <a:rPr lang="el-GR" dirty="0"/>
              <a:t>Συχνότητα1 = 190 * 0,6 = 114 σφυγμοί/λεπτό</a:t>
            </a:r>
            <a:br>
              <a:rPr lang="el-GR" dirty="0"/>
            </a:br>
            <a:r>
              <a:rPr lang="el-GR" dirty="0"/>
              <a:t>Συχνότητα1 = 190 * 0,7 = 133 σφυγμοί/λεπτό</a:t>
            </a:r>
          </a:p>
          <a:p>
            <a:pPr marL="0" indent="0">
              <a:buNone/>
            </a:pPr>
            <a:r>
              <a:rPr lang="el-GR" dirty="0"/>
              <a:t>Συνεπώς, η επιθυμητή Καρδιακή Συχνότητα για την παραπάνω ζώνη προπόνησης είναι μεταξύ 114-133 σφυγμών/λεπτό.</a:t>
            </a:r>
          </a:p>
          <a:p>
            <a:pPr marL="0" indent="0">
              <a:buNone/>
            </a:pPr>
            <a:endParaRPr lang="el-GR" dirty="0"/>
          </a:p>
        </p:txBody>
      </p:sp>
    </p:spTree>
    <p:extLst>
      <p:ext uri="{BB962C8B-B14F-4D97-AF65-F5344CB8AC3E}">
        <p14:creationId xmlns:p14="http://schemas.microsoft.com/office/powerpoint/2010/main" val="86569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871247"/>
          </a:xfrm>
        </p:spPr>
        <p:txBody>
          <a:bodyPr/>
          <a:lstStyle/>
          <a:p>
            <a:pPr algn="ctr"/>
            <a:r>
              <a:rPr lang="el-GR" i="1" dirty="0">
                <a:solidFill>
                  <a:schemeClr val="accent5"/>
                </a:solidFill>
                <a:effectLst>
                  <a:outerShdw blurRad="38100" dist="38100" dir="2700000" algn="tl">
                    <a:srgbClr val="000000">
                      <a:alpha val="43137"/>
                    </a:srgbClr>
                  </a:outerShdw>
                </a:effectLst>
              </a:rPr>
              <a:t>Μέθοδος 2η (</a:t>
            </a:r>
            <a:r>
              <a:rPr lang="en-US" i="1" dirty="0" err="1">
                <a:solidFill>
                  <a:schemeClr val="accent5"/>
                </a:solidFill>
                <a:effectLst>
                  <a:outerShdw blurRad="38100" dist="38100" dir="2700000" algn="tl">
                    <a:srgbClr val="000000">
                      <a:alpha val="43137"/>
                    </a:srgbClr>
                  </a:outerShdw>
                </a:effectLst>
              </a:rPr>
              <a:t>Karvonen</a:t>
            </a:r>
            <a:r>
              <a:rPr lang="en-US" i="1" dirty="0">
                <a:solidFill>
                  <a:schemeClr val="accent5"/>
                </a:solidFill>
                <a:effectLst>
                  <a:outerShdw blurRad="38100" dist="38100" dir="2700000" algn="tl">
                    <a:srgbClr val="000000">
                      <a:alpha val="43137"/>
                    </a:srgbClr>
                  </a:outerShdw>
                </a:effectLst>
              </a:rPr>
              <a:t>):</a:t>
            </a:r>
            <a:endParaRPr lang="el-GR" i="1" dirty="0">
              <a:solidFill>
                <a:schemeClr val="accent5"/>
              </a:solidFill>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a:xfrm>
            <a:off x="838200" y="1481070"/>
            <a:ext cx="10515600" cy="4695893"/>
          </a:xfrm>
        </p:spPr>
        <p:txBody>
          <a:bodyPr/>
          <a:lstStyle/>
          <a:p>
            <a:pPr marL="0" indent="0" algn="just">
              <a:buNone/>
            </a:pPr>
            <a:r>
              <a:rPr lang="el-GR" dirty="0">
                <a:solidFill>
                  <a:srgbClr val="000000"/>
                </a:solidFill>
                <a:latin typeface="PT Sans"/>
              </a:rPr>
              <a:t>Η μέθοδος αυτή θεωρείται πιο αντιπροσωπευτική καθώς χρησιμοποιεί ως δεδομένα την ηλικία και τους σφυγμούς του ατόμου σε κατάσταση ηρεμίας. Για να βρούμε την Καρδιακή Συχνότητα σε κατάσταση Ηρεμίας (ΚΣΗ), μετράμε τους σφυγμούς μας το πρωί πριν σηκωθούμε από το κρεβάτι. Είναι προτιμότερο να επαναλάβουμε την μέτρηση για τρεις μέρες και την τρίτη ημέρα να υπολογίσουμε το μέσο όρο των τριών ημερών. Το αποτέλεσμα αυτό, χρησιμοποιείται στους παρακάτω υπολογισμούς</a:t>
            </a:r>
            <a:r>
              <a:rPr lang="el-GR" dirty="0" smtClean="0">
                <a:solidFill>
                  <a:srgbClr val="000000"/>
                </a:solidFill>
                <a:latin typeface="PT Sans"/>
              </a:rPr>
              <a:t>.</a:t>
            </a:r>
          </a:p>
          <a:p>
            <a:pPr marL="0" indent="0" algn="just">
              <a:buNone/>
            </a:pPr>
            <a:r>
              <a:rPr lang="el-GR" dirty="0" smtClean="0">
                <a:solidFill>
                  <a:srgbClr val="000000"/>
                </a:solidFill>
                <a:latin typeface="PT Sans"/>
              </a:rPr>
              <a:t>Συχνότητα= (ΜΚΣ – ΚΣΗ) </a:t>
            </a:r>
            <a:r>
              <a:rPr lang="el-GR" dirty="0" smtClean="0">
                <a:solidFill>
                  <a:srgbClr val="000000"/>
                </a:solidFill>
                <a:latin typeface="Times New Roman" panose="02020603050405020304" pitchFamily="18" charset="0"/>
                <a:cs typeface="Times New Roman" panose="02020603050405020304" pitchFamily="18" charset="0"/>
              </a:rPr>
              <a:t>× % ΕΝΤΑΣΗ + ΚΣΗ</a:t>
            </a:r>
            <a:endParaRPr lang="el-GR" dirty="0" smtClean="0">
              <a:solidFill>
                <a:srgbClr val="000000"/>
              </a:solidFill>
              <a:latin typeface="PT Sans"/>
            </a:endParaRPr>
          </a:p>
          <a:p>
            <a:pPr marL="0" indent="0" algn="just">
              <a:buNone/>
            </a:pPr>
            <a:endParaRPr lang="el-GR" dirty="0" smtClean="0">
              <a:solidFill>
                <a:srgbClr val="000000"/>
              </a:solidFill>
              <a:latin typeface="PT Sans"/>
            </a:endParaRPr>
          </a:p>
          <a:p>
            <a:pPr marL="0" indent="0" algn="just">
              <a:buNone/>
            </a:pPr>
            <a:endParaRPr lang="el-GR" dirty="0" smtClean="0">
              <a:solidFill>
                <a:srgbClr val="000000"/>
              </a:solidFill>
              <a:latin typeface="PT Sans"/>
            </a:endParaRPr>
          </a:p>
          <a:p>
            <a:pPr marL="0" indent="0" algn="just">
              <a:buNone/>
            </a:pPr>
            <a:endParaRPr lang="el-GR" dirty="0"/>
          </a:p>
        </p:txBody>
      </p:sp>
    </p:spTree>
    <p:extLst>
      <p:ext uri="{BB962C8B-B14F-4D97-AF65-F5344CB8AC3E}">
        <p14:creationId xmlns:p14="http://schemas.microsoft.com/office/powerpoint/2010/main" val="3075213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566670"/>
            <a:ext cx="10515600" cy="5610293"/>
          </a:xfrm>
        </p:spPr>
        <p:txBody>
          <a:bodyPr/>
          <a:lstStyle/>
          <a:p>
            <a:pPr marL="0" indent="0" algn="just">
              <a:buNone/>
            </a:pPr>
            <a:r>
              <a:rPr lang="el-GR" dirty="0"/>
              <a:t>Για παράδειγμα, ένα άτομο 30 ετών, με καρδιακή συχνότητα σε κατάσταση ηρεμίας (ΚΣΗ) 60 σφυγμούς, και ένταση προπόνησης στη ζώνη 60%-70% θα πρέπει να ασκηθεί ανάμεσα στο εξής εύρος:</a:t>
            </a:r>
            <a:br>
              <a:rPr lang="el-GR" dirty="0"/>
            </a:br>
            <a:r>
              <a:rPr lang="el-GR" dirty="0"/>
              <a:t>220 – 30 = 190 σφυγμοί/λεπτό (ΜΚΣ)</a:t>
            </a:r>
            <a:br>
              <a:rPr lang="el-GR" dirty="0"/>
            </a:br>
            <a:r>
              <a:rPr lang="el-GR" dirty="0"/>
              <a:t>Συχνότητα1 = ((190 – 60) * 0,6) + 60 = 138 σφυγμοί/λεπτό</a:t>
            </a:r>
            <a:br>
              <a:rPr lang="el-GR" dirty="0"/>
            </a:br>
            <a:r>
              <a:rPr lang="el-GR" dirty="0"/>
              <a:t>Συχνότητα2 = ((190 – </a:t>
            </a:r>
            <a:r>
              <a:rPr lang="el-GR" dirty="0" smtClean="0"/>
              <a:t>60</a:t>
            </a:r>
            <a:r>
              <a:rPr lang="el-GR" dirty="0"/>
              <a:t>) * 0,7) + 70 = 151 </a:t>
            </a:r>
            <a:r>
              <a:rPr lang="el-GR" dirty="0" smtClean="0"/>
              <a:t>σφυγμοί/λεπτό</a:t>
            </a:r>
          </a:p>
          <a:p>
            <a:pPr marL="0" indent="0" algn="just">
              <a:buNone/>
            </a:pPr>
            <a:r>
              <a:rPr lang="el-GR" dirty="0"/>
              <a:t>Συνεπώς, η επιθυμητή Καρδιακή Συχνότητα για την παραπάνω ζώνη προπόνησης είναι μεταξύ 138-151 σφυγμών/λεπτό.</a:t>
            </a:r>
          </a:p>
        </p:txBody>
      </p:sp>
    </p:spTree>
    <p:extLst>
      <p:ext uri="{BB962C8B-B14F-4D97-AF65-F5344CB8AC3E}">
        <p14:creationId xmlns:p14="http://schemas.microsoft.com/office/powerpoint/2010/main" val="401839320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TotalTime>
  <Words>557</Words>
  <Application>Microsoft Office PowerPoint</Application>
  <PresentationFormat>Ευρεία οθόνη</PresentationFormat>
  <Paragraphs>34</Paragraphs>
  <Slides>10</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10</vt:i4>
      </vt:variant>
    </vt:vector>
  </HeadingPairs>
  <TitlesOfParts>
    <vt:vector size="16" baseType="lpstr">
      <vt:lpstr>Arial</vt:lpstr>
      <vt:lpstr>Calibri</vt:lpstr>
      <vt:lpstr>Calibri Light</vt:lpstr>
      <vt:lpstr>PT Sans</vt:lpstr>
      <vt:lpstr>Times New Roman</vt:lpstr>
      <vt:lpstr>Θέμα του Office</vt:lpstr>
      <vt:lpstr>ΑΝΤΟΧΗ</vt:lpstr>
      <vt:lpstr>Αερόβια άσκηση και υγεία</vt:lpstr>
      <vt:lpstr>Γιατί είναι σημαντική η αερόβια άσκηση για την υγεία μας</vt:lpstr>
      <vt:lpstr>Η αερόβια άσκηση είναι πολύ καλή για...</vt:lpstr>
      <vt:lpstr>Μέγιστη καρδιακή συχνότητα:</vt:lpstr>
      <vt:lpstr>Τρόποι υπολογισμού Μέγιστης Καρδιακής Συχνότητας</vt:lpstr>
      <vt:lpstr>Μέθοδος 1η:</vt:lpstr>
      <vt:lpstr>Μέθοδος 2η (Karvonen):</vt:lpstr>
      <vt:lpstr>Παρουσίαση του PowerPoint</vt:lpstr>
      <vt:lpstr>ΠΗΓΕΣ</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ΑΝΤΟΧΗ</dc:title>
  <dc:creator>toshiba</dc:creator>
  <cp:lastModifiedBy>toshiba</cp:lastModifiedBy>
  <cp:revision>13</cp:revision>
  <dcterms:created xsi:type="dcterms:W3CDTF">2020-11-15T22:16:28Z</dcterms:created>
  <dcterms:modified xsi:type="dcterms:W3CDTF">2021-06-23T22:04:05Z</dcterms:modified>
</cp:coreProperties>
</file>