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7"/>
  </p:notesMasterIdLst>
  <p:sldIdLst>
    <p:sldId id="318" r:id="rId4"/>
    <p:sldId id="271" r:id="rId5"/>
    <p:sldId id="298" r:id="rId6"/>
    <p:sldId id="288" r:id="rId7"/>
    <p:sldId id="274" r:id="rId8"/>
    <p:sldId id="284" r:id="rId9"/>
    <p:sldId id="281" r:id="rId10"/>
    <p:sldId id="287" r:id="rId11"/>
    <p:sldId id="293" r:id="rId12"/>
    <p:sldId id="319" r:id="rId13"/>
    <p:sldId id="314" r:id="rId14"/>
    <p:sldId id="31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48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418" y="-8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8214A-D8B3-4915-8962-B43E5231684C}" type="datetimeFigureOut">
              <a:rPr lang="en-US" smtClean="0"/>
              <a:pPr/>
              <a:t>22-Jan-26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158C4-8972-4A9B-866C-EFB237661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22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269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8396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05459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0243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=""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=""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=""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=""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=""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=""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650656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=""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695113" y="3086064"/>
            <a:ext cx="4041398" cy="3178628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2569" y="3263177"/>
            <a:ext cx="3705117" cy="2109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478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857F3233-410E-4BE2-80B8-54927C5A8F9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0075" y="0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76B55AB-35EA-4733-989A-F2DF60FA020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0075" y="4610101"/>
            <a:ext cx="2552699" cy="22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2FC571E0-4A2E-4B70-9758-0D2115D01C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38537" y="3152775"/>
            <a:ext cx="2552699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79D65CC2-65E9-4ACE-BB27-B844F37A9ED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77000" y="542925"/>
            <a:ext cx="5114925" cy="3705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65591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292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923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75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03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8" r:id="rId10"/>
    <p:sldLayoutId id="2147483675" r:id="rId11"/>
    <p:sldLayoutId id="2147483665" r:id="rId12"/>
    <p:sldLayoutId id="2147483676" r:id="rId13"/>
    <p:sldLayoutId id="2147483677" r:id="rId14"/>
    <p:sldLayoutId id="214748368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7A5B418-7A5F-44EA-82E3-8A2612CBABD9}"/>
              </a:ext>
            </a:extLst>
          </p:cNvPr>
          <p:cNvSpPr txBox="1"/>
          <p:nvPr/>
        </p:nvSpPr>
        <p:spPr>
          <a:xfrm>
            <a:off x="625085" y="1316986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cs typeface="Arial" pitchFamily="34" charset="0"/>
              </a:rPr>
              <a:t>Unit 1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31D4D39-1767-4CB4-A6E0-9585C6B7267D}"/>
              </a:ext>
            </a:extLst>
          </p:cNvPr>
          <p:cNvSpPr txBox="1"/>
          <p:nvPr/>
        </p:nvSpPr>
        <p:spPr>
          <a:xfrm>
            <a:off x="625085" y="2107592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cs typeface="Arial" pitchFamily="34" charset="0"/>
              </a:rPr>
              <a:t>A refugee’s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3708C8B-59C0-4C7C-8213-EE5206E18153}"/>
              </a:ext>
            </a:extLst>
          </p:cNvPr>
          <p:cNvSpPr txBox="1"/>
          <p:nvPr/>
        </p:nvSpPr>
        <p:spPr>
          <a:xfrm>
            <a:off x="625085" y="2898197"/>
            <a:ext cx="61537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cs typeface="Arial" pitchFamily="34" charset="0"/>
              </a:rPr>
              <a:t>dreamland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="" xmlns:a16="http://schemas.microsoft.com/office/drawing/2014/main" id="{53743D37-4B34-4FCE-B5A0-1CB36DEAE8EE}"/>
              </a:ext>
            </a:extLst>
          </p:cNvPr>
          <p:cNvSpPr/>
          <p:nvPr/>
        </p:nvSpPr>
        <p:spPr>
          <a:xfrm>
            <a:off x="158262" y="144211"/>
            <a:ext cx="11843238" cy="6569578"/>
          </a:xfrm>
          <a:prstGeom prst="frame">
            <a:avLst>
              <a:gd name="adj1" fmla="val 6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99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images (3).jpg"/>
          <p:cNvPicPr>
            <a:picLocks noGrp="1" noChangeAspect="1"/>
          </p:cNvPicPr>
          <p:nvPr>
            <p:ph type="pic" idx="13"/>
          </p:nvPr>
        </p:nvPicPr>
        <p:blipFill>
          <a:blip r:embed="rId2" cstate="print"/>
          <a:srcRect l="28135" r="28135"/>
          <a:stretch>
            <a:fillRect/>
          </a:stretch>
        </p:blipFill>
        <p:spPr/>
      </p:pic>
      <p:pic>
        <p:nvPicPr>
          <p:cNvPr id="17" name="Picture Placeholder 16" descr="images (1).jpg"/>
          <p:cNvPicPr>
            <a:picLocks noGrp="1" noChangeAspect="1"/>
          </p:cNvPicPr>
          <p:nvPr>
            <p:ph type="pic" idx="16"/>
          </p:nvPr>
        </p:nvPicPr>
        <p:blipFill>
          <a:blip r:embed="rId3" cstate="print"/>
          <a:srcRect l="20332" r="20332"/>
          <a:stretch>
            <a:fillRect/>
          </a:stretch>
        </p:blipFill>
        <p:spPr>
          <a:xfrm>
            <a:off x="6934200" y="472587"/>
            <a:ext cx="5114925" cy="3705225"/>
          </a:xfr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9F0989D-9106-4E4B-9760-1F385DAB1D08}"/>
              </a:ext>
            </a:extLst>
          </p:cNvPr>
          <p:cNvSpPr txBox="1"/>
          <p:nvPr/>
        </p:nvSpPr>
        <p:spPr>
          <a:xfrm>
            <a:off x="3622430" y="478666"/>
            <a:ext cx="23599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b="1" dirty="0" err="1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Tilos</a:t>
            </a:r>
            <a:endParaRPr lang="en-US" altLang="ko-KR" sz="36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" name="Picture Placeholder 19" descr="images (2).jp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rcRect l="16244" r="16244"/>
          <a:stretch>
            <a:fillRect/>
          </a:stretch>
        </p:blipFill>
        <p:spPr/>
      </p:pic>
      <p:pic>
        <p:nvPicPr>
          <p:cNvPr id="21" name="Picture Placeholder 20" descr="Bougainvillea-3-1.jpg"/>
          <p:cNvPicPr>
            <a:picLocks noGrp="1" noChangeAspect="1"/>
          </p:cNvPicPr>
          <p:nvPr>
            <p:ph type="pic" idx="15"/>
          </p:nvPr>
        </p:nvPicPr>
        <p:blipFill>
          <a:blip r:embed="rId5" cstate="print"/>
          <a:srcRect l="4070" r="4070"/>
          <a:stretch>
            <a:fillRect/>
          </a:stretch>
        </p:blipFill>
        <p:spPr>
          <a:xfrm>
            <a:off x="3749553" y="3152775"/>
            <a:ext cx="2552699" cy="3705225"/>
          </a:xfrm>
        </p:spPr>
      </p:pic>
      <p:sp>
        <p:nvSpPr>
          <p:cNvPr id="23" name="Rectangle 22"/>
          <p:cNvSpPr/>
          <p:nvPr/>
        </p:nvSpPr>
        <p:spPr>
          <a:xfrm>
            <a:off x="4229100" y="2488685"/>
            <a:ext cx="1811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bougainvillea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631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="" xmlns:a16="http://schemas.microsoft.com/office/drawing/2014/main" id="{5C926E9F-CB4F-4A0D-AA26-F3DABD085AA1}"/>
              </a:ext>
            </a:extLst>
          </p:cNvPr>
          <p:cNvSpPr txBox="1">
            <a:spLocks/>
          </p:cNvSpPr>
          <p:nvPr/>
        </p:nvSpPr>
        <p:spPr>
          <a:xfrm>
            <a:off x="1896822" y="5689418"/>
            <a:ext cx="7132250" cy="7721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Tilos</a:t>
            </a:r>
            <a:r>
              <a:rPr lang="en-US" altLang="ko-KR" sz="4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a dreamland for refugees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B9DFE35-DE11-4A46-A3CE-609FDA2E2CD7}"/>
              </a:ext>
            </a:extLst>
          </p:cNvPr>
          <p:cNvSpPr txBox="1"/>
          <p:nvPr/>
        </p:nvSpPr>
        <p:spPr>
          <a:xfrm>
            <a:off x="3438234" y="896181"/>
            <a:ext cx="2313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chemeClr val="bg1"/>
                </a:solidFill>
                <a:cs typeface="Arial" pitchFamily="34" charset="0"/>
              </a:rPr>
              <a:t>Watch the video</a:t>
            </a:r>
            <a:endParaRPr lang="en-US" altLang="ko-KR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5AA137-C630-48B5-9665-DF7CE4DB1D30}"/>
              </a:ext>
            </a:extLst>
          </p:cNvPr>
          <p:cNvSpPr txBox="1"/>
          <p:nvPr/>
        </p:nvSpPr>
        <p:spPr>
          <a:xfrm>
            <a:off x="6031038" y="896181"/>
            <a:ext cx="2313432" cy="176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  <a:cs typeface="Arial" pitchFamily="34" charset="0"/>
              </a:rPr>
              <a:t>Read the text</a:t>
            </a:r>
            <a:endParaRPr lang="en-US" altLang="ko-KR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0000748-0E24-4D7B-851B-43F038320CF9}"/>
              </a:ext>
            </a:extLst>
          </p:cNvPr>
          <p:cNvSpPr txBox="1"/>
          <p:nvPr/>
        </p:nvSpPr>
        <p:spPr>
          <a:xfrm>
            <a:off x="6031038" y="3097879"/>
            <a:ext cx="2313432" cy="176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DD39DC5-352C-426D-A5F2-BD15A2F388B1}"/>
              </a:ext>
            </a:extLst>
          </p:cNvPr>
          <p:cNvSpPr/>
          <p:nvPr/>
        </p:nvSpPr>
        <p:spPr>
          <a:xfrm>
            <a:off x="383931" y="396387"/>
            <a:ext cx="8557846" cy="4958128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25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=""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773726" y="210523"/>
            <a:ext cx="3425113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008AE5-77A1-4447-9479-98CF7961D29B}"/>
              </a:ext>
            </a:extLst>
          </p:cNvPr>
          <p:cNvSpPr txBox="1"/>
          <p:nvPr/>
        </p:nvSpPr>
        <p:spPr>
          <a:xfrm>
            <a:off x="773726" y="2225243"/>
            <a:ext cx="495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Group 1  : </a:t>
            </a:r>
          </a:p>
          <a:p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2BA932-FC4B-4130-88CF-72BADE856E57}"/>
              </a:ext>
            </a:extLst>
          </p:cNvPr>
          <p:cNvSpPr txBox="1"/>
          <p:nvPr/>
        </p:nvSpPr>
        <p:spPr>
          <a:xfrm>
            <a:off x="827163" y="3919976"/>
            <a:ext cx="220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Group 2: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38A0EF-2D52-442F-BABD-8F9D2EA883B1}"/>
              </a:ext>
            </a:extLst>
          </p:cNvPr>
          <p:cNvSpPr txBox="1"/>
          <p:nvPr/>
        </p:nvSpPr>
        <p:spPr>
          <a:xfrm>
            <a:off x="6894537" y="2163697"/>
            <a:ext cx="4676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Group 3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On </a:t>
            </a:r>
            <a:r>
              <a:rPr lang="en-US" sz="1400" dirty="0" err="1" smtClean="0">
                <a:solidFill>
                  <a:srgbClr val="00B0F0"/>
                </a:solidFill>
              </a:rPr>
              <a:t>Tilos</a:t>
            </a:r>
            <a:r>
              <a:rPr lang="en-US" sz="1400" dirty="0" smtClean="0">
                <a:solidFill>
                  <a:srgbClr val="00B0F0"/>
                </a:solidFill>
              </a:rPr>
              <a:t>, in contrast, the children go to Greek and English lessons and will start attending schools on the island in September………</a:t>
            </a:r>
          </a:p>
          <a:p>
            <a:endParaRPr lang="en-US" altLang="ko-KR" sz="1400" dirty="0" smtClean="0">
              <a:solidFill>
                <a:srgbClr val="00B0F0"/>
              </a:solidFill>
              <a:cs typeface="Arial" pitchFamily="34" charset="0"/>
            </a:endParaRPr>
          </a:p>
          <a:p>
            <a:r>
              <a:rPr lang="en-US" sz="1400" dirty="0" smtClean="0">
                <a:solidFill>
                  <a:srgbClr val="00B0F0"/>
                </a:solidFill>
              </a:rPr>
              <a:t>The kids go to the playground in the village, they swim in the sea. And they pick up Greek quickly.”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DA68ED-B533-41DD-8D8D-9FB1A5998A66}"/>
              </a:ext>
            </a:extLst>
          </p:cNvPr>
          <p:cNvSpPr txBox="1"/>
          <p:nvPr/>
        </p:nvSpPr>
        <p:spPr>
          <a:xfrm>
            <a:off x="7325733" y="4232085"/>
            <a:ext cx="231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Group 4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04DD1771-E88A-4E0B-AD08-16FF9C6F1D4B}"/>
              </a:ext>
            </a:extLst>
          </p:cNvPr>
          <p:cNvSpPr/>
          <p:nvPr/>
        </p:nvSpPr>
        <p:spPr>
          <a:xfrm>
            <a:off x="383930" y="1978269"/>
            <a:ext cx="11424139" cy="4492870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280" y="2461819"/>
            <a:ext cx="51005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Tucked away in a quiet corner of the Aegean,….</a:t>
            </a:r>
            <a:endParaRPr lang="en-US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684" y="27717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can solve the refugee problem,” the mayor told The Telegraph.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816" y="426642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Maria </a:t>
            </a:r>
            <a:r>
              <a:rPr lang="en-US" dirty="0" err="1" smtClean="0">
                <a:solidFill>
                  <a:srgbClr val="92D050"/>
                </a:solidFill>
              </a:rPr>
              <a:t>Kamma</a:t>
            </a:r>
            <a:r>
              <a:rPr lang="en-US" dirty="0" smtClean="0">
                <a:solidFill>
                  <a:srgbClr val="92D050"/>
                </a:solidFill>
              </a:rPr>
              <a:t>, the mayor of </a:t>
            </a:r>
            <a:r>
              <a:rPr lang="en-US" dirty="0" err="1" smtClean="0">
                <a:solidFill>
                  <a:srgbClr val="92D050"/>
                </a:solidFill>
              </a:rPr>
              <a:t>Tilos</a:t>
            </a:r>
            <a:r>
              <a:rPr lang="en-US" dirty="0" smtClean="0">
                <a:solidFill>
                  <a:srgbClr val="92D050"/>
                </a:solidFill>
              </a:rPr>
              <a:t>, has welcomed the refugee families.  …..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Those asylum seekers, many of them women and small children, are suffering ever greater levels of “psychological stress” and despair, according to the UN.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19546" y="4393867"/>
            <a:ext cx="45807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Like many Greek islands, </a:t>
            </a:r>
            <a:r>
              <a:rPr lang="en-US" sz="1400" dirty="0" err="1" smtClean="0">
                <a:solidFill>
                  <a:srgbClr val="FFC000"/>
                </a:solidFill>
              </a:rPr>
              <a:t>Tilos</a:t>
            </a:r>
            <a:r>
              <a:rPr lang="en-US" sz="1400" dirty="0" smtClean="0">
                <a:solidFill>
                  <a:srgbClr val="FFC000"/>
                </a:solidFill>
              </a:rPr>
              <a:t> has suffered from chronic depopulation in the past……</a:t>
            </a:r>
          </a:p>
          <a:p>
            <a:endParaRPr lang="en-US" sz="1400" dirty="0" smtClean="0">
              <a:solidFill>
                <a:srgbClr val="FFC000"/>
              </a:solidFill>
            </a:endParaRPr>
          </a:p>
          <a:p>
            <a:endParaRPr lang="en-US" sz="1400" dirty="0" smtClean="0">
              <a:solidFill>
                <a:srgbClr val="FFC000"/>
              </a:solidFill>
            </a:endParaRPr>
          </a:p>
          <a:p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0753" y="4796135"/>
            <a:ext cx="4809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“I’d like them to stay. They’re human </a:t>
            </a:r>
          </a:p>
          <a:p>
            <a:r>
              <a:rPr lang="en-US" sz="1400" dirty="0" smtClean="0">
                <a:solidFill>
                  <a:srgbClr val="FFC000"/>
                </a:solidFill>
              </a:rPr>
              <a:t>beings. It’s their right to live in humane conditions. </a:t>
            </a:r>
            <a:r>
              <a:rPr lang="en-US" sz="1400" dirty="0" err="1" smtClean="0">
                <a:solidFill>
                  <a:srgbClr val="FFC000"/>
                </a:solidFill>
              </a:rPr>
              <a:t>Tilos</a:t>
            </a:r>
            <a:r>
              <a:rPr lang="en-US" sz="1400" dirty="0" smtClean="0">
                <a:solidFill>
                  <a:srgbClr val="FFC000"/>
                </a:solidFill>
              </a:rPr>
              <a:t> is a place where we can support their dreams of a peaceful life,” she said.</a:t>
            </a:r>
            <a:endParaRPr lang="en-U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24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3972487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535589AA-CC95-4039-BAAD-5A45BF58E08C}"/>
              </a:ext>
            </a:extLst>
          </p:cNvPr>
          <p:cNvSpPr/>
          <p:nvPr/>
        </p:nvSpPr>
        <p:spPr>
          <a:xfrm>
            <a:off x="3220916" y="3972487"/>
            <a:ext cx="5750169" cy="1417198"/>
          </a:xfrm>
          <a:prstGeom prst="frame">
            <a:avLst>
              <a:gd name="adj1" fmla="val 3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10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81937" y="2811464"/>
            <a:ext cx="47771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algn="l"/>
            <a:r>
              <a:rPr lang="en-US" altLang="ko-KR" dirty="0" smtClean="0">
                <a:effectLst/>
              </a:rPr>
              <a:t>reading</a:t>
            </a:r>
            <a:endParaRPr lang="ko-KR" altLang="en-US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902086" y="3625876"/>
            <a:ext cx="47770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54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en-US" altLang="ko-KR" sz="1800" dirty="0" smtClean="0">
                <a:effectLst/>
                <a:latin typeface="+mn-lt"/>
              </a:rPr>
              <a:t>Comprehension</a:t>
            </a:r>
            <a:endParaRPr lang="ko-KR" altLang="en-US" sz="1800" dirty="0">
              <a:effectLst/>
              <a:latin typeface="+mn-lt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E2D8ABFD-32F4-48D4-A747-54E2A7C16EFD}"/>
              </a:ext>
            </a:extLst>
          </p:cNvPr>
          <p:cNvSpPr/>
          <p:nvPr/>
        </p:nvSpPr>
        <p:spPr>
          <a:xfrm>
            <a:off x="6649914" y="2779796"/>
            <a:ext cx="5009175" cy="1417198"/>
          </a:xfrm>
          <a:prstGeom prst="frame">
            <a:avLst>
              <a:gd name="adj1" fmla="val 32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630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-92430"/>
            <a:ext cx="11573197" cy="158812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Migration is a global </a:t>
            </a:r>
            <a:r>
              <a:rPr lang="en-US" dirty="0" smtClean="0"/>
              <a:t>phenomenon </a:t>
            </a:r>
            <a:r>
              <a:rPr lang="en-US" dirty="0" smtClean="0"/>
              <a:t>creating a refugee crisis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6FA59F3-E073-4F46-B7FA-A713C48ECE86}"/>
              </a:ext>
            </a:extLst>
          </p:cNvPr>
          <p:cNvGrpSpPr/>
          <p:nvPr/>
        </p:nvGrpSpPr>
        <p:grpSpPr>
          <a:xfrm>
            <a:off x="1619073" y="1424695"/>
            <a:ext cx="8953854" cy="5254738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2A4D72C7-786E-4303-80DF-0E9BA292C4C3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CCAAA87E-2C45-497D-8338-E6022A50E3F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A4AE20D-E4FC-4C5D-8858-50222A399E42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FBB78583-F8DF-426F-9250-7CD4BE6F9C7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098B1C0-8CE6-40CE-89ED-BB34F572131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ECB4EF9-36BA-4A45-AE7A-4AC8CFC9330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71BB654-5BA7-4634-B184-68448209845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8CFC137-CDD6-44B9-8513-77ADCBEFB5E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F9BBA72-E0F8-4C52-8633-9384430075F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F81C9FC0-25B5-42C5-AAD3-F838CCD91EFB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30AB0DE-48C6-40A6-9E33-B0C1B272639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6B00D6A-8551-49A3-8510-AD0D8DB6ECF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DEE591E-8A66-445A-943E-236F1017C1D2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2AA9740-DAE5-476C-AFA5-BA7CAA3A7C1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AFEA59A-7DE0-4062-9255-6F50FC3F313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3DC0989-825A-433F-9242-150C214C8EDB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29FBA44-A5D0-4574-B518-A75986AD0D89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FC03BCE-3F5D-48AE-AA6D-2FEA7E680AA9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7EFAC7A4-40CC-418F-AF47-69EE0BAD3232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96F0760E-C967-4B24-A356-8FD769425FA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6A67FBEB-7A5A-4816-B2A9-1484AA282876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387C87-62AC-459D-9C53-BB7BB669B03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509E9F2-5B26-4065-99D3-2D6ED41B563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913858B6-C6EA-4DDE-AACB-CE68986449E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694571B7-F461-418C-B7ED-4BA3F275C562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ACF3781E-5F84-4E24-B002-43501BC30E4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ABE59F5-11B9-4C63-91C1-1F69041D17E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2DAE2F8F-6287-4200-90D3-3F130658926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EA7B06E1-AAF5-4B74-B5DE-8AD86040BCAB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0D339CEB-4133-477F-B5AA-25BADEFC07A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74A897CF-EACD-4430-9EF3-7025AC7EDEF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5169197E-8A92-47BA-AAFC-37A35837F22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C559FFE-7BDD-40FB-9167-31896F9321D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F337A70C-AB73-4FEF-81B8-A4E2D1CBB11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E07C94A2-DFF5-4B22-A157-E6B3767F0BF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E3FE0433-AFE1-469E-BC54-16243BA0EDF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0F8A025-B464-49AB-8C12-BFEEAE99886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51C8CDAD-EA14-401A-A36D-12ED3E8DD01D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1B81AE1-1000-4621-BAD3-955A315D059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62C0E64E-7C9C-42FD-9255-CA65555359CE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F85C258-8F2A-4714-A8F7-EB86E1F14DD9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78050515-2309-412D-A995-BE765B1FBF5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1DBB913E-20FE-4F26-A1B1-EF94B0112227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067520FE-5A72-4764-BF12-21125584EA9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15F2CB36-0103-4384-B946-0D82B89B4C8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ADE4DAF5-FC5A-4D76-9A49-E82ED3ACF14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CA1012B8-DEDE-4A5F-8D5F-A067E3D1D97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7EB94BA0-D74C-475D-ADC6-432B41AD3D94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FE265B84-67E3-4624-B79D-39C4101076C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F4FAE8E-1B0B-4E6F-AF76-BA8E4D0806D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58066B31-1DBD-463B-ACBB-EB2E122BD1F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A95113C-00C2-49BE-A0E5-517E2DCC487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47C9D26C-DC26-481E-8BAF-D9FDAE37A4CD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24136ED4-FFB9-4F80-800F-922F6CBF2F1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6EA41AB4-15B4-4EFE-8EF8-6352C7ADB8B8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292D952E-8F4D-4235-9124-89C25006D82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574D9E3-DD28-4601-A9D7-79FA435F9FE5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273A955F-6F5A-4066-8446-7F62F8AA391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0C513ACF-C816-4D65-9CF8-09FD34D7F3A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1B802840-82D4-42FE-909A-5C402983506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11957BC3-9035-4D6C-AA44-BDB0AB6EE193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DBB595DB-616B-4E5E-BEDF-4CA86641AD7B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40A2CEF3-AB2C-4EA1-92F4-819FAF313E18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0E7E93A-500F-4581-9612-B59F9059DE98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03569D1-A1AA-49DD-8077-F261D17FF27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4F5C73C8-F551-4EB3-BB23-92FDA7DD7AB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63332462-53D3-434F-B737-9CD3F801932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B1E6AC8D-7697-4840-A145-297D00F98A9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B43BA867-BD7A-4DAF-9811-5A05F03241C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F8483C8D-F4BC-4426-98F5-0B65F0A3CBF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A1501346-95CE-4845-A90A-C7F2B536155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23EB979A-6DFC-4A80-9E40-0BD60C33AAC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04F14F8D-FA8F-4829-9FF3-3EA528384A3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3D78F20D-77B5-4A0F-A7E2-F0EB19291EF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DAE8E07F-D30F-4563-AC69-1E4FC8A0DC20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B19EAE21-2FAE-4F20-B5E5-4E5480D7ACB9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5E8741A7-99A0-4B54-B2A2-5C80F015A4D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3A0B8480-8583-4377-BE35-B5F0C052065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9863F3A-6FC7-46D8-B277-D257CA96C2E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937A59D4-F4C9-4503-950D-7A6CAD93F02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578BEAA7-BE38-4097-81C9-E44D79576043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E0D97341-5068-471B-9B86-98D96FA9E98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BEFB8606-781F-4451-8523-C1D16E87551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EB6A8B9D-4C8C-4C93-BC9E-A35B2F61FA80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52F99B6-724B-4721-B6D9-656D420C640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1E33B59A-C355-40B9-AB9C-4B44C94A5AB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56AB910B-9076-431E-96A4-FD258EA1684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296BF5AC-4A30-4661-90F7-953904CA9CC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1FFEE4EF-87B9-464D-817A-E4602F3D7C4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FB4DBF26-7D77-4F38-A70F-DCFFC876B82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F789D32A-202D-42FA-9326-8C723A26A0E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3A52AFA9-112C-4D22-B6D0-A8C7350F589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318F641E-5816-41B3-888B-AA0441A7825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6FE75660-F0E2-4E20-84D9-51EE8CECCC1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34E35D59-75AD-4CE4-94F4-748F90E53BA0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5EFDB2DC-A6C6-412F-AD9F-189AA9F27668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631D377C-048F-4643-A802-7E5DC1B4D385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F71F2DD6-A802-4A92-A869-01D6EF81CF7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0BF7403B-881F-409D-BE33-99CDB6F1AED3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AEED0786-E1EC-4D23-8249-28FF5D1EB08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7C20C31B-A1FE-4B66-875D-86CB4FA16DA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EB57AECE-1155-4B89-B13B-8740A5626C0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5ED8EE09-AED8-4107-9DC1-F8A48BD74A01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392D2514-DA18-4E7F-B6C6-961DA9AD638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D30D6B49-89BA-418A-816B-BDA037C6421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E70A1124-FFB0-448B-9EC0-46DC81E6F44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5F51ADB5-AF5E-48DD-8B09-4847F6A1CAE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14C55653-F8DE-4B04-BB82-9527A1227D9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E1D4F9FC-D9DB-4293-B336-D104B37FADD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8A247063-FCB5-47C1-A4CA-BE3EC2371F5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B6B4DF02-C7AC-4C49-A4FE-5D6D179A1902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BE88C967-6BBE-4B91-A4B2-CD3551349E1A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910EE440-4EE9-4F51-91B1-E0B2112CBA84}"/>
              </a:ext>
            </a:extLst>
          </p:cNvPr>
          <p:cNvSpPr/>
          <p:nvPr/>
        </p:nvSpPr>
        <p:spPr>
          <a:xfrm>
            <a:off x="1294763" y="3137687"/>
            <a:ext cx="972000" cy="972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Right Arrow 8">
            <a:extLst>
              <a:ext uri="{FF2B5EF4-FFF2-40B4-BE49-F238E27FC236}">
                <a16:creationId xmlns="" xmlns:a16="http://schemas.microsoft.com/office/drawing/2014/main" id="{037B2665-A421-4D93-9EE8-FAA434C37B0E}"/>
              </a:ext>
            </a:extLst>
          </p:cNvPr>
          <p:cNvSpPr/>
          <p:nvPr/>
        </p:nvSpPr>
        <p:spPr>
          <a:xfrm>
            <a:off x="2532488" y="3395849"/>
            <a:ext cx="1368000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E43DF232-773E-43BA-B5F5-0BA0D5CB5BD6}"/>
              </a:ext>
            </a:extLst>
          </p:cNvPr>
          <p:cNvSpPr/>
          <p:nvPr/>
        </p:nvSpPr>
        <p:spPr>
          <a:xfrm>
            <a:off x="4166213" y="3137687"/>
            <a:ext cx="972000" cy="972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9" name="Right Arrow 10">
            <a:extLst>
              <a:ext uri="{FF2B5EF4-FFF2-40B4-BE49-F238E27FC236}">
                <a16:creationId xmlns="" xmlns:a16="http://schemas.microsoft.com/office/drawing/2014/main" id="{957055F9-7B15-45F9-904B-331D926A4BF7}"/>
              </a:ext>
            </a:extLst>
          </p:cNvPr>
          <p:cNvSpPr/>
          <p:nvPr/>
        </p:nvSpPr>
        <p:spPr>
          <a:xfrm>
            <a:off x="5403938" y="3395849"/>
            <a:ext cx="1368000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FE9813F8-4C53-4C75-ADEC-7EF4D0623C0F}"/>
              </a:ext>
            </a:extLst>
          </p:cNvPr>
          <p:cNvSpPr/>
          <p:nvPr/>
        </p:nvSpPr>
        <p:spPr>
          <a:xfrm>
            <a:off x="9909114" y="3137687"/>
            <a:ext cx="972000" cy="972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12B99C85-2FC5-47A8-899F-820434BB2C54}"/>
              </a:ext>
            </a:extLst>
          </p:cNvPr>
          <p:cNvGrpSpPr/>
          <p:nvPr/>
        </p:nvGrpSpPr>
        <p:grpSpPr>
          <a:xfrm>
            <a:off x="669662" y="4239721"/>
            <a:ext cx="2222200" cy="560296"/>
            <a:chOff x="803640" y="3362835"/>
            <a:chExt cx="2059657" cy="560296"/>
          </a:xfrm>
        </p:grpSpPr>
        <p:sp>
          <p:nvSpPr>
            <p:cNvPr id="125" name="TextBox 124">
              <a:extLst>
                <a:ext uri="{FF2B5EF4-FFF2-40B4-BE49-F238E27FC236}">
                  <a16:creationId xmlns="" xmlns:a16="http://schemas.microsoft.com/office/drawing/2014/main" id="{CAF1E0D1-A6F1-40BA-846E-5F3FF77AFAEE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DE2DB260-1024-4A35-8388-FBCE4AD86DF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B7BA2A18-ACC0-498F-ACB4-543ED862E690}"/>
              </a:ext>
            </a:extLst>
          </p:cNvPr>
          <p:cNvGrpSpPr/>
          <p:nvPr/>
        </p:nvGrpSpPr>
        <p:grpSpPr>
          <a:xfrm>
            <a:off x="9284015" y="4239721"/>
            <a:ext cx="2222200" cy="560296"/>
            <a:chOff x="803640" y="3362835"/>
            <a:chExt cx="2059657" cy="560296"/>
          </a:xfrm>
        </p:grpSpPr>
        <p:sp>
          <p:nvSpPr>
            <p:cNvPr id="131" name="TextBox 130">
              <a:extLst>
                <a:ext uri="{FF2B5EF4-FFF2-40B4-BE49-F238E27FC236}">
                  <a16:creationId xmlns="" xmlns:a16="http://schemas.microsoft.com/office/drawing/2014/main" id="{E8CDE62D-D320-42BA-9820-A7A199ACDEAB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="" xmlns:a16="http://schemas.microsoft.com/office/drawing/2014/main" id="{2753EFF1-F117-4761-A531-947B133CE65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5C841CA5-B5B7-4B6E-8989-DC84AD101C98}"/>
              </a:ext>
            </a:extLst>
          </p:cNvPr>
          <p:cNvSpPr/>
          <p:nvPr/>
        </p:nvSpPr>
        <p:spPr>
          <a:xfrm>
            <a:off x="7037663" y="3137687"/>
            <a:ext cx="972000" cy="972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Right Arrow 302">
            <a:extLst>
              <a:ext uri="{FF2B5EF4-FFF2-40B4-BE49-F238E27FC236}">
                <a16:creationId xmlns="" xmlns:a16="http://schemas.microsoft.com/office/drawing/2014/main" id="{9A8B67FA-07E4-4D41-AC9E-C612DA471C21}"/>
              </a:ext>
            </a:extLst>
          </p:cNvPr>
          <p:cNvSpPr/>
          <p:nvPr/>
        </p:nvSpPr>
        <p:spPr>
          <a:xfrm>
            <a:off x="8275388" y="3395849"/>
            <a:ext cx="1368000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293512F0-FB6B-49F3-B3E4-69FD7A816C21}"/>
              </a:ext>
            </a:extLst>
          </p:cNvPr>
          <p:cNvGrpSpPr/>
          <p:nvPr/>
        </p:nvGrpSpPr>
        <p:grpSpPr>
          <a:xfrm>
            <a:off x="6412564" y="4239721"/>
            <a:ext cx="2222200" cy="560296"/>
            <a:chOff x="803640" y="3362835"/>
            <a:chExt cx="2059657" cy="560296"/>
          </a:xfrm>
        </p:grpSpPr>
        <p:sp>
          <p:nvSpPr>
            <p:cNvPr id="137" name="TextBox 136">
              <a:extLst>
                <a:ext uri="{FF2B5EF4-FFF2-40B4-BE49-F238E27FC236}">
                  <a16:creationId xmlns="" xmlns:a16="http://schemas.microsoft.com/office/drawing/2014/main" id="{74FE7795-FC9E-462E-8EF7-24F55683D3BE}"/>
                </a:ext>
              </a:extLst>
            </p:cNvPr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="" xmlns:a16="http://schemas.microsoft.com/office/drawing/2014/main" id="{D584869D-FA10-44F5-8F2E-D713DCD0C80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9480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3">
            <a:extLst>
              <a:ext uri="{FF2B5EF4-FFF2-40B4-BE49-F238E27FC236}">
                <a16:creationId xmlns="" xmlns:a16="http://schemas.microsoft.com/office/drawing/2014/main" id="{3CA98BAC-55BD-4AC2-A285-50F5C2F2549E}"/>
              </a:ext>
            </a:extLst>
          </p:cNvPr>
          <p:cNvSpPr>
            <a:spLocks noChangeAspect="1"/>
          </p:cNvSpPr>
          <p:nvPr/>
        </p:nvSpPr>
        <p:spPr>
          <a:xfrm>
            <a:off x="3832890" y="895916"/>
            <a:ext cx="1979413" cy="92637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F31B3DA3-9D2F-48CF-B6CE-57FD48006B67}"/>
              </a:ext>
            </a:extLst>
          </p:cNvPr>
          <p:cNvGrpSpPr/>
          <p:nvPr/>
        </p:nvGrpSpPr>
        <p:grpSpPr>
          <a:xfrm>
            <a:off x="0" y="3012418"/>
            <a:ext cx="12192000" cy="489206"/>
            <a:chOff x="0" y="3012418"/>
            <a:chExt cx="12192000" cy="489206"/>
          </a:xfrm>
        </p:grpSpPr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1DF69E43-5815-4AEE-B979-5B236D1EE591}"/>
                </a:ext>
              </a:extLst>
            </p:cNvPr>
            <p:cNvSpPr/>
            <p:nvPr/>
          </p:nvSpPr>
          <p:spPr>
            <a:xfrm>
              <a:off x="5957090" y="3135338"/>
              <a:ext cx="246203" cy="246203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44">
              <a:extLst>
                <a:ext uri="{FF2B5EF4-FFF2-40B4-BE49-F238E27FC236}">
                  <a16:creationId xmlns="" xmlns:a16="http://schemas.microsoft.com/office/drawing/2014/main" id="{D24EC467-CF1B-4E21-8428-828F4509D12C}"/>
                </a:ext>
              </a:extLst>
            </p:cNvPr>
            <p:cNvSpPr/>
            <p:nvPr/>
          </p:nvSpPr>
          <p:spPr>
            <a:xfrm rot="16200000">
              <a:off x="8927415" y="237039"/>
              <a:ext cx="489205" cy="6039965"/>
            </a:xfrm>
            <a:prstGeom prst="trapezoid">
              <a:avLst>
                <a:gd name="adj" fmla="val 38386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="" xmlns:a16="http://schemas.microsoft.com/office/drawing/2014/main" id="{EBDAE54D-8AC9-41AF-A90B-90DC218B0179}"/>
                </a:ext>
              </a:extLst>
            </p:cNvPr>
            <p:cNvSpPr/>
            <p:nvPr/>
          </p:nvSpPr>
          <p:spPr>
            <a:xfrm rot="5400000" flipH="1">
              <a:off x="2775380" y="237038"/>
              <a:ext cx="489205" cy="6039965"/>
            </a:xfrm>
            <a:prstGeom prst="trapezoid">
              <a:avLst>
                <a:gd name="adj" fmla="val 38386"/>
              </a:avLst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Why do refugees come to Europe?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B787C79-8A42-4F7A-9878-8C5F4829DBB4}"/>
              </a:ext>
            </a:extLst>
          </p:cNvPr>
          <p:cNvSpPr/>
          <p:nvPr/>
        </p:nvSpPr>
        <p:spPr>
          <a:xfrm>
            <a:off x="0" y="4365927"/>
            <a:ext cx="12192000" cy="24920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2346F0E-0E64-4AC9-B27A-A42BAE7D8373}"/>
              </a:ext>
            </a:extLst>
          </p:cNvPr>
          <p:cNvGrpSpPr/>
          <p:nvPr/>
        </p:nvGrpSpPr>
        <p:grpSpPr>
          <a:xfrm>
            <a:off x="862012" y="5057964"/>
            <a:ext cx="2715078" cy="553998"/>
            <a:chOff x="5889060" y="3872747"/>
            <a:chExt cx="2527679" cy="553998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16F5B12-E3CC-4CDA-B8EB-214EE1B6F5E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8639194-7FB0-4935-B570-83F3B9E57D1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B9930BF-2E36-497D-98D5-DB82433417B4}"/>
              </a:ext>
            </a:extLst>
          </p:cNvPr>
          <p:cNvGrpSpPr/>
          <p:nvPr/>
        </p:nvGrpSpPr>
        <p:grpSpPr>
          <a:xfrm>
            <a:off x="4736860" y="5057964"/>
            <a:ext cx="2715078" cy="553998"/>
            <a:chOff x="5889060" y="3872747"/>
            <a:chExt cx="2527679" cy="553998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9B48452-CA07-40D0-AA4B-57D6C034CBD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0E80F94-A39B-453C-B232-2C7B6622074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F511B9D-9389-4816-9791-1703D8DECA2F}"/>
              </a:ext>
            </a:extLst>
          </p:cNvPr>
          <p:cNvGrpSpPr/>
          <p:nvPr/>
        </p:nvGrpSpPr>
        <p:grpSpPr>
          <a:xfrm>
            <a:off x="8611708" y="5057964"/>
            <a:ext cx="2715078" cy="553998"/>
            <a:chOff x="5889060" y="3872747"/>
            <a:chExt cx="2527679" cy="553998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13CF712-9C63-40BC-9876-235527422A0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6477F3F-5888-4307-ACFF-0678D95B94E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1">
            <a:extLst>
              <a:ext uri="{FF2B5EF4-FFF2-40B4-BE49-F238E27FC236}">
                <a16:creationId xmlns="" xmlns:a16="http://schemas.microsoft.com/office/drawing/2014/main" id="{83BABB52-BD2B-49D7-BDE7-78B6D976E9DB}"/>
              </a:ext>
            </a:extLst>
          </p:cNvPr>
          <p:cNvSpPr>
            <a:spLocks noChangeAspect="1"/>
          </p:cNvSpPr>
          <p:nvPr/>
        </p:nvSpPr>
        <p:spPr>
          <a:xfrm flipH="1">
            <a:off x="734268" y="2204991"/>
            <a:ext cx="1282157" cy="743930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AA9D4E0-C374-43AE-AA4B-5F7668A50C8A}"/>
              </a:ext>
            </a:extLst>
          </p:cNvPr>
          <p:cNvGrpSpPr/>
          <p:nvPr/>
        </p:nvGrpSpPr>
        <p:grpSpPr>
          <a:xfrm>
            <a:off x="2322456" y="3714295"/>
            <a:ext cx="3538328" cy="692777"/>
            <a:chOff x="1596377" y="3238221"/>
            <a:chExt cx="5927951" cy="116064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Freeform 8">
              <a:extLst>
                <a:ext uri="{FF2B5EF4-FFF2-40B4-BE49-F238E27FC236}">
                  <a16:creationId xmlns="" xmlns:a16="http://schemas.microsoft.com/office/drawing/2014/main" id="{D89F5C24-D7C4-4D35-9C81-F93F7B69A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992C195E-787F-4B0E-A727-7313C59F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8" name="Rectangle 35">
              <a:extLst>
                <a:ext uri="{FF2B5EF4-FFF2-40B4-BE49-F238E27FC236}">
                  <a16:creationId xmlns="" xmlns:a16="http://schemas.microsoft.com/office/drawing/2014/main" id="{CBE06D45-69DE-4673-8089-349344E5E4CD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651465D-C917-4AD1-96D0-923696D26C50}"/>
              </a:ext>
            </a:extLst>
          </p:cNvPr>
          <p:cNvSpPr/>
          <p:nvPr/>
        </p:nvSpPr>
        <p:spPr>
          <a:xfrm rot="18900000">
            <a:off x="1114627" y="1656502"/>
            <a:ext cx="447437" cy="447437"/>
          </a:xfrm>
          <a:prstGeom prst="rect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AF9640E-D9D3-41A7-AD7C-82119E90FCE3}"/>
              </a:ext>
            </a:extLst>
          </p:cNvPr>
          <p:cNvSpPr txBox="1"/>
          <p:nvPr/>
        </p:nvSpPr>
        <p:spPr>
          <a:xfrm>
            <a:off x="1093746" y="1741723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455CF69-23E4-4980-B7F3-CCB1FE46E345}"/>
              </a:ext>
            </a:extLst>
          </p:cNvPr>
          <p:cNvGrpSpPr/>
          <p:nvPr/>
        </p:nvGrpSpPr>
        <p:grpSpPr>
          <a:xfrm>
            <a:off x="1726796" y="1448565"/>
            <a:ext cx="1960554" cy="493983"/>
            <a:chOff x="3233963" y="1954419"/>
            <a:chExt cx="1400520" cy="493983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4FF8663-F845-46D0-B6EC-F084194C1803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92D015B-C170-4821-A502-C1E30651320C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DAE0931-11F9-40CC-9F85-BCA65F68F2FE}"/>
              </a:ext>
            </a:extLst>
          </p:cNvPr>
          <p:cNvSpPr/>
          <p:nvPr/>
        </p:nvSpPr>
        <p:spPr>
          <a:xfrm rot="18900000">
            <a:off x="3543346" y="2275539"/>
            <a:ext cx="447437" cy="447437"/>
          </a:xfrm>
          <a:prstGeom prst="rect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01AF3EF-A26F-4AC6-B42B-30372703CEAC}"/>
              </a:ext>
            </a:extLst>
          </p:cNvPr>
          <p:cNvSpPr txBox="1"/>
          <p:nvPr/>
        </p:nvSpPr>
        <p:spPr>
          <a:xfrm>
            <a:off x="3522464" y="2360758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1AC1AF1A-11F2-42B7-B880-21EA1F141568}"/>
              </a:ext>
            </a:extLst>
          </p:cNvPr>
          <p:cNvGrpSpPr/>
          <p:nvPr/>
        </p:nvGrpSpPr>
        <p:grpSpPr>
          <a:xfrm>
            <a:off x="4155515" y="2067600"/>
            <a:ext cx="1960554" cy="493983"/>
            <a:chOff x="3233963" y="1954419"/>
            <a:chExt cx="1400520" cy="493983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B459159-50C2-4950-AC24-1DB34C6C2E1D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CD218956-E373-4D90-81B0-5D639552D16E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5B11F5C-14EF-450D-99DB-A527BFC63A22}"/>
              </a:ext>
            </a:extLst>
          </p:cNvPr>
          <p:cNvSpPr/>
          <p:nvPr/>
        </p:nvSpPr>
        <p:spPr>
          <a:xfrm rot="18900000">
            <a:off x="9077243" y="2275539"/>
            <a:ext cx="447437" cy="447437"/>
          </a:xfrm>
          <a:prstGeom prst="rect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BB0E014-3E8E-4AB4-B5B1-4C87FA18CACE}"/>
              </a:ext>
            </a:extLst>
          </p:cNvPr>
          <p:cNvSpPr txBox="1"/>
          <p:nvPr/>
        </p:nvSpPr>
        <p:spPr>
          <a:xfrm>
            <a:off x="9056361" y="2360758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5FA378E-EE8F-498A-9FF5-79ABA76F3423}"/>
              </a:ext>
            </a:extLst>
          </p:cNvPr>
          <p:cNvGrpSpPr/>
          <p:nvPr/>
        </p:nvGrpSpPr>
        <p:grpSpPr>
          <a:xfrm>
            <a:off x="9689411" y="2067600"/>
            <a:ext cx="1960554" cy="493983"/>
            <a:chOff x="3233963" y="1954419"/>
            <a:chExt cx="1400520" cy="493983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B56392A-99CE-4FBF-8CCB-6CAADFCD9D78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9D3546C-F836-49A4-96D9-18D568979742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BD2CF50F-9351-4C15-A3B5-0CF539EFE8B8}"/>
              </a:ext>
            </a:extLst>
          </p:cNvPr>
          <p:cNvSpPr/>
          <p:nvPr/>
        </p:nvSpPr>
        <p:spPr>
          <a:xfrm rot="18900000">
            <a:off x="6189842" y="1662555"/>
            <a:ext cx="447437" cy="447437"/>
          </a:xfrm>
          <a:prstGeom prst="rect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C843E52-0835-4ED4-B2F1-E8D5687857DC}"/>
              </a:ext>
            </a:extLst>
          </p:cNvPr>
          <p:cNvSpPr txBox="1"/>
          <p:nvPr/>
        </p:nvSpPr>
        <p:spPr>
          <a:xfrm>
            <a:off x="6168960" y="1747776"/>
            <a:ext cx="4892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20D68505-2A5B-4215-BCAD-C0D0558946E1}"/>
              </a:ext>
            </a:extLst>
          </p:cNvPr>
          <p:cNvGrpSpPr/>
          <p:nvPr/>
        </p:nvGrpSpPr>
        <p:grpSpPr>
          <a:xfrm>
            <a:off x="6802010" y="1454618"/>
            <a:ext cx="1960554" cy="493983"/>
            <a:chOff x="3233963" y="1954419"/>
            <a:chExt cx="1400520" cy="49398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537AD3B-D39F-435F-A48A-973176802AA7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AD67DA73-71BA-4506-80CD-A346D047395D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33">
            <a:extLst>
              <a:ext uri="{FF2B5EF4-FFF2-40B4-BE49-F238E27FC236}">
                <a16:creationId xmlns="" xmlns:a16="http://schemas.microsoft.com/office/drawing/2014/main" id="{B53180CB-BE3D-4048-96C6-1F109E46BFE8}"/>
              </a:ext>
            </a:extLst>
          </p:cNvPr>
          <p:cNvSpPr>
            <a:spLocks noChangeAspect="1"/>
          </p:cNvSpPr>
          <p:nvPr/>
        </p:nvSpPr>
        <p:spPr>
          <a:xfrm>
            <a:off x="9274797" y="3504276"/>
            <a:ext cx="1308166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="" xmlns:a16="http://schemas.microsoft.com/office/drawing/2014/main" id="{E3001437-BFD6-45C3-BDCD-11F3A8CB61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4934" y="3041577"/>
            <a:ext cx="518288" cy="136586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9499C5BD-8B88-4C24-916F-354B05455F1C}"/>
              </a:ext>
            </a:extLst>
          </p:cNvPr>
          <p:cNvGrpSpPr/>
          <p:nvPr/>
        </p:nvGrpSpPr>
        <p:grpSpPr>
          <a:xfrm flipH="1">
            <a:off x="6266142" y="3714295"/>
            <a:ext cx="3538328" cy="692777"/>
            <a:chOff x="1596377" y="3238221"/>
            <a:chExt cx="5927951" cy="116064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8">
              <a:extLst>
                <a:ext uri="{FF2B5EF4-FFF2-40B4-BE49-F238E27FC236}">
                  <a16:creationId xmlns="" xmlns:a16="http://schemas.microsoft.com/office/drawing/2014/main" id="{BCA0FC23-6346-45C1-B92C-AE85DE437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3" name="Freeform 8">
              <a:extLst>
                <a:ext uri="{FF2B5EF4-FFF2-40B4-BE49-F238E27FC236}">
                  <a16:creationId xmlns="" xmlns:a16="http://schemas.microsoft.com/office/drawing/2014/main" id="{DBE4D171-9830-47E5-8B61-E3A59C326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4" name="Rectangle 35">
              <a:extLst>
                <a:ext uri="{FF2B5EF4-FFF2-40B4-BE49-F238E27FC236}">
                  <a16:creationId xmlns="" xmlns:a16="http://schemas.microsoft.com/office/drawing/2014/main" id="{F4C67EBF-7E64-4B11-AC59-07C52A903A34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29918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8836FAD-7894-432D-804F-50CBC391E6AB}"/>
              </a:ext>
            </a:extLst>
          </p:cNvPr>
          <p:cNvGrpSpPr/>
          <p:nvPr/>
        </p:nvGrpSpPr>
        <p:grpSpPr>
          <a:xfrm>
            <a:off x="6740759" y="714552"/>
            <a:ext cx="4795459" cy="784830"/>
            <a:chOff x="6509852" y="714552"/>
            <a:chExt cx="4946526" cy="784830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Holiday Destination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5341090" y="625364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01</a:t>
            </a:r>
            <a:endParaRPr lang="ko-KR" altLang="en-US" dirty="0"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CB92DD1-63CE-412A-9879-E39F52414976}"/>
              </a:ext>
            </a:extLst>
          </p:cNvPr>
          <p:cNvGrpSpPr/>
          <p:nvPr/>
        </p:nvGrpSpPr>
        <p:grpSpPr>
          <a:xfrm>
            <a:off x="6740759" y="2248805"/>
            <a:ext cx="4795459" cy="778294"/>
            <a:chOff x="6509852" y="2211483"/>
            <a:chExt cx="4946526" cy="778294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Seasonal work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5341090" y="2153081"/>
            <a:ext cx="1531549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dirty="0">
                <a:solidFill>
                  <a:schemeClr val="bg1"/>
                </a:solidFill>
              </a:rPr>
              <a:t>02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60A8FFD-7C61-4B4C-9C24-072FD598989F}"/>
              </a:ext>
            </a:extLst>
          </p:cNvPr>
          <p:cNvGrpSpPr/>
          <p:nvPr/>
        </p:nvGrpSpPr>
        <p:grpSpPr>
          <a:xfrm>
            <a:off x="6740759" y="3776522"/>
            <a:ext cx="4795459" cy="771758"/>
            <a:chOff x="6509852" y="3708414"/>
            <a:chExt cx="4946526" cy="771758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Visit relatives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5341090" y="3680798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03</a:t>
            </a:r>
            <a:endParaRPr lang="ko-KR" altLang="en-US" dirty="0"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D4517CEC-7AC8-4EC4-A2F9-D33EC557D344}"/>
              </a:ext>
            </a:extLst>
          </p:cNvPr>
          <p:cNvGrpSpPr/>
          <p:nvPr/>
        </p:nvGrpSpPr>
        <p:grpSpPr>
          <a:xfrm>
            <a:off x="6740759" y="5297704"/>
            <a:ext cx="4795459" cy="765223"/>
            <a:chOff x="6509852" y="5205344"/>
            <a:chExt cx="4946526" cy="765223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smtClean="0">
                  <a:solidFill>
                    <a:schemeClr val="bg1"/>
                  </a:solidFill>
                  <a:cs typeface="Arial" pitchFamily="34" charset="0"/>
                </a:rPr>
                <a:t>Being a refugee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5341090" y="5208516"/>
            <a:ext cx="153154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dirty="0">
                <a:effectLst/>
              </a:rPr>
              <a:t>04</a:t>
            </a:r>
            <a:endParaRPr lang="ko-KR" altLang="en-US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958978" y="4881127"/>
            <a:ext cx="36751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4800" dirty="0" smtClean="0">
                <a:effectLst/>
                <a:latin typeface="+mj-lt"/>
              </a:rPr>
              <a:t>Greek Islands</a:t>
            </a:r>
            <a:endParaRPr lang="ko-KR" altLang="en-US" sz="4800" dirty="0">
              <a:effectLst/>
              <a:latin typeface="+mj-lt"/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="" xmlns:a16="http://schemas.microsoft.com/office/drawing/2014/main" id="{7743A25F-03FC-44F7-8250-3C453927250D}"/>
              </a:ext>
            </a:extLst>
          </p:cNvPr>
          <p:cNvSpPr/>
          <p:nvPr/>
        </p:nvSpPr>
        <p:spPr>
          <a:xfrm>
            <a:off x="383931" y="449155"/>
            <a:ext cx="4825280" cy="6021984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0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8B493CB-D786-4D95-BC0A-7BE0354188AF}"/>
              </a:ext>
            </a:extLst>
          </p:cNvPr>
          <p:cNvSpPr txBox="1"/>
          <p:nvPr/>
        </p:nvSpPr>
        <p:spPr>
          <a:xfrm>
            <a:off x="724155" y="28094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travelling</a:t>
            </a:r>
            <a:endParaRPr lang="en-US" altLang="ko-KR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6" name="Picture Placeholder 15" descr="AsylumSeekers_2023-04-10-044705_qyri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25310" b="2531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23604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8B71FC8-1D33-415B-BC05-A558F13F3C47}"/>
              </a:ext>
            </a:extLst>
          </p:cNvPr>
          <p:cNvSpPr txBox="1"/>
          <p:nvPr/>
        </p:nvSpPr>
        <p:spPr>
          <a:xfrm>
            <a:off x="4905430" y="370154"/>
            <a:ext cx="6730159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endParaRPr lang="en-US" altLang="ko-KR" sz="54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GB" altLang="ko-KR" sz="5400" b="1" dirty="0" smtClean="0">
                <a:solidFill>
                  <a:schemeClr val="bg1"/>
                </a:solidFill>
                <a:cs typeface="Arial" pitchFamily="34" charset="0"/>
              </a:rPr>
              <a:t>In extremely harsh conditions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AEBC83-2564-4067-9C24-B60B01AF7ED0}"/>
              </a:ext>
            </a:extLst>
          </p:cNvPr>
          <p:cNvSpPr txBox="1"/>
          <p:nvPr/>
        </p:nvSpPr>
        <p:spPr>
          <a:xfrm>
            <a:off x="8535049" y="571829"/>
            <a:ext cx="299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bg1"/>
                </a:solidFill>
              </a:rPr>
              <a:t>travel</a:t>
            </a:r>
            <a:endParaRPr lang="en-US" altLang="ko-KR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F0D72AC-7B92-43B9-8538-8654289C7D84}"/>
              </a:ext>
            </a:extLst>
          </p:cNvPr>
          <p:cNvSpPr txBox="1"/>
          <p:nvPr/>
        </p:nvSpPr>
        <p:spPr>
          <a:xfrm>
            <a:off x="5312752" y="4347179"/>
            <a:ext cx="6212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350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50B1A3-EE52-42F2-B307-19E72CBAFDE8}"/>
              </a:ext>
            </a:extLst>
          </p:cNvPr>
          <p:cNvSpPr txBox="1"/>
          <p:nvPr/>
        </p:nvSpPr>
        <p:spPr>
          <a:xfrm>
            <a:off x="357554" y="263066"/>
            <a:ext cx="408842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To live like humans in better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civilised</a:t>
            </a:r>
            <a:r>
              <a:rPr lang="en-US" altLang="ko-KR" sz="3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conditions</a:t>
            </a:r>
            <a:endParaRPr lang="ko-KR" alt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98ECFD8-B230-45B1-B091-B5948D3A18F6}"/>
              </a:ext>
            </a:extLst>
          </p:cNvPr>
          <p:cNvSpPr/>
          <p:nvPr/>
        </p:nvSpPr>
        <p:spPr>
          <a:xfrm>
            <a:off x="5536223" y="264502"/>
            <a:ext cx="6298223" cy="6328996"/>
          </a:xfrm>
          <a:prstGeom prst="frame">
            <a:avLst>
              <a:gd name="adj1" fmla="val 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22549040_2015-08-09T102528Z_669286268_GF20000018308_RTRMADP_3_EUROPE-MIGRANTS-GREE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423" y="3710354"/>
            <a:ext cx="4510454" cy="2655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188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AB82AE3-94C4-4A4E-A00F-5B4F56BE961F}"/>
              </a:ext>
            </a:extLst>
          </p:cNvPr>
          <p:cNvGrpSpPr/>
          <p:nvPr/>
        </p:nvGrpSpPr>
        <p:grpSpPr>
          <a:xfrm>
            <a:off x="7618616" y="1242763"/>
            <a:ext cx="3933092" cy="609291"/>
            <a:chOff x="1985513" y="4307149"/>
            <a:chExt cx="2380861" cy="60929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D5D9420A-D9F9-4D8C-9D8A-A2A15B4C4848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8F947D4-0CC1-499F-89A0-BE28EB7E3745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4C6C350-FCE5-4C85-BA1C-A097759DA3BC}"/>
              </a:ext>
            </a:extLst>
          </p:cNvPr>
          <p:cNvGrpSpPr/>
          <p:nvPr/>
        </p:nvGrpSpPr>
        <p:grpSpPr>
          <a:xfrm>
            <a:off x="7618616" y="3728153"/>
            <a:ext cx="3933092" cy="609291"/>
            <a:chOff x="1985513" y="4307149"/>
            <a:chExt cx="2380861" cy="60929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F68215E-7219-48A0-A517-B26084635A4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0811C9C-2550-4DC2-A253-9B14ADC7FA1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35EA5E5-D5FE-40E9-8B4A-CACC72530695}"/>
              </a:ext>
            </a:extLst>
          </p:cNvPr>
          <p:cNvGrpSpPr/>
          <p:nvPr/>
        </p:nvGrpSpPr>
        <p:grpSpPr>
          <a:xfrm>
            <a:off x="6317682" y="4970848"/>
            <a:ext cx="3933092" cy="609291"/>
            <a:chOff x="1985513" y="4307149"/>
            <a:chExt cx="2380861" cy="609291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DF25A91-0E11-4A5E-8C51-BA41CBC2F73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0BC304D-0A21-40E3-969D-EED81B6119C6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05D4B3E-62E1-4A38-813A-76DFD0208AC3}"/>
              </a:ext>
            </a:extLst>
          </p:cNvPr>
          <p:cNvSpPr txBox="1"/>
          <p:nvPr/>
        </p:nvSpPr>
        <p:spPr>
          <a:xfrm>
            <a:off x="665714" y="581092"/>
            <a:ext cx="410116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err="1" smtClean="0">
                <a:solidFill>
                  <a:schemeClr val="accent1"/>
                </a:solidFill>
                <a:cs typeface="Arial" pitchFamily="34" charset="0"/>
              </a:rPr>
              <a:t>Tilos</a:t>
            </a:r>
            <a:r>
              <a:rPr lang="en-US" altLang="ko-KR" sz="4000" b="1" dirty="0" smtClean="0">
                <a:solidFill>
                  <a:schemeClr val="accent1"/>
                </a:solidFill>
                <a:cs typeface="Arial" pitchFamily="34" charset="0"/>
              </a:rPr>
              <a:t> Island</a:t>
            </a:r>
            <a:endParaRPr lang="en-US" altLang="ko-KR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2" name="Picture 21" descr="map OF Gree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6393" y="0"/>
            <a:ext cx="756560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27526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263</Words>
  <Application>Microsoft Office PowerPoint</Application>
  <PresentationFormat>Custom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gregabdull@yahoo.gr</cp:lastModifiedBy>
  <cp:revision>132</cp:revision>
  <dcterms:created xsi:type="dcterms:W3CDTF">2019-01-14T06:35:35Z</dcterms:created>
  <dcterms:modified xsi:type="dcterms:W3CDTF">2026-01-21T22:45:40Z</dcterms:modified>
</cp:coreProperties>
</file>