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0"/>
  </p:notesMasterIdLst>
  <p:handoutMasterIdLst>
    <p:handoutMasterId r:id="rId31"/>
  </p:handoutMasterIdLst>
  <p:sldIdLst>
    <p:sldId id="263" r:id="rId2"/>
    <p:sldId id="267" r:id="rId3"/>
    <p:sldId id="257" r:id="rId4"/>
    <p:sldId id="274" r:id="rId5"/>
    <p:sldId id="273" r:id="rId6"/>
    <p:sldId id="269" r:id="rId7"/>
    <p:sldId id="256" r:id="rId8"/>
    <p:sldId id="275" r:id="rId9"/>
    <p:sldId id="276" r:id="rId10"/>
    <p:sldId id="277" r:id="rId11"/>
    <p:sldId id="278" r:id="rId12"/>
    <p:sldId id="279" r:id="rId13"/>
    <p:sldId id="280" r:id="rId14"/>
    <p:sldId id="281" r:id="rId15"/>
    <p:sldId id="271" r:id="rId16"/>
    <p:sldId id="285" r:id="rId17"/>
    <p:sldId id="286" r:id="rId18"/>
    <p:sldId id="287" r:id="rId19"/>
    <p:sldId id="288" r:id="rId20"/>
    <p:sldId id="270" r:id="rId21"/>
    <p:sldId id="259" r:id="rId22"/>
    <p:sldId id="260" r:id="rId23"/>
    <p:sldId id="261" r:id="rId24"/>
    <p:sldId id="264" r:id="rId25"/>
    <p:sldId id="272" r:id="rId26"/>
    <p:sldId id="265" r:id="rId27"/>
    <p:sldId id="266"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CC"/>
    <a:srgbClr val="339966"/>
    <a:srgbClr val="FF3300"/>
    <a:srgbClr val="3366CC"/>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0929"/>
  </p:normalViewPr>
  <p:slideViewPr>
    <p:cSldViewPr>
      <p:cViewPr varScale="1">
        <p:scale>
          <a:sx n="104" d="100"/>
          <a:sy n="104" d="100"/>
        </p:scale>
        <p:origin x="10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1843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843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1843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0BE79CB-5F04-4828-B234-9F3026A485FE}" type="slidenum">
              <a:rPr lang="el-G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FF1302-D734-453E-B1C4-55BC7891D94F}"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l-G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l-GR"/>
              <a:t>Βελώνης Γεώργιος</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180724549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Πανοραμική 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r>
              <a:rPr lang="el-GR"/>
              <a:t>Βελώνης Γεώργιος</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24591080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l-GR"/>
              <a:t>Κάντε κλικ για να επεξεργαστείτε τον τίτλο υποδείγματος</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a:t>Βελώνης Γεώργιος</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142186579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l-GR"/>
              <a:t>Κάντε κλικ για να επεξεργαστείτε τον τίτλο υποδείγματος</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a:t>Βελώνης Γεώργιος</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375930840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a:t>Βελώνης Γεώργιος</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268057813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r>
              <a:rPr lang="el-GR"/>
              <a:t>Βελώνης Γεώργιος</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254692003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r>
              <a:rPr lang="el-GR"/>
              <a:t>Βελώνης Γεώργιος</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101029739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l-GR"/>
          </a:p>
        </p:txBody>
      </p:sp>
      <p:sp>
        <p:nvSpPr>
          <p:cNvPr id="5" name="Footer Placeholder 4"/>
          <p:cNvSpPr>
            <a:spLocks noGrp="1"/>
          </p:cNvSpPr>
          <p:nvPr>
            <p:ph type="ftr" sz="quarter" idx="11"/>
          </p:nvPr>
        </p:nvSpPr>
        <p:spPr>
          <a:xfrm>
            <a:off x="516133" y="6387910"/>
            <a:ext cx="3859795" cy="228660"/>
          </a:xfrm>
        </p:spPr>
        <p:txBody>
          <a:bodyPr/>
          <a:lstStyle/>
          <a:p>
            <a:r>
              <a:rPr lang="el-GR"/>
              <a:t>Βελώνης Γεώργιος</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F412CF23-D6D2-4932-97FC-93905F707E2A}" type="slidenum">
              <a:rPr lang="el-GR" smtClean="0"/>
              <a:pPr/>
              <a:t>‹#›</a:t>
            </a:fld>
            <a:endParaRPr lang="el-GR"/>
          </a:p>
        </p:txBody>
      </p:sp>
    </p:spTree>
    <p:extLst>
      <p:ext uri="{BB962C8B-B14F-4D97-AF65-F5344CB8AC3E}">
        <p14:creationId xmlns:p14="http://schemas.microsoft.com/office/powerpoint/2010/main" val="2249744241"/>
      </p:ext>
    </p:extLst>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a:xfrm>
            <a:off x="538546" y="6365498"/>
            <a:ext cx="3859795" cy="228660"/>
          </a:xfrm>
        </p:spPr>
        <p:txBody>
          <a:bodyPr/>
          <a:lstStyle/>
          <a:p>
            <a:r>
              <a:rPr lang="el-GR"/>
              <a:t>Βελώνης Γεώργιος</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273B758D-2350-40DD-A26B-63009545EACE}" type="slidenum">
              <a:rPr lang="el-GR" smtClean="0"/>
              <a:pPr/>
              <a:t>‹#›</a:t>
            </a:fld>
            <a:endParaRPr lang="el-GR"/>
          </a:p>
        </p:txBody>
      </p:sp>
    </p:spTree>
    <p:extLst>
      <p:ext uri="{BB962C8B-B14F-4D97-AF65-F5344CB8AC3E}">
        <p14:creationId xmlns:p14="http://schemas.microsoft.com/office/powerpoint/2010/main" val="4187899341"/>
      </p:ext>
    </p:extLst>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Διαφάνεια τίτλου">
    <p:spTree>
      <p:nvGrpSpPr>
        <p:cNvPr id="1" name=""/>
        <p:cNvGrpSpPr/>
        <p:nvPr/>
      </p:nvGrpSpPr>
      <p:grpSpPr>
        <a:xfrm>
          <a:off x="0" y="0"/>
          <a:ext cx="0" cy="0"/>
          <a:chOff x="0" y="0"/>
          <a:chExt cx="0" cy="0"/>
        </a:xfrm>
      </p:grpSpPr>
      <p:sp useBgFill="1">
        <p:nvSpPr>
          <p:cNvPr id="4105" name="Rectangle 9"/>
          <p:cNvSpPr>
            <a:spLocks noGrp="1" noChangeArrowheads="1"/>
          </p:cNvSpPr>
          <p:nvPr>
            <p:ph type="ctrTitle"/>
          </p:nvPr>
        </p:nvSpPr>
        <p:spPr>
          <a:xfrm>
            <a:off x="1600200" y="1752600"/>
            <a:ext cx="6096000" cy="1143000"/>
          </a:xfrm>
        </p:spPr>
        <p:txBody>
          <a:bodyPr anchor="ctr"/>
          <a:lstStyle>
            <a:lvl1pPr algn="ctr">
              <a:defRPr>
                <a:solidFill>
                  <a:schemeClr val="bg1"/>
                </a:solidFill>
              </a:defRPr>
            </a:lvl1pPr>
          </a:lstStyle>
          <a:p>
            <a:r>
              <a:rPr lang="el-GR"/>
              <a:t>Κάντε κλικ για να επεξεργαστείτε τον τίτλο</a:t>
            </a:r>
          </a:p>
        </p:txBody>
      </p:sp>
      <p:sp>
        <p:nvSpPr>
          <p:cNvPr id="4107" name="Rectangle 11"/>
          <p:cNvSpPr>
            <a:spLocks noGrp="1" noChangeArrowheads="1"/>
          </p:cNvSpPr>
          <p:nvPr>
            <p:ph type="dt" sz="half" idx="2"/>
          </p:nvPr>
        </p:nvSpPr>
        <p:spPr/>
        <p:txBody>
          <a:bodyPr/>
          <a:lstStyle>
            <a:lvl1pPr>
              <a:defRPr/>
            </a:lvl1pPr>
          </a:lstStyle>
          <a:p>
            <a:endParaRPr lang="el-GR"/>
          </a:p>
        </p:txBody>
      </p:sp>
      <p:sp>
        <p:nvSpPr>
          <p:cNvPr id="4108" name="Rectangle 12"/>
          <p:cNvSpPr>
            <a:spLocks noGrp="1" noChangeArrowheads="1"/>
          </p:cNvSpPr>
          <p:nvPr>
            <p:ph type="ftr" sz="quarter" idx="3"/>
          </p:nvPr>
        </p:nvSpPr>
        <p:spPr>
          <a:xfrm>
            <a:off x="3124200" y="6248400"/>
            <a:ext cx="2895600" cy="457200"/>
          </a:xfrm>
        </p:spPr>
        <p:txBody>
          <a:bodyPr vert="horz"/>
          <a:lstStyle>
            <a:lvl1pPr>
              <a:defRPr sz="1400" b="0">
                <a:solidFill>
                  <a:schemeClr val="tx1"/>
                </a:solidFill>
              </a:defRPr>
            </a:lvl1pPr>
          </a:lstStyle>
          <a:p>
            <a:r>
              <a:rPr lang="el-GR"/>
              <a:t>Βελώνης Γεώργιος</a:t>
            </a:r>
          </a:p>
        </p:txBody>
      </p:sp>
      <p:sp>
        <p:nvSpPr>
          <p:cNvPr id="4109" name="Rectangle 13"/>
          <p:cNvSpPr>
            <a:spLocks noGrp="1" noChangeArrowheads="1"/>
          </p:cNvSpPr>
          <p:nvPr>
            <p:ph type="sldNum" sz="quarter" idx="4"/>
          </p:nvPr>
        </p:nvSpPr>
        <p:spPr>
          <a:xfrm>
            <a:off x="6553200" y="6248400"/>
            <a:ext cx="1905000" cy="457200"/>
          </a:xfrm>
          <a:noFill/>
        </p:spPr>
        <p:txBody>
          <a:bodyPr anchor="b" anchorCtr="0"/>
          <a:lstStyle>
            <a:lvl1pPr>
              <a:defRPr/>
            </a:lvl1pPr>
          </a:lstStyle>
          <a:p>
            <a:r>
              <a:rPr lang="el-GR"/>
              <a:t>1 - </a:t>
            </a:r>
            <a:fld id="{5A3F7569-5172-4707-94FE-705AF3E927FA}" type="slidenum">
              <a:rPr lang="el-GR"/>
              <a:pPr/>
              <a:t>‹#›</a:t>
            </a:fld>
            <a:endParaRPr lang="el-GR"/>
          </a:p>
        </p:txBody>
      </p:sp>
      <p:sp>
        <p:nvSpPr>
          <p:cNvPr id="4110" name="AutoShape 14"/>
          <p:cNvSpPr>
            <a:spLocks noChangeArrowheads="1"/>
          </p:cNvSpPr>
          <p:nvPr userDrawn="1"/>
        </p:nvSpPr>
        <p:spPr bwMode="auto">
          <a:xfrm>
            <a:off x="381000" y="1600200"/>
            <a:ext cx="8458200" cy="1981200"/>
          </a:xfrm>
          <a:prstGeom prst="ribbon2">
            <a:avLst>
              <a:gd name="adj1" fmla="val 12500"/>
              <a:gd name="adj2" fmla="val 75000"/>
            </a:avLst>
          </a:prstGeom>
          <a:gradFill rotWithShape="0">
            <a:gsLst>
              <a:gs pos="0">
                <a:schemeClr val="bg1"/>
              </a:gs>
              <a:gs pos="50000">
                <a:schemeClr val="hlink"/>
              </a:gs>
              <a:gs pos="100000">
                <a:schemeClr val="bg1"/>
              </a:gs>
            </a:gsLst>
            <a:lin ang="5400000" scaled="1"/>
          </a:gradFill>
          <a:ln w="9525">
            <a:solidFill>
              <a:schemeClr val="tx1"/>
            </a:solidFill>
            <a:round/>
            <a:headEnd/>
            <a:tailEnd/>
          </a:ln>
          <a:effectLst/>
        </p:spPr>
        <p:txBody>
          <a:bodyPr wrap="none" anchor="ctr"/>
          <a:lstStyle/>
          <a:p>
            <a:endParaRPr lang="el-GR"/>
          </a:p>
        </p:txBody>
      </p:sp>
    </p:spTree>
    <p:extLst>
      <p:ext uri="{BB962C8B-B14F-4D97-AF65-F5344CB8AC3E}">
        <p14:creationId xmlns:p14="http://schemas.microsoft.com/office/powerpoint/2010/main" val="2562523645"/>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a:t>Βελώνης Γεώργιος</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168277208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r>
              <a:rPr lang="el-GR"/>
              <a:t>Βελώνης Γεώργιος</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45377D7E-0545-4F96-8F0D-0E13FDF6B3A2}" type="slidenum">
              <a:rPr lang="el-GR" smtClean="0"/>
              <a:pPr/>
              <a:t>‹#›</a:t>
            </a:fld>
            <a:endParaRPr lang="el-GR"/>
          </a:p>
        </p:txBody>
      </p:sp>
    </p:spTree>
    <p:extLst>
      <p:ext uri="{BB962C8B-B14F-4D97-AF65-F5344CB8AC3E}">
        <p14:creationId xmlns:p14="http://schemas.microsoft.com/office/powerpoint/2010/main" val="194081556"/>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r>
              <a:rPr lang="el-GR"/>
              <a:t>Βελώνης Γεώργιος</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B3455566-383E-4FC6-B798-76A7145E705B}" type="slidenum">
              <a:rPr lang="el-GR" smtClean="0"/>
              <a:pPr/>
              <a:t>‹#›</a:t>
            </a:fld>
            <a:endParaRPr lang="el-GR"/>
          </a:p>
        </p:txBody>
      </p:sp>
    </p:spTree>
    <p:extLst>
      <p:ext uri="{BB962C8B-B14F-4D97-AF65-F5344CB8AC3E}">
        <p14:creationId xmlns:p14="http://schemas.microsoft.com/office/powerpoint/2010/main" val="2877807865"/>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r>
              <a:rPr lang="el-GR"/>
              <a:t>Βελώνης Γεώργιος</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C4464DB4-FBD6-49B5-8A6D-3652682FE9E3}" type="slidenum">
              <a:rPr lang="el-GR" smtClean="0"/>
              <a:pPr/>
              <a:t>‹#›</a:t>
            </a:fld>
            <a:endParaRPr lang="el-GR"/>
          </a:p>
        </p:txBody>
      </p:sp>
    </p:spTree>
    <p:extLst>
      <p:ext uri="{BB962C8B-B14F-4D97-AF65-F5344CB8AC3E}">
        <p14:creationId xmlns:p14="http://schemas.microsoft.com/office/powerpoint/2010/main" val="620778786"/>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r>
              <a:rPr lang="el-GR"/>
              <a:t>Βελώνης Γεώργιος</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r>
              <a:rPr lang="en-US"/>
              <a:t>1-</a:t>
            </a:r>
            <a:fld id="{F9D032BE-48CD-4C67-85D3-4E7E2FFE8029}" type="slidenum">
              <a:rPr lang="el-GR" smtClean="0"/>
              <a:pPr/>
              <a:t>‹#›</a:t>
            </a:fld>
            <a:endParaRPr lang="el-GR"/>
          </a:p>
        </p:txBody>
      </p:sp>
    </p:spTree>
    <p:extLst>
      <p:ext uri="{BB962C8B-B14F-4D97-AF65-F5344CB8AC3E}">
        <p14:creationId xmlns:p14="http://schemas.microsoft.com/office/powerpoint/2010/main" val="1335938974"/>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r>
              <a:rPr lang="el-GR"/>
              <a:t>Βελώνης Γεώργιος</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287408920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r>
              <a:rPr lang="el-GR"/>
              <a:t>Βελώνης Γεώργιος</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578E5C94-93A8-4CAC-AD2D-B644E0D1C676}" type="slidenum">
              <a:rPr lang="el-GR" smtClean="0"/>
              <a:pPr/>
              <a:t>‹#›</a:t>
            </a:fld>
            <a:endParaRPr lang="el-GR"/>
          </a:p>
        </p:txBody>
      </p:sp>
    </p:spTree>
    <p:extLst>
      <p:ext uri="{BB962C8B-B14F-4D97-AF65-F5344CB8AC3E}">
        <p14:creationId xmlns:p14="http://schemas.microsoft.com/office/powerpoint/2010/main" val="80766454"/>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r>
              <a:rPr lang="el-GR"/>
              <a:t>Βελώνης Γεώργιος</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r>
              <a:rPr lang="en-US"/>
              <a:t>1-</a:t>
            </a:r>
            <a:fld id="{E8796BB4-BAE2-490F-AE59-73FD7F11531F}" type="slidenum">
              <a:rPr lang="el-GR" smtClean="0"/>
              <a:pPr/>
              <a:t>‹#›</a:t>
            </a:fld>
            <a:endParaRPr lang="el-GR"/>
          </a:p>
        </p:txBody>
      </p:sp>
    </p:spTree>
    <p:extLst>
      <p:ext uri="{BB962C8B-B14F-4D97-AF65-F5344CB8AC3E}">
        <p14:creationId xmlns:p14="http://schemas.microsoft.com/office/powerpoint/2010/main" val="4073305093"/>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l-G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l-GR"/>
              <a:t>Βελώνης Γεώργιος</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r>
              <a:rPr lang="en-US"/>
              <a:t>1-</a:t>
            </a:r>
            <a:fld id="{69A4EC56-29C2-4701-9CA9-2A2662AF56F0}" type="slidenum">
              <a:rPr lang="el-GR" smtClean="0"/>
              <a:pPr/>
              <a:t>‹#›</a:t>
            </a:fld>
            <a:endParaRPr lang="el-GR"/>
          </a:p>
        </p:txBody>
      </p:sp>
    </p:spTree>
    <p:extLst>
      <p:ext uri="{BB962C8B-B14F-4D97-AF65-F5344CB8AC3E}">
        <p14:creationId xmlns:p14="http://schemas.microsoft.com/office/powerpoint/2010/main" val="1021157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ransition>
    <p:split orient="vert" dir="in"/>
  </p:transition>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a:xfrm>
            <a:off x="611560" y="572990"/>
            <a:ext cx="7355088" cy="709865"/>
          </a:xfrm>
        </p:spPr>
        <p:txBody>
          <a:bodyPr/>
          <a:lstStyle/>
          <a:p>
            <a:pPr algn="ctr"/>
            <a:r>
              <a:rPr lang="el-GR" b="1" dirty="0">
                <a:effectLst>
                  <a:outerShdw blurRad="38100" dist="38100" dir="2700000" algn="tl">
                    <a:srgbClr val="C0C0C0"/>
                  </a:outerShdw>
                </a:effectLst>
              </a:rPr>
              <a:t>ΒΑΣΙΚΕΣ ΥΠΗΡΕΣΙΕΣ ΤΟΥ ΔΙΑΔΙΚΤΥΟΥ</a:t>
            </a:r>
          </a:p>
        </p:txBody>
      </p:sp>
      <p:sp>
        <p:nvSpPr>
          <p:cNvPr id="7" name="4 - Θέση αριθμού διαφάνειας"/>
          <p:cNvSpPr>
            <a:spLocks noGrp="1"/>
          </p:cNvSpPr>
          <p:nvPr>
            <p:ph type="sldNum" sz="quarter" idx="12"/>
          </p:nvPr>
        </p:nvSpPr>
        <p:spPr/>
        <p:txBody>
          <a:bodyPr/>
          <a:lstStyle/>
          <a:p>
            <a:r>
              <a:rPr lang="en-US" dirty="0"/>
              <a:t>1-</a:t>
            </a:r>
            <a:fld id="{53586534-91BA-4D37-8AB5-A7686EAB02CA}" type="slidenum">
              <a:rPr lang="el-GR" smtClean="0"/>
              <a:pPr/>
              <a:t>1</a:t>
            </a:fld>
            <a:endParaRPr lang="el-GR" dirty="0"/>
          </a:p>
        </p:txBody>
      </p:sp>
      <p:pic>
        <p:nvPicPr>
          <p:cNvPr id="11273" name="Picture 9" descr="C:\Τα έγγραφά μου\Οι εικόνες μου\Internet Cliparts\worlda.gif"/>
          <p:cNvPicPr>
            <a:picLocks noChangeAspect="1" noChangeArrowheads="1"/>
          </p:cNvPicPr>
          <p:nvPr/>
        </p:nvPicPr>
        <p:blipFill>
          <a:blip r:embed="rId2"/>
          <a:srcRect/>
          <a:stretch>
            <a:fillRect/>
          </a:stretch>
        </p:blipFill>
        <p:spPr bwMode="auto">
          <a:xfrm>
            <a:off x="2843808" y="2438400"/>
            <a:ext cx="3825984" cy="3994350"/>
          </a:xfrm>
          <a:prstGeom prst="rect">
            <a:avLst/>
          </a:prstGeom>
          <a:noFill/>
        </p:spPr>
      </p:pic>
      <p:sp>
        <p:nvSpPr>
          <p:cNvPr id="5" name="Rounded Rectangle 7">
            <a:extLst>
              <a:ext uri="{FF2B5EF4-FFF2-40B4-BE49-F238E27FC236}">
                <a16:creationId xmlns:a16="http://schemas.microsoft.com/office/drawing/2014/main" id="{3D959CC9-A9AE-487E-A632-0E6B4C771231}"/>
              </a:ext>
            </a:extLst>
          </p:cNvPr>
          <p:cNvSpPr/>
          <p:nvPr/>
        </p:nvSpPr>
        <p:spPr>
          <a:xfrm>
            <a:off x="2208662" y="1298094"/>
            <a:ext cx="5096275" cy="639723"/>
          </a:xfrm>
          <a:prstGeom prst="roundRect">
            <a:avLst>
              <a:gd name="adj" fmla="val 50000"/>
            </a:avLst>
          </a:prstGeom>
          <a:solidFill>
            <a:schemeClr val="accent2">
              <a:lumMod val="60000"/>
              <a:lumOff val="40000"/>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b="1" dirty="0"/>
              <a:t>Γεωργία Αμπατζή – Εκπαιδευτικός ΠΕ86</a:t>
            </a:r>
            <a:endParaRPr lang="ko-KR" altLang="en-US" b="1" dirty="0"/>
          </a:p>
        </p:txBody>
      </p:sp>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a:xfrm>
            <a:off x="1619672" y="991794"/>
            <a:ext cx="6343672" cy="709865"/>
          </a:xfrm>
        </p:spPr>
        <p:txBody>
          <a:bodyPr/>
          <a:lstStyle/>
          <a:p>
            <a:pPr algn="ctr"/>
            <a:r>
              <a:rPr lang="el-GR" b="1" dirty="0">
                <a:effectLst>
                  <a:outerShdw blurRad="38100" dist="38100" dir="2700000" algn="tl">
                    <a:srgbClr val="C0C0C0"/>
                  </a:outerShdw>
                </a:effectLst>
              </a:rPr>
              <a:t>Καλωδιακή ή Ενσύρματη</a:t>
            </a:r>
          </a:p>
        </p:txBody>
      </p:sp>
      <p:sp>
        <p:nvSpPr>
          <p:cNvPr id="31747" name="Rectangle 3"/>
          <p:cNvSpPr>
            <a:spLocks noGrp="1" noChangeArrowheads="1"/>
          </p:cNvSpPr>
          <p:nvPr>
            <p:ph idx="1"/>
          </p:nvPr>
        </p:nvSpPr>
        <p:spPr>
          <a:xfrm>
            <a:off x="971600" y="2924944"/>
            <a:ext cx="4419600" cy="3276600"/>
          </a:xfrm>
        </p:spPr>
        <p:txBody>
          <a:bodyPr/>
          <a:lstStyle/>
          <a:p>
            <a:pPr>
              <a:buClr>
                <a:srgbClr val="0000CC"/>
              </a:buClr>
              <a:buFont typeface="Wingdings" pitchFamily="2" charset="2"/>
              <a:buChar char="q"/>
            </a:pPr>
            <a:r>
              <a:rPr lang="el-GR" dirty="0">
                <a:solidFill>
                  <a:srgbClr val="FF3300"/>
                </a:solidFill>
              </a:rPr>
              <a:t>Είναι η επικοινωνία που περιλαμβάνει όλων των ειδών τις εναέριες, επίγειες ή υπόγειες συνδέσεις αυτού του είδους.</a:t>
            </a:r>
          </a:p>
        </p:txBody>
      </p:sp>
      <p:sp>
        <p:nvSpPr>
          <p:cNvPr id="9" name="5 - Θέση αριθμού διαφάνειας"/>
          <p:cNvSpPr>
            <a:spLocks noGrp="1"/>
          </p:cNvSpPr>
          <p:nvPr>
            <p:ph type="sldNum" sz="quarter" idx="12"/>
          </p:nvPr>
        </p:nvSpPr>
        <p:spPr/>
        <p:txBody>
          <a:bodyPr/>
          <a:lstStyle/>
          <a:p>
            <a:r>
              <a:rPr lang="en-US"/>
              <a:t>1-</a:t>
            </a:r>
            <a:fld id="{D35DE201-6A2C-4B46-9C58-AF85D4AFCEF0}" type="slidenum">
              <a:rPr lang="el-GR"/>
              <a:pPr/>
              <a:t>10</a:t>
            </a:fld>
            <a:endParaRPr lang="el-GR"/>
          </a:p>
        </p:txBody>
      </p:sp>
      <p:grpSp>
        <p:nvGrpSpPr>
          <p:cNvPr id="31751" name="Group 7"/>
          <p:cNvGrpSpPr>
            <a:grpSpLocks/>
          </p:cNvGrpSpPr>
          <p:nvPr/>
        </p:nvGrpSpPr>
        <p:grpSpPr bwMode="auto">
          <a:xfrm>
            <a:off x="5715000" y="2057400"/>
            <a:ext cx="2381250" cy="4038600"/>
            <a:chOff x="3853" y="1248"/>
            <a:chExt cx="1247" cy="2495"/>
          </a:xfrm>
        </p:grpSpPr>
        <p:pic>
          <p:nvPicPr>
            <p:cNvPr id="31749" name="Picture 5" descr="C:\Τα έγγραφά μου\Οι εικόνες μου\pic material\hardware\10baseT.jpg"/>
            <p:cNvPicPr>
              <a:picLocks noChangeArrowheads="1"/>
            </p:cNvPicPr>
            <p:nvPr/>
          </p:nvPicPr>
          <p:blipFill>
            <a:blip r:embed="rId2"/>
            <a:srcRect/>
            <a:stretch>
              <a:fillRect/>
            </a:stretch>
          </p:blipFill>
          <p:spPr bwMode="auto">
            <a:xfrm>
              <a:off x="3853" y="1248"/>
              <a:ext cx="1247" cy="1247"/>
            </a:xfrm>
            <a:prstGeom prst="rect">
              <a:avLst/>
            </a:prstGeom>
            <a:noFill/>
          </p:spPr>
        </p:pic>
        <p:pic>
          <p:nvPicPr>
            <p:cNvPr id="31750" name="Picture 6" descr="C:\Τα έγγραφά μου\Οι εικόνες μου\pic material\hardware\C_RG58.jpg"/>
            <p:cNvPicPr>
              <a:picLocks noChangeArrowheads="1"/>
            </p:cNvPicPr>
            <p:nvPr/>
          </p:nvPicPr>
          <p:blipFill>
            <a:blip r:embed="rId3"/>
            <a:srcRect/>
            <a:stretch>
              <a:fillRect/>
            </a:stretch>
          </p:blipFill>
          <p:spPr bwMode="auto">
            <a:xfrm>
              <a:off x="3853" y="2496"/>
              <a:ext cx="1247" cy="1247"/>
            </a:xfrm>
            <a:prstGeom prst="rect">
              <a:avLst/>
            </a:prstGeom>
            <a:noFill/>
          </p:spPr>
        </p:pic>
      </p:grpSp>
    </p:spTree>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descr="Large confetti"/>
          <p:cNvSpPr>
            <a:spLocks noGrp="1" noChangeArrowheads="1"/>
          </p:cNvSpPr>
          <p:nvPr>
            <p:ph type="title"/>
          </p:nvPr>
        </p:nvSpPr>
        <p:spPr>
          <a:xfrm>
            <a:off x="2605088" y="660400"/>
            <a:ext cx="4545012" cy="1143000"/>
          </a:xfrm>
        </p:spPr>
        <p:txBody>
          <a:bodyPr/>
          <a:lstStyle/>
          <a:p>
            <a:pPr algn="ctr"/>
            <a:r>
              <a:rPr lang="el-GR" b="1" dirty="0">
                <a:effectLst>
                  <a:outerShdw blurRad="38100" dist="38100" dir="2700000" algn="tl">
                    <a:srgbClr val="C0C0C0"/>
                  </a:outerShdw>
                </a:effectLst>
              </a:rPr>
              <a:t>Ασύρματη</a:t>
            </a:r>
          </a:p>
        </p:txBody>
      </p:sp>
      <p:sp>
        <p:nvSpPr>
          <p:cNvPr id="34819" name="Rectangle 2051"/>
          <p:cNvSpPr>
            <a:spLocks noGrp="1" noChangeArrowheads="1"/>
          </p:cNvSpPr>
          <p:nvPr>
            <p:ph idx="1"/>
          </p:nvPr>
        </p:nvSpPr>
        <p:spPr>
          <a:xfrm>
            <a:off x="140111" y="2924944"/>
            <a:ext cx="5257800" cy="2743200"/>
          </a:xfrm>
        </p:spPr>
        <p:txBody>
          <a:bodyPr/>
          <a:lstStyle/>
          <a:p>
            <a:pPr>
              <a:lnSpc>
                <a:spcPct val="90000"/>
              </a:lnSpc>
              <a:buClr>
                <a:srgbClr val="0000CC"/>
              </a:buClr>
              <a:buFont typeface="Wingdings" pitchFamily="2" charset="2"/>
              <a:buChar char="q"/>
            </a:pPr>
            <a:r>
              <a:rPr lang="el-GR" dirty="0">
                <a:solidFill>
                  <a:srgbClr val="FF3300"/>
                </a:solidFill>
              </a:rPr>
              <a:t>Είναι η επικοινωνία στην οποία τα μέσο μετάδοσης είναι η γήινη ατμόσφαιρα ή το διάστημα. Η πληροφορία μεταφέρεται μέσω ηλεκτρομαγνητικών κυμάτων με συχνότητα που εξαρτάται από το ρυθμό μετάδοσης που επιδιώκεται να έχει το δίκτυο.</a:t>
            </a:r>
          </a:p>
        </p:txBody>
      </p:sp>
      <p:sp>
        <p:nvSpPr>
          <p:cNvPr id="8" name="5 - Θέση αριθμού διαφάνειας"/>
          <p:cNvSpPr>
            <a:spLocks noGrp="1"/>
          </p:cNvSpPr>
          <p:nvPr>
            <p:ph type="sldNum" sz="quarter" idx="12"/>
          </p:nvPr>
        </p:nvSpPr>
        <p:spPr/>
        <p:txBody>
          <a:bodyPr/>
          <a:lstStyle/>
          <a:p>
            <a:r>
              <a:rPr lang="en-US"/>
              <a:t>1-</a:t>
            </a:r>
            <a:fld id="{614F3D6F-D698-495E-A196-39F8D0FB189D}" type="slidenum">
              <a:rPr lang="el-GR"/>
              <a:pPr/>
              <a:t>11</a:t>
            </a:fld>
            <a:endParaRPr lang="el-GR"/>
          </a:p>
        </p:txBody>
      </p:sp>
      <p:pic>
        <p:nvPicPr>
          <p:cNvPr id="34820" name="Picture 2052" descr="C:\Τα έγγραφά μου\Οι εικόνες μου\Internet Cliparts\dvb_diagram.gif"/>
          <p:cNvPicPr>
            <a:picLocks noChangeAspect="1" noChangeArrowheads="1" noCrop="1"/>
          </p:cNvPicPr>
          <p:nvPr/>
        </p:nvPicPr>
        <p:blipFill>
          <a:blip r:embed="rId2"/>
          <a:srcRect/>
          <a:stretch>
            <a:fillRect/>
          </a:stretch>
        </p:blipFill>
        <p:spPr bwMode="auto">
          <a:xfrm>
            <a:off x="5334000" y="2006600"/>
            <a:ext cx="3632200" cy="2565400"/>
          </a:xfrm>
          <a:prstGeom prst="rect">
            <a:avLst/>
          </a:prstGeom>
          <a:noFill/>
        </p:spPr>
      </p:pic>
      <p:pic>
        <p:nvPicPr>
          <p:cNvPr id="34821" name="Picture 2053" descr="C:\Τα έγγραφά μου\Οι εικόνες μου\networks-internet\962733107_Wireless-LAN.gif"/>
          <p:cNvPicPr>
            <a:picLocks noChangeAspect="1" noChangeArrowheads="1"/>
          </p:cNvPicPr>
          <p:nvPr/>
        </p:nvPicPr>
        <p:blipFill>
          <a:blip r:embed="rId3"/>
          <a:srcRect/>
          <a:stretch>
            <a:fillRect/>
          </a:stretch>
        </p:blipFill>
        <p:spPr bwMode="auto">
          <a:xfrm>
            <a:off x="5334000" y="4572000"/>
            <a:ext cx="3657600" cy="1854200"/>
          </a:xfrm>
          <a:prstGeom prst="rect">
            <a:avLst/>
          </a:prstGeom>
          <a:noFill/>
        </p:spPr>
      </p:pic>
    </p:spTree>
  </p:cSld>
  <p:clrMapOvr>
    <a:masterClrMapping/>
  </p:clrMapOvr>
  <p:transition>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ctrTitle"/>
          </p:nvPr>
        </p:nvSpPr>
        <p:spPr>
          <a:noFill/>
        </p:spPr>
        <p:txBody>
          <a:bodyPr/>
          <a:lstStyle/>
          <a:p>
            <a:r>
              <a:rPr lang="el-GR" b="1">
                <a:solidFill>
                  <a:srgbClr val="0000CC"/>
                </a:solidFill>
                <a:effectLst>
                  <a:outerShdw blurRad="38100" dist="38100" dir="2700000" algn="tl">
                    <a:srgbClr val="C0C0C0"/>
                  </a:outerShdw>
                </a:effectLst>
              </a:rPr>
              <a:t>Είδος Σύνδεσης</a:t>
            </a:r>
          </a:p>
        </p:txBody>
      </p:sp>
      <p:sp>
        <p:nvSpPr>
          <p:cNvPr id="35843" name="Rectangle 1027"/>
          <p:cNvSpPr>
            <a:spLocks noGrp="1" noChangeArrowheads="1"/>
          </p:cNvSpPr>
          <p:nvPr>
            <p:ph type="subTitle" idx="4294967295"/>
          </p:nvPr>
        </p:nvSpPr>
        <p:spPr bwMode="auto">
          <a:xfrm>
            <a:off x="3124200" y="4038600"/>
            <a:ext cx="6019800" cy="1371600"/>
          </a:xfrm>
          <a:prstGeom prst="rect">
            <a:avLst/>
          </a:prstGeom>
          <a:noFill/>
          <a:ln>
            <a:miter lim="800000"/>
            <a:headEnd/>
            <a:tailEnd/>
          </a:ln>
        </p:spPr>
        <p:txBody>
          <a:bodyPr/>
          <a:lstStyle/>
          <a:p>
            <a:pPr marL="0" indent="0">
              <a:buClr>
                <a:srgbClr val="FF3300"/>
              </a:buClr>
              <a:buFont typeface="Wingdings" pitchFamily="2" charset="2"/>
              <a:buChar char="v"/>
            </a:pPr>
            <a:r>
              <a:rPr lang="el-GR">
                <a:solidFill>
                  <a:srgbClr val="0000CC"/>
                </a:solidFill>
              </a:rPr>
              <a:t> Σύνδεση σημείου με σημείο.</a:t>
            </a:r>
          </a:p>
          <a:p>
            <a:pPr marL="0" indent="0">
              <a:buClr>
                <a:srgbClr val="FF3300"/>
              </a:buClr>
              <a:buFont typeface="Wingdings" pitchFamily="2" charset="2"/>
              <a:buChar char="v"/>
            </a:pPr>
            <a:r>
              <a:rPr lang="el-GR">
                <a:solidFill>
                  <a:srgbClr val="0000CC"/>
                </a:solidFill>
              </a:rPr>
              <a:t> Σημείου με πολλαπλά σημεία</a:t>
            </a:r>
            <a:r>
              <a:rPr lang="en-US">
                <a:solidFill>
                  <a:srgbClr val="0000CC"/>
                </a:solidFill>
              </a:rPr>
              <a:t>.</a:t>
            </a:r>
            <a:endParaRPr lang="el-GR">
              <a:solidFill>
                <a:srgbClr val="0000CC"/>
              </a:solidFill>
            </a:endParaRPr>
          </a:p>
        </p:txBody>
      </p:sp>
    </p:spTree>
  </p:cSld>
  <p:clrMapOvr>
    <a:masterClrMapping/>
  </p:clrMapOvr>
  <p:transition>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descr="Large confetti"/>
          <p:cNvSpPr>
            <a:spLocks noGrp="1" noChangeArrowheads="1"/>
          </p:cNvSpPr>
          <p:nvPr>
            <p:ph type="title"/>
          </p:nvPr>
        </p:nvSpPr>
        <p:spPr>
          <a:xfrm>
            <a:off x="1259632" y="974747"/>
            <a:ext cx="6343672" cy="709865"/>
          </a:xfrm>
        </p:spPr>
        <p:txBody>
          <a:bodyPr/>
          <a:lstStyle/>
          <a:p>
            <a:pPr algn="ctr"/>
            <a:r>
              <a:rPr lang="el-GR" b="1" dirty="0">
                <a:effectLst>
                  <a:outerShdw blurRad="38100" dist="38100" dir="2700000" algn="tl">
                    <a:srgbClr val="C0C0C0"/>
                  </a:outerShdw>
                </a:effectLst>
              </a:rPr>
              <a:t>Σύνδεση Σημείου με Σημείο</a:t>
            </a:r>
            <a:br>
              <a:rPr lang="el-GR" b="1" dirty="0">
                <a:effectLst>
                  <a:outerShdw blurRad="38100" dist="38100" dir="2700000" algn="tl">
                    <a:srgbClr val="C0C0C0"/>
                  </a:outerShdw>
                </a:effectLst>
              </a:rPr>
            </a:br>
            <a:r>
              <a:rPr lang="en-US" b="1" dirty="0">
                <a:effectLst>
                  <a:outerShdw blurRad="38100" dist="38100" dir="2700000" algn="tl">
                    <a:srgbClr val="C0C0C0"/>
                  </a:outerShdw>
                </a:effectLst>
              </a:rPr>
              <a:t>Point-to-Point Connection)</a:t>
            </a:r>
            <a:endParaRPr lang="el-GR" b="1" dirty="0">
              <a:effectLst>
                <a:outerShdw blurRad="38100" dist="38100" dir="2700000" algn="tl">
                  <a:srgbClr val="C0C0C0"/>
                </a:outerShdw>
              </a:effectLst>
            </a:endParaRPr>
          </a:p>
        </p:txBody>
      </p:sp>
      <p:sp>
        <p:nvSpPr>
          <p:cNvPr id="36867" name="Rectangle 1027"/>
          <p:cNvSpPr>
            <a:spLocks noGrp="1" noChangeArrowheads="1"/>
          </p:cNvSpPr>
          <p:nvPr>
            <p:ph idx="1"/>
          </p:nvPr>
        </p:nvSpPr>
        <p:spPr>
          <a:xfrm>
            <a:off x="304800" y="2708920"/>
            <a:ext cx="8534400" cy="2819400"/>
          </a:xfrm>
        </p:spPr>
        <p:txBody>
          <a:bodyPr/>
          <a:lstStyle/>
          <a:p>
            <a:pPr algn="just">
              <a:buClr>
                <a:srgbClr val="0000CC"/>
              </a:buClr>
              <a:buFont typeface="Wingdings" pitchFamily="2" charset="2"/>
              <a:buChar char="q"/>
            </a:pPr>
            <a:r>
              <a:rPr lang="el-GR" dirty="0">
                <a:solidFill>
                  <a:srgbClr val="FF3300"/>
                </a:solidFill>
              </a:rPr>
              <a:t>Συνδέει μόνο δύο κόμβους τη φορά. Δύο κόμβοι μπορούν να επικοινωνούν συνδεόμενοι δια μέσου άλλων κόμβων τμηματικά. Οι σύνδεσμοι που ικανοποιούν αυτού του είδους τις συνδέσεις λέγονται σύνδεσμοι </a:t>
            </a:r>
            <a:r>
              <a:rPr lang="el-GR" b="1" dirty="0">
                <a:solidFill>
                  <a:srgbClr val="FF3300"/>
                </a:solidFill>
              </a:rPr>
              <a:t>σημείου με σημείο</a:t>
            </a:r>
            <a:r>
              <a:rPr lang="el-GR" dirty="0">
                <a:solidFill>
                  <a:srgbClr val="FF3300"/>
                </a:solidFill>
              </a:rPr>
              <a:t>.</a:t>
            </a:r>
          </a:p>
        </p:txBody>
      </p:sp>
      <p:sp>
        <p:nvSpPr>
          <p:cNvPr id="10" name="5 - Θέση αριθμού διαφάνειας"/>
          <p:cNvSpPr>
            <a:spLocks noGrp="1"/>
          </p:cNvSpPr>
          <p:nvPr>
            <p:ph type="sldNum" sz="quarter" idx="12"/>
          </p:nvPr>
        </p:nvSpPr>
        <p:spPr/>
        <p:txBody>
          <a:bodyPr/>
          <a:lstStyle/>
          <a:p>
            <a:r>
              <a:rPr lang="en-US"/>
              <a:t>1-</a:t>
            </a:r>
            <a:fld id="{C3050977-1532-49F4-BCB6-FE989C988DB0}" type="slidenum">
              <a:rPr lang="el-GR"/>
              <a:pPr/>
              <a:t>13</a:t>
            </a:fld>
            <a:endParaRPr lang="el-GR"/>
          </a:p>
        </p:txBody>
      </p:sp>
      <p:grpSp>
        <p:nvGrpSpPr>
          <p:cNvPr id="36871" name="Group 1031"/>
          <p:cNvGrpSpPr>
            <a:grpSpLocks/>
          </p:cNvGrpSpPr>
          <p:nvPr/>
        </p:nvGrpSpPr>
        <p:grpSpPr bwMode="auto">
          <a:xfrm>
            <a:off x="1828800" y="4953000"/>
            <a:ext cx="5510213" cy="838200"/>
            <a:chOff x="1152" y="3120"/>
            <a:chExt cx="3471" cy="528"/>
          </a:xfrm>
        </p:grpSpPr>
        <p:pic>
          <p:nvPicPr>
            <p:cNvPr id="36868" name="Picture 1028" descr="F:\internetgifs\PC01.gif"/>
            <p:cNvPicPr>
              <a:picLocks noChangeAspect="1" noChangeArrowheads="1"/>
            </p:cNvPicPr>
            <p:nvPr/>
          </p:nvPicPr>
          <p:blipFill>
            <a:blip r:embed="rId2"/>
            <a:srcRect/>
            <a:stretch>
              <a:fillRect/>
            </a:stretch>
          </p:blipFill>
          <p:spPr bwMode="auto">
            <a:xfrm>
              <a:off x="1152" y="3120"/>
              <a:ext cx="495" cy="528"/>
            </a:xfrm>
            <a:prstGeom prst="rect">
              <a:avLst/>
            </a:prstGeom>
            <a:noFill/>
          </p:spPr>
        </p:pic>
        <p:pic>
          <p:nvPicPr>
            <p:cNvPr id="36869" name="Picture 1029" descr="F:\internetgifs\PC01.gif"/>
            <p:cNvPicPr>
              <a:picLocks noChangeAspect="1" noChangeArrowheads="1"/>
            </p:cNvPicPr>
            <p:nvPr/>
          </p:nvPicPr>
          <p:blipFill>
            <a:blip r:embed="rId2"/>
            <a:srcRect/>
            <a:stretch>
              <a:fillRect/>
            </a:stretch>
          </p:blipFill>
          <p:spPr bwMode="auto">
            <a:xfrm>
              <a:off x="4128" y="3120"/>
              <a:ext cx="495" cy="528"/>
            </a:xfrm>
            <a:prstGeom prst="rect">
              <a:avLst/>
            </a:prstGeom>
            <a:noFill/>
          </p:spPr>
        </p:pic>
        <p:sp>
          <p:nvSpPr>
            <p:cNvPr id="36870" name="Line 1030"/>
            <p:cNvSpPr>
              <a:spLocks noChangeShapeType="1"/>
            </p:cNvSpPr>
            <p:nvPr/>
          </p:nvSpPr>
          <p:spPr bwMode="auto">
            <a:xfrm>
              <a:off x="1632" y="3360"/>
              <a:ext cx="2544" cy="0"/>
            </a:xfrm>
            <a:prstGeom prst="line">
              <a:avLst/>
            </a:prstGeom>
            <a:noFill/>
            <a:ln w="25400">
              <a:solidFill>
                <a:srgbClr val="FF0000"/>
              </a:solidFill>
              <a:round/>
              <a:headEnd/>
              <a:tailEnd/>
            </a:ln>
            <a:effectLst/>
          </p:spPr>
          <p:txBody>
            <a:bodyPr wrap="none"/>
            <a:lstStyle/>
            <a:p>
              <a:endParaRPr lang="el-GR"/>
            </a:p>
          </p:txBody>
        </p:sp>
      </p:grpSp>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a:xfrm>
            <a:off x="1189252" y="925639"/>
            <a:ext cx="6343672" cy="709865"/>
          </a:xfrm>
        </p:spPr>
        <p:txBody>
          <a:bodyPr/>
          <a:lstStyle/>
          <a:p>
            <a:pPr algn="ctr"/>
            <a:r>
              <a:rPr lang="el-GR" b="1" dirty="0">
                <a:effectLst>
                  <a:outerShdw blurRad="38100" dist="38100" dir="2700000" algn="tl">
                    <a:srgbClr val="C0C0C0"/>
                  </a:outerShdw>
                </a:effectLst>
              </a:rPr>
              <a:t>Σημείου με Πολλαπλά Σημεία</a:t>
            </a:r>
            <a:br>
              <a:rPr lang="el-GR" b="1" dirty="0">
                <a:effectLst>
                  <a:outerShdw blurRad="38100" dist="38100" dir="2700000" algn="tl">
                    <a:srgbClr val="C0C0C0"/>
                  </a:outerShdw>
                </a:effectLst>
              </a:rPr>
            </a:br>
            <a:r>
              <a:rPr lang="en-US" b="1" dirty="0">
                <a:effectLst>
                  <a:outerShdw blurRad="38100" dist="38100" dir="2700000" algn="tl">
                    <a:srgbClr val="C0C0C0"/>
                  </a:outerShdw>
                </a:effectLst>
              </a:rPr>
              <a:t>(Point-to-Multipoint Connection)</a:t>
            </a:r>
            <a:endParaRPr lang="el-GR" b="1" dirty="0">
              <a:effectLst>
                <a:outerShdw blurRad="38100" dist="38100" dir="2700000" algn="tl">
                  <a:srgbClr val="C0C0C0"/>
                </a:outerShdw>
              </a:effectLst>
            </a:endParaRPr>
          </a:p>
        </p:txBody>
      </p:sp>
      <p:sp>
        <p:nvSpPr>
          <p:cNvPr id="37891" name="Rectangle 3"/>
          <p:cNvSpPr>
            <a:spLocks noGrp="1" noChangeArrowheads="1"/>
          </p:cNvSpPr>
          <p:nvPr>
            <p:ph idx="1"/>
          </p:nvPr>
        </p:nvSpPr>
        <p:spPr>
          <a:xfrm>
            <a:off x="228600" y="2469232"/>
            <a:ext cx="8686800" cy="3048000"/>
          </a:xfrm>
        </p:spPr>
        <p:txBody>
          <a:bodyPr>
            <a:normAutofit/>
          </a:bodyPr>
          <a:lstStyle/>
          <a:p>
            <a:pPr algn="just">
              <a:buClr>
                <a:srgbClr val="0000CC"/>
              </a:buClr>
              <a:buFont typeface="Wingdings" pitchFamily="2" charset="2"/>
              <a:buChar char="q"/>
            </a:pPr>
            <a:r>
              <a:rPr lang="el-GR" sz="2400" dirty="0">
                <a:solidFill>
                  <a:srgbClr val="FF3300"/>
                </a:solidFill>
              </a:rPr>
              <a:t>Συνδέει δύο ή και περισσότερους κόμβους ταυτόχρονα. Αποτέλεσμα αυτής της σύνδεσης είναι κάθε μήνυμα που αποστέλλεται από έναν κόμβο να παραλαμβάνεται από όλους ανεξαιρέτως τους κόμβους που βρίσκονται πάνω στο δίκτυο. Οι αντίστοιχοι σύνδεσμοι ονομάζονται </a:t>
            </a:r>
            <a:r>
              <a:rPr lang="el-GR" sz="2400" b="1" dirty="0">
                <a:solidFill>
                  <a:srgbClr val="FF3300"/>
                </a:solidFill>
              </a:rPr>
              <a:t>σύνδεσμοι πολλαπλής πρόσβασης</a:t>
            </a:r>
            <a:r>
              <a:rPr lang="el-GR" sz="2400" dirty="0">
                <a:solidFill>
                  <a:srgbClr val="FF3300"/>
                </a:solidFill>
              </a:rPr>
              <a:t> </a:t>
            </a:r>
            <a:r>
              <a:rPr lang="en-US" sz="2400" dirty="0">
                <a:solidFill>
                  <a:srgbClr val="FF3300"/>
                </a:solidFill>
              </a:rPr>
              <a:t>(multiple access).</a:t>
            </a:r>
            <a:endParaRPr lang="el-GR" sz="2400" dirty="0">
              <a:solidFill>
                <a:srgbClr val="FF3300"/>
              </a:solidFill>
            </a:endParaRPr>
          </a:p>
        </p:txBody>
      </p:sp>
      <p:sp>
        <p:nvSpPr>
          <p:cNvPr id="17" name="5 - Θέση αριθμού διαφάνειας"/>
          <p:cNvSpPr>
            <a:spLocks noGrp="1"/>
          </p:cNvSpPr>
          <p:nvPr>
            <p:ph type="sldNum" sz="quarter" idx="12"/>
          </p:nvPr>
        </p:nvSpPr>
        <p:spPr/>
        <p:txBody>
          <a:bodyPr/>
          <a:lstStyle/>
          <a:p>
            <a:r>
              <a:rPr lang="en-US"/>
              <a:t>1-</a:t>
            </a:r>
            <a:fld id="{661CD809-77FA-4755-87E4-BC9678198BD7}" type="slidenum">
              <a:rPr lang="el-GR"/>
              <a:pPr/>
              <a:t>14</a:t>
            </a:fld>
            <a:endParaRPr lang="el-GR"/>
          </a:p>
        </p:txBody>
      </p:sp>
      <p:grpSp>
        <p:nvGrpSpPr>
          <p:cNvPr id="37903" name="Group 15"/>
          <p:cNvGrpSpPr>
            <a:grpSpLocks/>
          </p:cNvGrpSpPr>
          <p:nvPr/>
        </p:nvGrpSpPr>
        <p:grpSpPr bwMode="auto">
          <a:xfrm>
            <a:off x="1219200" y="5301952"/>
            <a:ext cx="6934200" cy="1295400"/>
            <a:chOff x="768" y="3024"/>
            <a:chExt cx="4368" cy="816"/>
          </a:xfrm>
        </p:grpSpPr>
        <p:pic>
          <p:nvPicPr>
            <p:cNvPr id="37893" name="Picture 5" descr="F:\internetgifs\PC01.gif"/>
            <p:cNvPicPr>
              <a:picLocks noChangeAspect="1" noChangeArrowheads="1"/>
            </p:cNvPicPr>
            <p:nvPr/>
          </p:nvPicPr>
          <p:blipFill>
            <a:blip r:embed="rId2"/>
            <a:srcRect/>
            <a:stretch>
              <a:fillRect/>
            </a:stretch>
          </p:blipFill>
          <p:spPr bwMode="auto">
            <a:xfrm>
              <a:off x="768" y="3024"/>
              <a:ext cx="495" cy="528"/>
            </a:xfrm>
            <a:prstGeom prst="rect">
              <a:avLst/>
            </a:prstGeom>
            <a:noFill/>
          </p:spPr>
        </p:pic>
        <p:pic>
          <p:nvPicPr>
            <p:cNvPr id="37894" name="Picture 6" descr="F:\internetgifs\PC01.gif"/>
            <p:cNvPicPr>
              <a:picLocks noChangeAspect="1" noChangeArrowheads="1"/>
            </p:cNvPicPr>
            <p:nvPr/>
          </p:nvPicPr>
          <p:blipFill>
            <a:blip r:embed="rId2"/>
            <a:srcRect/>
            <a:stretch>
              <a:fillRect/>
            </a:stretch>
          </p:blipFill>
          <p:spPr bwMode="auto">
            <a:xfrm>
              <a:off x="1665" y="3024"/>
              <a:ext cx="495" cy="528"/>
            </a:xfrm>
            <a:prstGeom prst="rect">
              <a:avLst/>
            </a:prstGeom>
            <a:noFill/>
          </p:spPr>
        </p:pic>
        <p:pic>
          <p:nvPicPr>
            <p:cNvPr id="37895" name="Picture 7" descr="F:\internetgifs\PC01.gif"/>
            <p:cNvPicPr>
              <a:picLocks noChangeAspect="1" noChangeArrowheads="1"/>
            </p:cNvPicPr>
            <p:nvPr/>
          </p:nvPicPr>
          <p:blipFill>
            <a:blip r:embed="rId2"/>
            <a:srcRect/>
            <a:stretch>
              <a:fillRect/>
            </a:stretch>
          </p:blipFill>
          <p:spPr bwMode="auto">
            <a:xfrm>
              <a:off x="2529" y="3024"/>
              <a:ext cx="495" cy="528"/>
            </a:xfrm>
            <a:prstGeom prst="rect">
              <a:avLst/>
            </a:prstGeom>
            <a:noFill/>
          </p:spPr>
        </p:pic>
        <p:pic>
          <p:nvPicPr>
            <p:cNvPr id="37896" name="Picture 8" descr="F:\internetgifs\PC01.gif"/>
            <p:cNvPicPr>
              <a:picLocks noChangeAspect="1" noChangeArrowheads="1"/>
            </p:cNvPicPr>
            <p:nvPr/>
          </p:nvPicPr>
          <p:blipFill>
            <a:blip r:embed="rId2"/>
            <a:srcRect/>
            <a:stretch>
              <a:fillRect/>
            </a:stretch>
          </p:blipFill>
          <p:spPr bwMode="auto">
            <a:xfrm>
              <a:off x="4560" y="3024"/>
              <a:ext cx="495" cy="528"/>
            </a:xfrm>
            <a:prstGeom prst="rect">
              <a:avLst/>
            </a:prstGeom>
            <a:noFill/>
          </p:spPr>
        </p:pic>
        <p:sp>
          <p:nvSpPr>
            <p:cNvPr id="37897" name="Line 9"/>
            <p:cNvSpPr>
              <a:spLocks noChangeShapeType="1"/>
            </p:cNvSpPr>
            <p:nvPr/>
          </p:nvSpPr>
          <p:spPr bwMode="auto">
            <a:xfrm>
              <a:off x="768" y="3840"/>
              <a:ext cx="4368" cy="0"/>
            </a:xfrm>
            <a:prstGeom prst="line">
              <a:avLst/>
            </a:prstGeom>
            <a:noFill/>
            <a:ln w="25400">
              <a:solidFill>
                <a:srgbClr val="FF0000"/>
              </a:solidFill>
              <a:round/>
              <a:headEnd/>
              <a:tailEnd/>
            </a:ln>
            <a:effectLst/>
          </p:spPr>
          <p:txBody>
            <a:bodyPr wrap="none"/>
            <a:lstStyle/>
            <a:p>
              <a:endParaRPr lang="el-GR"/>
            </a:p>
          </p:txBody>
        </p:sp>
        <p:sp>
          <p:nvSpPr>
            <p:cNvPr id="37898" name="Line 10"/>
            <p:cNvSpPr>
              <a:spLocks noChangeShapeType="1"/>
            </p:cNvSpPr>
            <p:nvPr/>
          </p:nvSpPr>
          <p:spPr bwMode="auto">
            <a:xfrm>
              <a:off x="1008" y="3504"/>
              <a:ext cx="0" cy="336"/>
            </a:xfrm>
            <a:prstGeom prst="line">
              <a:avLst/>
            </a:prstGeom>
            <a:noFill/>
            <a:ln w="25400">
              <a:solidFill>
                <a:srgbClr val="FF0000"/>
              </a:solidFill>
              <a:round/>
              <a:headEnd/>
              <a:tailEnd/>
            </a:ln>
            <a:effectLst/>
          </p:spPr>
          <p:txBody>
            <a:bodyPr wrap="none"/>
            <a:lstStyle/>
            <a:p>
              <a:endParaRPr lang="el-GR"/>
            </a:p>
          </p:txBody>
        </p:sp>
        <p:sp>
          <p:nvSpPr>
            <p:cNvPr id="37899" name="Line 11"/>
            <p:cNvSpPr>
              <a:spLocks noChangeShapeType="1"/>
            </p:cNvSpPr>
            <p:nvPr/>
          </p:nvSpPr>
          <p:spPr bwMode="auto">
            <a:xfrm>
              <a:off x="1920" y="3504"/>
              <a:ext cx="0" cy="336"/>
            </a:xfrm>
            <a:prstGeom prst="line">
              <a:avLst/>
            </a:prstGeom>
            <a:noFill/>
            <a:ln w="25400">
              <a:solidFill>
                <a:srgbClr val="FF0000"/>
              </a:solidFill>
              <a:round/>
              <a:headEnd/>
              <a:tailEnd/>
            </a:ln>
            <a:effectLst/>
          </p:spPr>
          <p:txBody>
            <a:bodyPr wrap="none"/>
            <a:lstStyle/>
            <a:p>
              <a:endParaRPr lang="el-GR"/>
            </a:p>
          </p:txBody>
        </p:sp>
        <p:sp>
          <p:nvSpPr>
            <p:cNvPr id="37900" name="Line 12"/>
            <p:cNvSpPr>
              <a:spLocks noChangeShapeType="1"/>
            </p:cNvSpPr>
            <p:nvPr/>
          </p:nvSpPr>
          <p:spPr bwMode="auto">
            <a:xfrm>
              <a:off x="2784" y="3504"/>
              <a:ext cx="0" cy="336"/>
            </a:xfrm>
            <a:prstGeom prst="line">
              <a:avLst/>
            </a:prstGeom>
            <a:noFill/>
            <a:ln w="25400">
              <a:solidFill>
                <a:srgbClr val="FF0000"/>
              </a:solidFill>
              <a:round/>
              <a:headEnd/>
              <a:tailEnd/>
            </a:ln>
            <a:effectLst/>
          </p:spPr>
          <p:txBody>
            <a:bodyPr wrap="none"/>
            <a:lstStyle/>
            <a:p>
              <a:endParaRPr lang="el-GR"/>
            </a:p>
          </p:txBody>
        </p:sp>
        <p:sp>
          <p:nvSpPr>
            <p:cNvPr id="37901" name="Line 13"/>
            <p:cNvSpPr>
              <a:spLocks noChangeShapeType="1"/>
            </p:cNvSpPr>
            <p:nvPr/>
          </p:nvSpPr>
          <p:spPr bwMode="auto">
            <a:xfrm>
              <a:off x="4800" y="3504"/>
              <a:ext cx="0" cy="336"/>
            </a:xfrm>
            <a:prstGeom prst="line">
              <a:avLst/>
            </a:prstGeom>
            <a:noFill/>
            <a:ln w="25400">
              <a:solidFill>
                <a:srgbClr val="FF0000"/>
              </a:solidFill>
              <a:round/>
              <a:headEnd/>
              <a:tailEnd/>
            </a:ln>
            <a:effectLst/>
          </p:spPr>
          <p:txBody>
            <a:bodyPr wrap="none"/>
            <a:lstStyle/>
            <a:p>
              <a:endParaRPr lang="el-GR"/>
            </a:p>
          </p:txBody>
        </p:sp>
        <p:sp>
          <p:nvSpPr>
            <p:cNvPr id="37902" name="Line 14"/>
            <p:cNvSpPr>
              <a:spLocks noChangeShapeType="1"/>
            </p:cNvSpPr>
            <p:nvPr/>
          </p:nvSpPr>
          <p:spPr bwMode="auto">
            <a:xfrm>
              <a:off x="3504" y="3264"/>
              <a:ext cx="432" cy="0"/>
            </a:xfrm>
            <a:prstGeom prst="line">
              <a:avLst/>
            </a:prstGeom>
            <a:noFill/>
            <a:ln w="63500">
              <a:solidFill>
                <a:srgbClr val="FF0000"/>
              </a:solidFill>
              <a:prstDash val="sysDot"/>
              <a:round/>
              <a:headEnd/>
              <a:tailEnd/>
            </a:ln>
            <a:effectLst/>
          </p:spPr>
          <p:txBody>
            <a:bodyPr wrap="none"/>
            <a:lstStyle/>
            <a:p>
              <a:endParaRPr lang="el-GR"/>
            </a:p>
          </p:txBody>
        </p:sp>
      </p:grpSp>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474788" y="1811784"/>
            <a:ext cx="6297612" cy="1473200"/>
          </a:xfrm>
          <a:gradFill rotWithShape="0">
            <a:gsLst>
              <a:gs pos="0">
                <a:schemeClr val="bg1"/>
              </a:gs>
              <a:gs pos="50000">
                <a:schemeClr val="hlink"/>
              </a:gs>
              <a:gs pos="100000">
                <a:schemeClr val="bg1"/>
              </a:gs>
            </a:gsLst>
            <a:lin ang="5400000" scaled="1"/>
          </a:gradFill>
        </p:spPr>
        <p:txBody>
          <a:bodyPr/>
          <a:lstStyle/>
          <a:p>
            <a:pPr>
              <a:lnSpc>
                <a:spcPct val="65000"/>
              </a:lnSpc>
            </a:pPr>
            <a:r>
              <a:rPr lang="el-GR" sz="5400" b="1" dirty="0">
                <a:solidFill>
                  <a:srgbClr val="0000CC"/>
                </a:solidFill>
                <a:effectLst>
                  <a:outerShdw blurRad="38100" dist="38100" dir="2700000" algn="tl">
                    <a:srgbClr val="000000"/>
                  </a:outerShdw>
                </a:effectLst>
              </a:rPr>
              <a:t>Ιεραρχία</a:t>
            </a:r>
            <a:br>
              <a:rPr lang="el-GR" sz="5400" b="1" dirty="0">
                <a:solidFill>
                  <a:srgbClr val="0000CC"/>
                </a:solidFill>
                <a:effectLst>
                  <a:outerShdw blurRad="38100" dist="38100" dir="2700000" algn="tl">
                    <a:srgbClr val="000000"/>
                  </a:outerShdw>
                </a:effectLst>
              </a:rPr>
            </a:br>
            <a:r>
              <a:rPr lang="el-GR" sz="5400" b="1" dirty="0">
                <a:solidFill>
                  <a:srgbClr val="0000CC"/>
                </a:solidFill>
                <a:effectLst>
                  <a:outerShdw blurRad="38100" dist="38100" dir="2700000" algn="tl">
                    <a:srgbClr val="000000"/>
                  </a:outerShdw>
                </a:effectLst>
              </a:rPr>
              <a:t>Δικτύων</a:t>
            </a:r>
            <a:br>
              <a:rPr lang="en-US" sz="5400" b="1" dirty="0">
                <a:solidFill>
                  <a:srgbClr val="3366CC"/>
                </a:solidFill>
                <a:effectLst>
                  <a:outerShdw blurRad="38100" dist="38100" dir="2700000" algn="tl">
                    <a:srgbClr val="000000"/>
                  </a:outerShdw>
                </a:effectLst>
              </a:rPr>
            </a:br>
            <a:r>
              <a:rPr lang="en-US" sz="5400" b="1" dirty="0">
                <a:solidFill>
                  <a:srgbClr val="3366CC"/>
                </a:solidFill>
                <a:effectLst>
                  <a:outerShdw blurRad="38100" dist="38100" dir="2700000" algn="tl">
                    <a:srgbClr val="000000"/>
                  </a:outerShdw>
                </a:effectLst>
              </a:rPr>
              <a:t> </a:t>
            </a:r>
            <a:r>
              <a:rPr lang="en-US" sz="2400" dirty="0">
                <a:solidFill>
                  <a:srgbClr val="FF3300"/>
                </a:solidFill>
              </a:rPr>
              <a:t>(</a:t>
            </a:r>
            <a:r>
              <a:rPr lang="el-GR" sz="2400" dirty="0">
                <a:solidFill>
                  <a:srgbClr val="FF3300"/>
                </a:solidFill>
              </a:rPr>
              <a:t>ανάλογα με το </a:t>
            </a:r>
            <a:r>
              <a:rPr lang="el-GR" sz="2400" b="1" dirty="0">
                <a:solidFill>
                  <a:srgbClr val="FF3300"/>
                </a:solidFill>
              </a:rPr>
              <a:t>εύρος περιοχής</a:t>
            </a:r>
            <a:r>
              <a:rPr lang="el-GR" sz="2400" dirty="0">
                <a:solidFill>
                  <a:srgbClr val="FF3300"/>
                </a:solidFill>
              </a:rPr>
              <a:t> </a:t>
            </a:r>
            <a:r>
              <a:rPr lang="en-US" sz="2400" dirty="0">
                <a:solidFill>
                  <a:srgbClr val="FF3300"/>
                </a:solidFill>
              </a:rPr>
              <a:t>)</a:t>
            </a:r>
            <a:endParaRPr lang="el-GR" sz="2400" dirty="0">
              <a:solidFill>
                <a:srgbClr val="FF3300"/>
              </a:solidFill>
            </a:endParaRPr>
          </a:p>
        </p:txBody>
      </p:sp>
      <p:sp>
        <p:nvSpPr>
          <p:cNvPr id="23555" name="Rectangle 3"/>
          <p:cNvSpPr>
            <a:spLocks noChangeArrowheads="1"/>
          </p:cNvSpPr>
          <p:nvPr/>
        </p:nvSpPr>
        <p:spPr bwMode="auto">
          <a:xfrm>
            <a:off x="990600" y="3810000"/>
            <a:ext cx="7772400" cy="1828800"/>
          </a:xfrm>
          <a:prstGeom prst="rect">
            <a:avLst/>
          </a:prstGeom>
          <a:noFill/>
          <a:ln w="9525">
            <a:noFill/>
            <a:miter lim="800000"/>
            <a:headEnd/>
            <a:tailEnd/>
          </a:ln>
          <a:effectLst/>
        </p:spPr>
        <p:txBody>
          <a:bodyPr/>
          <a:lstStyle/>
          <a:p>
            <a:pPr>
              <a:spcBef>
                <a:spcPct val="20000"/>
              </a:spcBef>
              <a:buClr>
                <a:srgbClr val="FF3300"/>
              </a:buClr>
              <a:buSzPct val="85000"/>
              <a:buFont typeface="Wingdings" pitchFamily="2" charset="2"/>
              <a:buChar char="v"/>
            </a:pPr>
            <a:r>
              <a:rPr lang="el-GR" sz="3200" dirty="0">
                <a:solidFill>
                  <a:srgbClr val="0000CC"/>
                </a:solidFill>
              </a:rPr>
              <a:t> Τοπικά Δίκτυα (</a:t>
            </a:r>
            <a:r>
              <a:rPr lang="en-US" sz="3200" dirty="0">
                <a:solidFill>
                  <a:srgbClr val="0000CC"/>
                </a:solidFill>
              </a:rPr>
              <a:t>LAN)</a:t>
            </a:r>
          </a:p>
          <a:p>
            <a:pPr>
              <a:spcBef>
                <a:spcPct val="20000"/>
              </a:spcBef>
              <a:buClr>
                <a:srgbClr val="FF3300"/>
              </a:buClr>
              <a:buSzPct val="85000"/>
              <a:buFont typeface="Wingdings" pitchFamily="2" charset="2"/>
              <a:buChar char="v"/>
            </a:pPr>
            <a:r>
              <a:rPr lang="en-US" sz="3200" dirty="0">
                <a:solidFill>
                  <a:srgbClr val="0000CC"/>
                </a:solidFill>
              </a:rPr>
              <a:t> </a:t>
            </a:r>
            <a:r>
              <a:rPr lang="el-GR" sz="3200" dirty="0">
                <a:solidFill>
                  <a:srgbClr val="0000CC"/>
                </a:solidFill>
              </a:rPr>
              <a:t>Δίκτυα Μητροπολιτικής Περιοχής (</a:t>
            </a:r>
            <a:r>
              <a:rPr lang="en-US" sz="3200" dirty="0">
                <a:solidFill>
                  <a:srgbClr val="0000CC"/>
                </a:solidFill>
              </a:rPr>
              <a:t>MAN)</a:t>
            </a:r>
          </a:p>
          <a:p>
            <a:pPr>
              <a:spcBef>
                <a:spcPct val="20000"/>
              </a:spcBef>
              <a:buClr>
                <a:srgbClr val="FF3300"/>
              </a:buClr>
              <a:buSzPct val="85000"/>
              <a:buFont typeface="Wingdings" pitchFamily="2" charset="2"/>
              <a:buChar char="v"/>
            </a:pPr>
            <a:r>
              <a:rPr lang="en-US" sz="3200" dirty="0">
                <a:solidFill>
                  <a:srgbClr val="0000CC"/>
                </a:solidFill>
              </a:rPr>
              <a:t> </a:t>
            </a:r>
            <a:r>
              <a:rPr lang="el-GR" sz="3200" dirty="0">
                <a:solidFill>
                  <a:srgbClr val="0000CC"/>
                </a:solidFill>
              </a:rPr>
              <a:t>Δίκτυα Ευρείας Περιοχής (</a:t>
            </a:r>
            <a:r>
              <a:rPr lang="en-US" sz="3200" dirty="0">
                <a:solidFill>
                  <a:srgbClr val="0000CC"/>
                </a:solidFill>
              </a:rPr>
              <a:t>WAN)</a:t>
            </a:r>
            <a:endParaRPr lang="el-GR" sz="3200" dirty="0">
              <a:solidFill>
                <a:srgbClr val="0000CC"/>
              </a:solidFill>
            </a:endParaRPr>
          </a:p>
        </p:txBody>
      </p:sp>
    </p:spTree>
  </p:cSld>
  <p:clrMapOvr>
    <a:masterClrMapping/>
  </p:clrMapOvr>
  <p:transition>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Large confetti"/>
          <p:cNvSpPr>
            <a:spLocks noGrp="1" noChangeArrowheads="1"/>
          </p:cNvSpPr>
          <p:nvPr>
            <p:ph type="title"/>
          </p:nvPr>
        </p:nvSpPr>
        <p:spPr>
          <a:xfrm>
            <a:off x="1314232" y="908720"/>
            <a:ext cx="6343672" cy="709865"/>
          </a:xfrm>
        </p:spPr>
        <p:txBody>
          <a:bodyPr/>
          <a:lstStyle/>
          <a:p>
            <a:pPr algn="ctr"/>
            <a:r>
              <a:rPr lang="el-GR" sz="3500" b="1" dirty="0"/>
              <a:t>Τοπικά Δίκτυα </a:t>
            </a:r>
            <a:br>
              <a:rPr lang="en-US" sz="3500" b="1" dirty="0"/>
            </a:br>
            <a:r>
              <a:rPr lang="el-GR" sz="3500" b="1" dirty="0"/>
              <a:t>(</a:t>
            </a:r>
            <a:r>
              <a:rPr lang="en-US" sz="3500" b="1" dirty="0"/>
              <a:t>Local Area Networks – LAN)</a:t>
            </a:r>
            <a:endParaRPr lang="el-GR" sz="3500" b="1" dirty="0"/>
          </a:p>
        </p:txBody>
      </p:sp>
      <p:sp>
        <p:nvSpPr>
          <p:cNvPr id="45059" name="Rectangle 3"/>
          <p:cNvSpPr>
            <a:spLocks noGrp="1" noChangeArrowheads="1"/>
          </p:cNvSpPr>
          <p:nvPr>
            <p:ph idx="1"/>
          </p:nvPr>
        </p:nvSpPr>
        <p:spPr>
          <a:xfrm>
            <a:off x="381000" y="2362200"/>
            <a:ext cx="5257800" cy="2971800"/>
          </a:xfrm>
        </p:spPr>
        <p:txBody>
          <a:bodyPr>
            <a:normAutofit fontScale="92500" lnSpcReduction="10000"/>
          </a:bodyPr>
          <a:lstStyle/>
          <a:p>
            <a:pPr marL="482600" indent="-482600" algn="just">
              <a:lnSpc>
                <a:spcPct val="90000"/>
              </a:lnSpc>
              <a:buClr>
                <a:srgbClr val="0000CC"/>
              </a:buClr>
              <a:buSzTx/>
              <a:buFont typeface="Wingdings" pitchFamily="2" charset="2"/>
              <a:buChar char="q"/>
            </a:pPr>
            <a:r>
              <a:rPr lang="el-GR" sz="3000" dirty="0">
                <a:solidFill>
                  <a:srgbClr val="FF3300"/>
                </a:solidFill>
              </a:rPr>
              <a:t>Συνδέουν υπολογιστές που απέχουν μεταξύ </a:t>
            </a:r>
            <a:r>
              <a:rPr lang="en-US" sz="3000" dirty="0">
                <a:solidFill>
                  <a:srgbClr val="FF3300"/>
                </a:solidFill>
              </a:rPr>
              <a:t> </a:t>
            </a:r>
            <a:r>
              <a:rPr lang="el-GR" sz="3000" dirty="0">
                <a:solidFill>
                  <a:srgbClr val="FF3300"/>
                </a:solidFill>
              </a:rPr>
              <a:t>τους μικρές αποστάσεις, π.χ. υπολογιστές που βρίσκονται στο ίδιο ή διαφορετικά κτήρια όπως τα εργαστήρια των σχολικών μονάδων.</a:t>
            </a:r>
            <a:endParaRPr lang="el-GR" sz="3600" dirty="0">
              <a:solidFill>
                <a:srgbClr val="FF3300"/>
              </a:solidFill>
            </a:endParaRPr>
          </a:p>
        </p:txBody>
      </p:sp>
      <p:sp>
        <p:nvSpPr>
          <p:cNvPr id="7" name="5 - Θέση αριθμού διαφάνειας"/>
          <p:cNvSpPr>
            <a:spLocks noGrp="1"/>
          </p:cNvSpPr>
          <p:nvPr>
            <p:ph type="sldNum" sz="quarter" idx="12"/>
          </p:nvPr>
        </p:nvSpPr>
        <p:spPr/>
        <p:txBody>
          <a:bodyPr/>
          <a:lstStyle/>
          <a:p>
            <a:r>
              <a:rPr lang="en-US"/>
              <a:t>1-</a:t>
            </a:r>
            <a:fld id="{7C41C6BD-BCA2-4C25-8FC3-25C28020A279}" type="slidenum">
              <a:rPr lang="el-GR"/>
              <a:pPr/>
              <a:t>16</a:t>
            </a:fld>
            <a:endParaRPr lang="el-GR"/>
          </a:p>
        </p:txBody>
      </p:sp>
      <p:pic>
        <p:nvPicPr>
          <p:cNvPr id="45060" name="Picture 4" descr="C:\Τα έγγραφά μου\Οι εικόνες μου\networks-internet\lan6.gif"/>
          <p:cNvPicPr>
            <a:picLocks noChangeAspect="1" noChangeArrowheads="1"/>
          </p:cNvPicPr>
          <p:nvPr/>
        </p:nvPicPr>
        <p:blipFill>
          <a:blip r:embed="rId2">
            <a:lum contrast="-6000"/>
          </a:blip>
          <a:srcRect/>
          <a:stretch>
            <a:fillRect/>
          </a:stretch>
        </p:blipFill>
        <p:spPr bwMode="auto">
          <a:xfrm>
            <a:off x="5943600" y="2057400"/>
            <a:ext cx="2857500" cy="3429000"/>
          </a:xfrm>
          <a:prstGeom prst="rect">
            <a:avLst/>
          </a:prstGeom>
          <a:noFill/>
        </p:spPr>
      </p:pic>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Large confetti"/>
          <p:cNvSpPr>
            <a:spLocks noGrp="1" noChangeArrowheads="1"/>
          </p:cNvSpPr>
          <p:nvPr>
            <p:ph type="title"/>
          </p:nvPr>
        </p:nvSpPr>
        <p:spPr>
          <a:xfrm>
            <a:off x="1334944" y="931292"/>
            <a:ext cx="6343672" cy="709865"/>
          </a:xfrm>
        </p:spPr>
        <p:txBody>
          <a:bodyPr/>
          <a:lstStyle/>
          <a:p>
            <a:pPr algn="ctr"/>
            <a:r>
              <a:rPr lang="el-GR" sz="3500" b="1" dirty="0"/>
              <a:t>Δίκτυα Μητροπολιτικής Περιοχής (</a:t>
            </a:r>
            <a:r>
              <a:rPr lang="en-US" sz="3500" b="1" dirty="0"/>
              <a:t>Metropolitan Area Networks – MAN)</a:t>
            </a:r>
            <a:endParaRPr lang="el-GR" sz="3500" b="1" dirty="0"/>
          </a:p>
        </p:txBody>
      </p:sp>
      <p:sp>
        <p:nvSpPr>
          <p:cNvPr id="7" name="5 - Θέση αριθμού διαφάνειας"/>
          <p:cNvSpPr>
            <a:spLocks noGrp="1"/>
          </p:cNvSpPr>
          <p:nvPr>
            <p:ph type="sldNum" sz="quarter" idx="12"/>
          </p:nvPr>
        </p:nvSpPr>
        <p:spPr/>
        <p:txBody>
          <a:bodyPr/>
          <a:lstStyle/>
          <a:p>
            <a:r>
              <a:rPr lang="en-US"/>
              <a:t>1-</a:t>
            </a:r>
            <a:fld id="{C5EE435E-7C9F-449F-AC86-D0203E0A4B20}" type="slidenum">
              <a:rPr lang="el-GR"/>
              <a:pPr/>
              <a:t>17</a:t>
            </a:fld>
            <a:endParaRPr lang="el-GR"/>
          </a:p>
        </p:txBody>
      </p:sp>
      <p:pic>
        <p:nvPicPr>
          <p:cNvPr id="47111" name="Picture 7" descr="C:\Τα έγγραφά μου\Οι εικόνες μου\networks-internet\mannet1.gif"/>
          <p:cNvPicPr>
            <a:picLocks noChangeAspect="1" noChangeArrowheads="1"/>
          </p:cNvPicPr>
          <p:nvPr/>
        </p:nvPicPr>
        <p:blipFill>
          <a:blip r:embed="rId2"/>
          <a:srcRect t="2568"/>
          <a:stretch>
            <a:fillRect/>
          </a:stretch>
        </p:blipFill>
        <p:spPr bwMode="auto">
          <a:xfrm>
            <a:off x="2844436" y="2276719"/>
            <a:ext cx="6258075" cy="4032601"/>
          </a:xfrm>
          <a:prstGeom prst="rect">
            <a:avLst/>
          </a:prstGeom>
          <a:noFill/>
        </p:spPr>
      </p:pic>
      <p:sp>
        <p:nvSpPr>
          <p:cNvPr id="47107" name="Rectangle 3"/>
          <p:cNvSpPr>
            <a:spLocks noGrp="1" noChangeArrowheads="1"/>
          </p:cNvSpPr>
          <p:nvPr>
            <p:ph idx="1"/>
          </p:nvPr>
        </p:nvSpPr>
        <p:spPr>
          <a:xfrm>
            <a:off x="152400" y="2060848"/>
            <a:ext cx="4114800" cy="4680520"/>
          </a:xfrm>
        </p:spPr>
        <p:txBody>
          <a:bodyPr>
            <a:normAutofit fontScale="92500"/>
          </a:bodyPr>
          <a:lstStyle/>
          <a:p>
            <a:pPr marL="384175" indent="-384175">
              <a:lnSpc>
                <a:spcPct val="90000"/>
              </a:lnSpc>
              <a:buClr>
                <a:srgbClr val="0000CC"/>
              </a:buClr>
              <a:buFont typeface="Wingdings" pitchFamily="2" charset="2"/>
              <a:buChar char="q"/>
            </a:pPr>
            <a:r>
              <a:rPr lang="el-GR" sz="2900" dirty="0">
                <a:solidFill>
                  <a:srgbClr val="FF3300"/>
                </a:solidFill>
              </a:rPr>
              <a:t>Συνδέουν </a:t>
            </a:r>
            <a:br>
              <a:rPr lang="el-GR" sz="2900" dirty="0">
                <a:solidFill>
                  <a:srgbClr val="FF3300"/>
                </a:solidFill>
              </a:rPr>
            </a:br>
            <a:r>
              <a:rPr lang="el-GR" sz="2900" dirty="0">
                <a:solidFill>
                  <a:srgbClr val="FF3300"/>
                </a:solidFill>
              </a:rPr>
              <a:t>υπολογιστές που απέχουν μεταξύ </a:t>
            </a:r>
            <a:br>
              <a:rPr lang="el-GR" sz="2900" dirty="0">
                <a:solidFill>
                  <a:srgbClr val="FF3300"/>
                </a:solidFill>
              </a:rPr>
            </a:br>
            <a:r>
              <a:rPr lang="el-GR" sz="2900" dirty="0">
                <a:solidFill>
                  <a:srgbClr val="FF3300"/>
                </a:solidFill>
              </a:rPr>
              <a:t>τους μεσαίες αποστάσεις, π.χ. υπολογιστές που βρίσκονται σε διαφορετικά </a:t>
            </a:r>
            <a:br>
              <a:rPr lang="el-GR" sz="2900" dirty="0">
                <a:solidFill>
                  <a:srgbClr val="FF3300"/>
                </a:solidFill>
              </a:rPr>
            </a:br>
            <a:r>
              <a:rPr lang="el-GR" sz="2900" dirty="0">
                <a:solidFill>
                  <a:srgbClr val="FF3300"/>
                </a:solidFill>
              </a:rPr>
              <a:t>σημεία της ίδιας </a:t>
            </a:r>
            <a:br>
              <a:rPr lang="el-GR" sz="2900" dirty="0">
                <a:solidFill>
                  <a:srgbClr val="FF3300"/>
                </a:solidFill>
              </a:rPr>
            </a:br>
            <a:r>
              <a:rPr lang="el-GR" sz="2900" dirty="0">
                <a:solidFill>
                  <a:srgbClr val="FF3300"/>
                </a:solidFill>
              </a:rPr>
              <a:t>πόλης όπως </a:t>
            </a:r>
            <a:br>
              <a:rPr lang="en-US" sz="2900" dirty="0">
                <a:solidFill>
                  <a:srgbClr val="FF3300"/>
                </a:solidFill>
              </a:rPr>
            </a:br>
            <a:r>
              <a:rPr lang="el-GR" sz="2900" dirty="0">
                <a:solidFill>
                  <a:srgbClr val="FF3300"/>
                </a:solidFill>
              </a:rPr>
              <a:t>το δίκτυο μιας Πανεπιστημιούπολης.</a:t>
            </a:r>
          </a:p>
        </p:txBody>
      </p:sp>
    </p:spTree>
  </p:cSld>
  <p:clrMapOvr>
    <a:masterClrMapping/>
  </p:clrMapOvr>
  <p:transition>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Large confetti"/>
          <p:cNvSpPr>
            <a:spLocks noGrp="1" noChangeArrowheads="1"/>
          </p:cNvSpPr>
          <p:nvPr>
            <p:ph type="title"/>
          </p:nvPr>
        </p:nvSpPr>
        <p:spPr>
          <a:xfrm>
            <a:off x="1400164" y="924489"/>
            <a:ext cx="6343672" cy="709865"/>
          </a:xfrm>
        </p:spPr>
        <p:txBody>
          <a:bodyPr/>
          <a:lstStyle/>
          <a:p>
            <a:pPr algn="ctr"/>
            <a:r>
              <a:rPr lang="el-GR" sz="3500" b="1" dirty="0"/>
              <a:t>Δίκτυα Ευρείας Περιοχής </a:t>
            </a:r>
            <a:br>
              <a:rPr lang="en-US" sz="3500" b="1" dirty="0"/>
            </a:br>
            <a:r>
              <a:rPr lang="el-GR" sz="3500" b="1" dirty="0"/>
              <a:t>(</a:t>
            </a:r>
            <a:r>
              <a:rPr lang="en-US" sz="3500" b="1" dirty="0"/>
              <a:t>Wide Area Networks – WAN)</a:t>
            </a:r>
            <a:endParaRPr lang="el-GR" sz="3500" b="1" dirty="0"/>
          </a:p>
        </p:txBody>
      </p:sp>
      <p:sp>
        <p:nvSpPr>
          <p:cNvPr id="48131" name="Rectangle 3"/>
          <p:cNvSpPr>
            <a:spLocks noGrp="1" noChangeArrowheads="1"/>
          </p:cNvSpPr>
          <p:nvPr>
            <p:ph idx="1"/>
          </p:nvPr>
        </p:nvSpPr>
        <p:spPr>
          <a:xfrm>
            <a:off x="320041" y="2119504"/>
            <a:ext cx="5867400" cy="2895600"/>
          </a:xfrm>
        </p:spPr>
        <p:txBody>
          <a:bodyPr>
            <a:normAutofit/>
          </a:bodyPr>
          <a:lstStyle/>
          <a:p>
            <a:pPr marL="568325" indent="-568325">
              <a:lnSpc>
                <a:spcPct val="90000"/>
              </a:lnSpc>
              <a:buClr>
                <a:srgbClr val="0000CC"/>
              </a:buClr>
              <a:buSzTx/>
              <a:buFont typeface="Wingdings" pitchFamily="2" charset="2"/>
              <a:buChar char="q"/>
            </a:pPr>
            <a:r>
              <a:rPr lang="el-GR" sz="2900" dirty="0">
                <a:solidFill>
                  <a:srgbClr val="FF3300"/>
                </a:solidFill>
              </a:rPr>
              <a:t>Συνδέουν υπολογιστές που απέχουν μεταξύ τους μεγάλες αποστάσεις, π.χ. υπολογιστές που βρίσκονται σε διαφορετικές πόλεις, κράτη ή και ηπείρους.</a:t>
            </a:r>
          </a:p>
        </p:txBody>
      </p:sp>
      <p:sp>
        <p:nvSpPr>
          <p:cNvPr id="8" name="5 - Θέση αριθμού διαφάνειας"/>
          <p:cNvSpPr>
            <a:spLocks noGrp="1"/>
          </p:cNvSpPr>
          <p:nvPr>
            <p:ph type="sldNum" sz="quarter" idx="12"/>
          </p:nvPr>
        </p:nvSpPr>
        <p:spPr/>
        <p:txBody>
          <a:bodyPr/>
          <a:lstStyle/>
          <a:p>
            <a:r>
              <a:rPr lang="en-US"/>
              <a:t>1-</a:t>
            </a:r>
            <a:fld id="{83334413-B580-4923-8A4A-D3AC6D6C34A5}" type="slidenum">
              <a:rPr lang="el-GR"/>
              <a:pPr/>
              <a:t>18</a:t>
            </a:fld>
            <a:endParaRPr lang="el-GR"/>
          </a:p>
        </p:txBody>
      </p:sp>
      <p:pic>
        <p:nvPicPr>
          <p:cNvPr id="48132" name="Picture 4" descr="C:\Τα έγγραφά μου\Οι εικόνες μου\networks-internet\wan5.gif"/>
          <p:cNvPicPr>
            <a:picLocks noChangeAspect="1" noChangeArrowheads="1"/>
          </p:cNvPicPr>
          <p:nvPr/>
        </p:nvPicPr>
        <p:blipFill>
          <a:blip r:embed="rId2">
            <a:lum contrast="-6000"/>
          </a:blip>
          <a:srcRect/>
          <a:stretch>
            <a:fillRect/>
          </a:stretch>
        </p:blipFill>
        <p:spPr bwMode="auto">
          <a:xfrm>
            <a:off x="6172200" y="2009775"/>
            <a:ext cx="2789238" cy="2714625"/>
          </a:xfrm>
          <a:prstGeom prst="rect">
            <a:avLst/>
          </a:prstGeom>
          <a:noFill/>
        </p:spPr>
      </p:pic>
      <p:pic>
        <p:nvPicPr>
          <p:cNvPr id="48133" name="Picture 5" descr="C:\Τα έγγραφά μου\Οι εικόνες μου\networks-internet\wan.gif"/>
          <p:cNvPicPr>
            <a:picLocks noChangeAspect="1" noChangeArrowheads="1"/>
          </p:cNvPicPr>
          <p:nvPr/>
        </p:nvPicPr>
        <p:blipFill>
          <a:blip r:embed="rId3">
            <a:lum contrast="-6000"/>
          </a:blip>
          <a:srcRect/>
          <a:stretch>
            <a:fillRect/>
          </a:stretch>
        </p:blipFill>
        <p:spPr bwMode="auto">
          <a:xfrm>
            <a:off x="914400" y="4724400"/>
            <a:ext cx="4343400" cy="1905000"/>
          </a:xfrm>
          <a:prstGeom prst="rect">
            <a:avLst/>
          </a:prstGeom>
          <a:noFill/>
        </p:spPr>
      </p:pic>
    </p:spTree>
  </p:cSld>
  <p:clrMapOvr>
    <a:masterClrMapping/>
  </p:clrMapOvr>
  <p:transitio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υποσέλιδου"/>
          <p:cNvSpPr>
            <a:spLocks noGrp="1"/>
          </p:cNvSpPr>
          <p:nvPr>
            <p:ph type="ftr" sz="quarter" idx="11"/>
          </p:nvPr>
        </p:nvSpPr>
        <p:spPr/>
        <p:txBody>
          <a:bodyPr/>
          <a:lstStyle/>
          <a:p>
            <a:r>
              <a:rPr lang="el-GR"/>
              <a:t>Βελώνης Γεώργιος</a:t>
            </a:r>
          </a:p>
        </p:txBody>
      </p:sp>
      <p:sp>
        <p:nvSpPr>
          <p:cNvPr id="5" name="3 - Θέση αριθμού διαφάνειας"/>
          <p:cNvSpPr>
            <a:spLocks noGrp="1"/>
          </p:cNvSpPr>
          <p:nvPr>
            <p:ph type="sldNum" sz="quarter" idx="12"/>
          </p:nvPr>
        </p:nvSpPr>
        <p:spPr/>
        <p:txBody>
          <a:bodyPr/>
          <a:lstStyle/>
          <a:p>
            <a:r>
              <a:rPr lang="en-US"/>
              <a:t>1-</a:t>
            </a:r>
            <a:fld id="{EA5AD13A-41B0-4575-8520-DE5FE6EDA452}" type="slidenum">
              <a:rPr lang="el-GR"/>
              <a:pPr/>
              <a:t>19</a:t>
            </a:fld>
            <a:endParaRPr lang="el-GR"/>
          </a:p>
        </p:txBody>
      </p:sp>
      <p:pic>
        <p:nvPicPr>
          <p:cNvPr id="53250" name="Picture 2" descr="C:\Τα έγγραφά μου\Οι εικόνες μου\networks-internet\networksfig5.JPG"/>
          <p:cNvPicPr>
            <a:picLocks noChangeAspect="1" noChangeArrowheads="1"/>
          </p:cNvPicPr>
          <p:nvPr/>
        </p:nvPicPr>
        <p:blipFill>
          <a:blip r:embed="rId2">
            <a:lum contrast="-6000"/>
          </a:blip>
          <a:srcRect/>
          <a:stretch>
            <a:fillRect/>
          </a:stretch>
        </p:blipFill>
        <p:spPr bwMode="auto">
          <a:xfrm>
            <a:off x="0" y="0"/>
            <a:ext cx="9144000" cy="6858000"/>
          </a:xfrm>
          <a:prstGeom prst="rect">
            <a:avLst/>
          </a:prstGeom>
          <a:noFill/>
        </p:spPr>
      </p:pic>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474788" y="1727200"/>
            <a:ext cx="6297612" cy="1473200"/>
          </a:xfrm>
          <a:gradFill rotWithShape="0">
            <a:gsLst>
              <a:gs pos="0">
                <a:schemeClr val="bg1"/>
              </a:gs>
              <a:gs pos="50000">
                <a:schemeClr val="hlink"/>
              </a:gs>
              <a:gs pos="100000">
                <a:schemeClr val="bg1"/>
              </a:gs>
            </a:gsLst>
            <a:lin ang="5400000" scaled="1"/>
          </a:gradFill>
        </p:spPr>
        <p:txBody>
          <a:bodyPr/>
          <a:lstStyle/>
          <a:p>
            <a:pPr>
              <a:lnSpc>
                <a:spcPct val="75000"/>
              </a:lnSpc>
            </a:pPr>
            <a:r>
              <a:rPr lang="el-GR" sz="5400" b="1" dirty="0">
                <a:solidFill>
                  <a:srgbClr val="0000CC"/>
                </a:solidFill>
                <a:effectLst>
                  <a:outerShdw blurRad="38100" dist="38100" dir="2700000" algn="tl">
                    <a:srgbClr val="000000"/>
                  </a:outerShdw>
                </a:effectLst>
              </a:rPr>
              <a:t>Δίκτυα Υπολογιστών</a:t>
            </a:r>
          </a:p>
        </p:txBody>
      </p:sp>
      <p:pic>
        <p:nvPicPr>
          <p:cNvPr id="19460" name="Picture 4" descr="F:\pic material\internet-gifs\nren2.gif"/>
          <p:cNvPicPr>
            <a:picLocks noChangeAspect="1" noChangeArrowheads="1"/>
          </p:cNvPicPr>
          <p:nvPr/>
        </p:nvPicPr>
        <p:blipFill>
          <a:blip r:embed="rId2"/>
          <a:srcRect/>
          <a:stretch>
            <a:fillRect/>
          </a:stretch>
        </p:blipFill>
        <p:spPr bwMode="auto">
          <a:xfrm>
            <a:off x="2483768" y="3829050"/>
            <a:ext cx="4244716" cy="2048222"/>
          </a:xfrm>
          <a:prstGeom prst="rect">
            <a:avLst/>
          </a:prstGeom>
          <a:noFill/>
        </p:spPr>
      </p:pic>
    </p:spTree>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474788" y="1727200"/>
            <a:ext cx="6297612" cy="1473200"/>
          </a:xfrm>
          <a:gradFill rotWithShape="0">
            <a:gsLst>
              <a:gs pos="0">
                <a:schemeClr val="bg1"/>
              </a:gs>
              <a:gs pos="50000">
                <a:schemeClr val="hlink"/>
              </a:gs>
              <a:gs pos="100000">
                <a:schemeClr val="bg1"/>
              </a:gs>
            </a:gsLst>
            <a:lin ang="5400000" scaled="1"/>
          </a:gradFill>
        </p:spPr>
        <p:txBody>
          <a:bodyPr/>
          <a:lstStyle/>
          <a:p>
            <a:pPr>
              <a:lnSpc>
                <a:spcPct val="75000"/>
              </a:lnSpc>
            </a:pPr>
            <a:r>
              <a:rPr lang="el-GR" sz="5400" b="1">
                <a:solidFill>
                  <a:srgbClr val="0000CC"/>
                </a:solidFill>
                <a:effectLst>
                  <a:outerShdw blurRad="38100" dist="38100" dir="2700000" algn="tl">
                    <a:srgbClr val="000000"/>
                  </a:outerShdw>
                </a:effectLst>
              </a:rPr>
              <a:t>Τοπολογίες  Δικτύων</a:t>
            </a:r>
          </a:p>
        </p:txBody>
      </p:sp>
      <p:sp>
        <p:nvSpPr>
          <p:cNvPr id="22534" name="Rectangle 6"/>
          <p:cNvSpPr>
            <a:spLocks noChangeArrowheads="1"/>
          </p:cNvSpPr>
          <p:nvPr/>
        </p:nvSpPr>
        <p:spPr bwMode="auto">
          <a:xfrm>
            <a:off x="2667000" y="3733800"/>
            <a:ext cx="3962400" cy="1752600"/>
          </a:xfrm>
          <a:prstGeom prst="rect">
            <a:avLst/>
          </a:prstGeom>
          <a:noFill/>
          <a:ln w="9525">
            <a:noFill/>
            <a:miter lim="800000"/>
            <a:headEnd/>
            <a:tailEnd/>
          </a:ln>
          <a:effectLst/>
        </p:spPr>
        <p:txBody>
          <a:bodyPr/>
          <a:lstStyle/>
          <a:p>
            <a:pPr>
              <a:spcBef>
                <a:spcPct val="20000"/>
              </a:spcBef>
              <a:buClr>
                <a:srgbClr val="FF3300"/>
              </a:buClr>
              <a:buSzPct val="85000"/>
              <a:buFont typeface="Wingdings" pitchFamily="2" charset="2"/>
              <a:buChar char="v"/>
            </a:pPr>
            <a:r>
              <a:rPr lang="el-GR" sz="3200">
                <a:solidFill>
                  <a:srgbClr val="0000CC"/>
                </a:solidFill>
              </a:rPr>
              <a:t> Αστέρας (</a:t>
            </a:r>
            <a:r>
              <a:rPr lang="en-US" sz="3200">
                <a:solidFill>
                  <a:srgbClr val="0000CC"/>
                </a:solidFill>
              </a:rPr>
              <a:t>Star)</a:t>
            </a:r>
          </a:p>
          <a:p>
            <a:pPr>
              <a:spcBef>
                <a:spcPct val="20000"/>
              </a:spcBef>
              <a:buClr>
                <a:srgbClr val="FF3300"/>
              </a:buClr>
              <a:buSzPct val="85000"/>
              <a:buFont typeface="Wingdings" pitchFamily="2" charset="2"/>
              <a:buChar char="v"/>
            </a:pPr>
            <a:r>
              <a:rPr lang="en-US" sz="3200">
                <a:solidFill>
                  <a:srgbClr val="0000CC"/>
                </a:solidFill>
              </a:rPr>
              <a:t> </a:t>
            </a:r>
            <a:r>
              <a:rPr lang="el-GR" sz="3200">
                <a:solidFill>
                  <a:srgbClr val="0000CC"/>
                </a:solidFill>
              </a:rPr>
              <a:t>Δακτύλιος (</a:t>
            </a:r>
            <a:r>
              <a:rPr lang="en-US" sz="3200">
                <a:solidFill>
                  <a:srgbClr val="0000CC"/>
                </a:solidFill>
              </a:rPr>
              <a:t>Ring)</a:t>
            </a:r>
          </a:p>
          <a:p>
            <a:pPr>
              <a:spcBef>
                <a:spcPct val="20000"/>
              </a:spcBef>
              <a:buClr>
                <a:srgbClr val="FF3300"/>
              </a:buClr>
              <a:buSzPct val="85000"/>
              <a:buFont typeface="Wingdings" pitchFamily="2" charset="2"/>
              <a:buChar char="v"/>
            </a:pPr>
            <a:r>
              <a:rPr lang="en-US" sz="3200">
                <a:solidFill>
                  <a:srgbClr val="0000CC"/>
                </a:solidFill>
              </a:rPr>
              <a:t> </a:t>
            </a:r>
            <a:r>
              <a:rPr lang="el-GR" sz="3200">
                <a:solidFill>
                  <a:srgbClr val="0000CC"/>
                </a:solidFill>
              </a:rPr>
              <a:t>Δίαυλος (</a:t>
            </a:r>
            <a:r>
              <a:rPr lang="en-US" sz="3200">
                <a:solidFill>
                  <a:srgbClr val="0000CC"/>
                </a:solidFill>
              </a:rPr>
              <a:t>Bus)</a:t>
            </a:r>
            <a:endParaRPr lang="el-GR" sz="3200">
              <a:solidFill>
                <a:srgbClr val="0000CC"/>
              </a:solidFill>
            </a:endParaRPr>
          </a:p>
        </p:txBody>
      </p:sp>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Grp="1" noChangeArrowheads="1"/>
          </p:cNvSpPr>
          <p:nvPr>
            <p:ph type="title"/>
          </p:nvPr>
        </p:nvSpPr>
        <p:spPr>
          <a:xfrm>
            <a:off x="2249641" y="655722"/>
            <a:ext cx="4773612" cy="1143000"/>
          </a:xfrm>
        </p:spPr>
        <p:txBody>
          <a:bodyPr/>
          <a:lstStyle/>
          <a:p>
            <a:pPr algn="ctr"/>
            <a:r>
              <a:rPr lang="el-GR" b="1" dirty="0">
                <a:effectLst>
                  <a:outerShdw blurRad="38100" dist="38100" dir="2700000" algn="tl">
                    <a:srgbClr val="C0C0C0"/>
                  </a:outerShdw>
                </a:effectLst>
              </a:rPr>
              <a:t>Αστέρας</a:t>
            </a:r>
            <a:r>
              <a:rPr lang="en-US" b="1" dirty="0">
                <a:effectLst>
                  <a:outerShdw blurRad="38100" dist="38100" dir="2700000" algn="tl">
                    <a:srgbClr val="C0C0C0"/>
                  </a:outerShdw>
                </a:effectLst>
              </a:rPr>
              <a:t> </a:t>
            </a:r>
            <a:r>
              <a:rPr lang="el-GR" b="1" dirty="0">
                <a:effectLst>
                  <a:outerShdw blurRad="38100" dist="38100" dir="2700000" algn="tl">
                    <a:srgbClr val="C0C0C0"/>
                  </a:outerShdw>
                </a:effectLst>
              </a:rPr>
              <a:t>(</a:t>
            </a:r>
            <a:r>
              <a:rPr lang="en-US" b="1" dirty="0">
                <a:effectLst>
                  <a:outerShdw blurRad="38100" dist="38100" dir="2700000" algn="tl">
                    <a:srgbClr val="C0C0C0"/>
                  </a:outerShdw>
                </a:effectLst>
              </a:rPr>
              <a:t>Star)</a:t>
            </a:r>
            <a:r>
              <a:rPr lang="en-US" dirty="0"/>
              <a:t> </a:t>
            </a:r>
            <a:endParaRPr lang="el-GR" dirty="0"/>
          </a:p>
        </p:txBody>
      </p:sp>
      <p:sp>
        <p:nvSpPr>
          <p:cNvPr id="7184" name="Rectangle 16"/>
          <p:cNvSpPr>
            <a:spLocks noGrp="1" noChangeArrowheads="1"/>
          </p:cNvSpPr>
          <p:nvPr>
            <p:ph idx="1"/>
          </p:nvPr>
        </p:nvSpPr>
        <p:spPr>
          <a:xfrm>
            <a:off x="609600" y="2367548"/>
            <a:ext cx="7924800" cy="1828800"/>
          </a:xfrm>
        </p:spPr>
        <p:txBody>
          <a:bodyPr/>
          <a:lstStyle/>
          <a:p>
            <a:pPr marL="384175" indent="-384175" algn="just">
              <a:buClr>
                <a:srgbClr val="0000CC"/>
              </a:buClr>
              <a:buFont typeface="Wingdings" pitchFamily="2" charset="2"/>
              <a:buChar char="q"/>
            </a:pPr>
            <a:r>
              <a:rPr lang="el-GR" dirty="0">
                <a:solidFill>
                  <a:srgbClr val="FF3300"/>
                </a:solidFill>
              </a:rPr>
              <a:t>Υπάρχει ένας κεντρικός υπολογιστής στον οποίο συνδέονται οι υπόλοιποι υπολογιστές του δικτύου.</a:t>
            </a:r>
          </a:p>
        </p:txBody>
      </p:sp>
      <p:sp>
        <p:nvSpPr>
          <p:cNvPr id="16" name="5 - Θέση αριθμού διαφάνειας"/>
          <p:cNvSpPr>
            <a:spLocks noGrp="1"/>
          </p:cNvSpPr>
          <p:nvPr>
            <p:ph type="sldNum" sz="quarter" idx="12"/>
          </p:nvPr>
        </p:nvSpPr>
        <p:spPr/>
        <p:txBody>
          <a:bodyPr/>
          <a:lstStyle/>
          <a:p>
            <a:r>
              <a:rPr lang="en-US"/>
              <a:t>1-</a:t>
            </a:r>
            <a:fld id="{0675C739-AE03-4942-8FF7-4F31369276C7}" type="slidenum">
              <a:rPr lang="el-GR"/>
              <a:pPr/>
              <a:t>21</a:t>
            </a:fld>
            <a:endParaRPr lang="el-GR"/>
          </a:p>
        </p:txBody>
      </p:sp>
      <p:grpSp>
        <p:nvGrpSpPr>
          <p:cNvPr id="7183" name="Group 15"/>
          <p:cNvGrpSpPr>
            <a:grpSpLocks/>
          </p:cNvGrpSpPr>
          <p:nvPr/>
        </p:nvGrpSpPr>
        <p:grpSpPr bwMode="auto">
          <a:xfrm>
            <a:off x="1828800" y="3505200"/>
            <a:ext cx="5257800" cy="2782888"/>
            <a:chOff x="864" y="1584"/>
            <a:chExt cx="3984" cy="2281"/>
          </a:xfrm>
        </p:grpSpPr>
        <p:pic>
          <p:nvPicPr>
            <p:cNvPr id="7171" name="Picture 3" descr="F:\internetgifs\PC01.gif"/>
            <p:cNvPicPr>
              <a:picLocks noChangeAspect="1" noChangeArrowheads="1"/>
            </p:cNvPicPr>
            <p:nvPr/>
          </p:nvPicPr>
          <p:blipFill>
            <a:blip r:embed="rId2"/>
            <a:srcRect/>
            <a:stretch>
              <a:fillRect/>
            </a:stretch>
          </p:blipFill>
          <p:spPr bwMode="auto">
            <a:xfrm>
              <a:off x="4310" y="3264"/>
              <a:ext cx="538" cy="574"/>
            </a:xfrm>
            <a:prstGeom prst="rect">
              <a:avLst/>
            </a:prstGeom>
            <a:noFill/>
          </p:spPr>
        </p:pic>
        <p:pic>
          <p:nvPicPr>
            <p:cNvPr id="7172" name="Picture 4" descr="F:\internetgifs\PC02.gif"/>
            <p:cNvPicPr>
              <a:picLocks noChangeAspect="1" noChangeArrowheads="1"/>
            </p:cNvPicPr>
            <p:nvPr/>
          </p:nvPicPr>
          <p:blipFill>
            <a:blip r:embed="rId3"/>
            <a:srcRect/>
            <a:stretch>
              <a:fillRect/>
            </a:stretch>
          </p:blipFill>
          <p:spPr bwMode="auto">
            <a:xfrm>
              <a:off x="2400" y="2352"/>
              <a:ext cx="720" cy="720"/>
            </a:xfrm>
            <a:prstGeom prst="rect">
              <a:avLst/>
            </a:prstGeom>
            <a:noFill/>
          </p:spPr>
        </p:pic>
        <p:pic>
          <p:nvPicPr>
            <p:cNvPr id="7173" name="Picture 5" descr="F:\internetgifs\PC03.gif"/>
            <p:cNvPicPr>
              <a:picLocks noChangeAspect="1" noChangeArrowheads="1"/>
            </p:cNvPicPr>
            <p:nvPr/>
          </p:nvPicPr>
          <p:blipFill>
            <a:blip r:embed="rId4"/>
            <a:srcRect/>
            <a:stretch>
              <a:fillRect/>
            </a:stretch>
          </p:blipFill>
          <p:spPr bwMode="auto">
            <a:xfrm>
              <a:off x="4224" y="1584"/>
              <a:ext cx="576" cy="557"/>
            </a:xfrm>
            <a:prstGeom prst="rect">
              <a:avLst/>
            </a:prstGeom>
            <a:noFill/>
          </p:spPr>
        </p:pic>
        <p:pic>
          <p:nvPicPr>
            <p:cNvPr id="7174" name="Picture 6" descr="F:\internetgifs\NETPRINT.gif"/>
            <p:cNvPicPr>
              <a:picLocks noChangeAspect="1" noChangeArrowheads="1"/>
            </p:cNvPicPr>
            <p:nvPr/>
          </p:nvPicPr>
          <p:blipFill>
            <a:blip r:embed="rId5"/>
            <a:srcRect/>
            <a:stretch>
              <a:fillRect/>
            </a:stretch>
          </p:blipFill>
          <p:spPr bwMode="auto">
            <a:xfrm>
              <a:off x="1008" y="3504"/>
              <a:ext cx="384" cy="361"/>
            </a:xfrm>
            <a:prstGeom prst="rect">
              <a:avLst/>
            </a:prstGeom>
            <a:noFill/>
          </p:spPr>
        </p:pic>
        <p:pic>
          <p:nvPicPr>
            <p:cNvPr id="7175" name="Picture 7" descr="F:\internetgifs\PC01.gif"/>
            <p:cNvPicPr>
              <a:picLocks noChangeAspect="1" noChangeArrowheads="1"/>
            </p:cNvPicPr>
            <p:nvPr/>
          </p:nvPicPr>
          <p:blipFill>
            <a:blip r:embed="rId2"/>
            <a:srcRect/>
            <a:stretch>
              <a:fillRect/>
            </a:stretch>
          </p:blipFill>
          <p:spPr bwMode="auto">
            <a:xfrm>
              <a:off x="864" y="1632"/>
              <a:ext cx="495" cy="528"/>
            </a:xfrm>
            <a:prstGeom prst="rect">
              <a:avLst/>
            </a:prstGeom>
            <a:noFill/>
          </p:spPr>
        </p:pic>
        <p:cxnSp>
          <p:nvCxnSpPr>
            <p:cNvPr id="7177" name="AutoShape 9"/>
            <p:cNvCxnSpPr>
              <a:cxnSpLocks noChangeShapeType="1"/>
            </p:cNvCxnSpPr>
            <p:nvPr/>
          </p:nvCxnSpPr>
          <p:spPr bwMode="auto">
            <a:xfrm flipH="1">
              <a:off x="1344" y="2736"/>
              <a:ext cx="1065" cy="792"/>
            </a:xfrm>
            <a:prstGeom prst="straightConnector1">
              <a:avLst/>
            </a:prstGeom>
            <a:noFill/>
            <a:ln w="38100">
              <a:solidFill>
                <a:schemeClr val="tx1"/>
              </a:solidFill>
              <a:round/>
              <a:headEnd/>
              <a:tailEnd/>
            </a:ln>
            <a:effectLst/>
          </p:spPr>
        </p:cxnSp>
        <p:cxnSp>
          <p:nvCxnSpPr>
            <p:cNvPr id="7178" name="AutoShape 10"/>
            <p:cNvCxnSpPr>
              <a:cxnSpLocks noChangeShapeType="1"/>
            </p:cNvCxnSpPr>
            <p:nvPr/>
          </p:nvCxnSpPr>
          <p:spPr bwMode="auto">
            <a:xfrm flipV="1">
              <a:off x="3120" y="1776"/>
              <a:ext cx="1200" cy="936"/>
            </a:xfrm>
            <a:prstGeom prst="straightConnector1">
              <a:avLst/>
            </a:prstGeom>
            <a:noFill/>
            <a:ln w="38100">
              <a:solidFill>
                <a:schemeClr val="tx1"/>
              </a:solidFill>
              <a:round/>
              <a:headEnd/>
              <a:tailEnd/>
            </a:ln>
            <a:effectLst/>
          </p:spPr>
        </p:cxnSp>
        <p:cxnSp>
          <p:nvCxnSpPr>
            <p:cNvPr id="7179" name="AutoShape 11"/>
            <p:cNvCxnSpPr>
              <a:cxnSpLocks noChangeShapeType="1"/>
              <a:stCxn id="0" idx="3"/>
              <a:endCxn id="0" idx="1"/>
            </p:cNvCxnSpPr>
            <p:nvPr/>
          </p:nvCxnSpPr>
          <p:spPr bwMode="auto">
            <a:xfrm>
              <a:off x="3120" y="2712"/>
              <a:ext cx="1190" cy="839"/>
            </a:xfrm>
            <a:prstGeom prst="straightConnector1">
              <a:avLst/>
            </a:prstGeom>
            <a:noFill/>
            <a:ln w="38100">
              <a:solidFill>
                <a:schemeClr val="tx1"/>
              </a:solidFill>
              <a:round/>
              <a:headEnd/>
              <a:tailEnd/>
            </a:ln>
            <a:effectLst/>
          </p:spPr>
        </p:cxnSp>
        <p:sp>
          <p:nvSpPr>
            <p:cNvPr id="7180" name="Line 12"/>
            <p:cNvSpPr>
              <a:spLocks noChangeShapeType="1"/>
            </p:cNvSpPr>
            <p:nvPr/>
          </p:nvSpPr>
          <p:spPr bwMode="auto">
            <a:xfrm>
              <a:off x="1296" y="1968"/>
              <a:ext cx="1104" cy="768"/>
            </a:xfrm>
            <a:prstGeom prst="line">
              <a:avLst/>
            </a:prstGeom>
            <a:noFill/>
            <a:ln w="38100">
              <a:solidFill>
                <a:schemeClr val="tx1"/>
              </a:solidFill>
              <a:round/>
              <a:headEnd/>
              <a:tailEnd/>
            </a:ln>
            <a:effectLst/>
          </p:spPr>
          <p:txBody>
            <a:bodyPr wrap="none"/>
            <a:lstStyle/>
            <a:p>
              <a:endParaRPr lang="el-GR"/>
            </a:p>
          </p:txBody>
        </p:sp>
      </p:grpSp>
    </p:spTree>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a:xfrm>
            <a:off x="2001465" y="645006"/>
            <a:ext cx="5154612" cy="1143000"/>
          </a:xfrm>
        </p:spPr>
        <p:txBody>
          <a:bodyPr/>
          <a:lstStyle/>
          <a:p>
            <a:pPr algn="ctr"/>
            <a:r>
              <a:rPr lang="el-GR" b="1" dirty="0">
                <a:effectLst>
                  <a:outerShdw blurRad="38100" dist="38100" dir="2700000" algn="tl">
                    <a:srgbClr val="C0C0C0"/>
                  </a:outerShdw>
                </a:effectLst>
              </a:rPr>
              <a:t>Δακτύλιος</a:t>
            </a:r>
            <a:r>
              <a:rPr lang="en-US" b="1" dirty="0">
                <a:effectLst>
                  <a:outerShdw blurRad="38100" dist="38100" dir="2700000" algn="tl">
                    <a:srgbClr val="C0C0C0"/>
                  </a:outerShdw>
                </a:effectLst>
              </a:rPr>
              <a:t> </a:t>
            </a:r>
            <a:r>
              <a:rPr lang="el-GR" b="1" dirty="0">
                <a:effectLst>
                  <a:outerShdw blurRad="38100" dist="38100" dir="2700000" algn="tl">
                    <a:srgbClr val="C0C0C0"/>
                  </a:outerShdw>
                </a:effectLst>
              </a:rPr>
              <a:t>(</a:t>
            </a:r>
            <a:r>
              <a:rPr lang="en-US" b="1" dirty="0">
                <a:effectLst>
                  <a:outerShdw blurRad="38100" dist="38100" dir="2700000" algn="tl">
                    <a:srgbClr val="C0C0C0"/>
                  </a:outerShdw>
                </a:effectLst>
              </a:rPr>
              <a:t>Ring)</a:t>
            </a:r>
            <a:r>
              <a:rPr lang="el-GR" sz="4000" dirty="0"/>
              <a:t> </a:t>
            </a:r>
          </a:p>
        </p:txBody>
      </p:sp>
      <p:sp>
        <p:nvSpPr>
          <p:cNvPr id="8207" name="Rectangle 15"/>
          <p:cNvSpPr>
            <a:spLocks noGrp="1" noChangeArrowheads="1"/>
          </p:cNvSpPr>
          <p:nvPr>
            <p:ph idx="1"/>
          </p:nvPr>
        </p:nvSpPr>
        <p:spPr>
          <a:xfrm>
            <a:off x="590843" y="2396502"/>
            <a:ext cx="8229600" cy="1371600"/>
          </a:xfrm>
        </p:spPr>
        <p:txBody>
          <a:bodyPr/>
          <a:lstStyle/>
          <a:p>
            <a:pPr marL="384175" indent="-384175">
              <a:buClr>
                <a:srgbClr val="0000CC"/>
              </a:buClr>
              <a:buFont typeface="Wingdings" pitchFamily="2" charset="2"/>
              <a:buChar char="q"/>
            </a:pPr>
            <a:r>
              <a:rPr lang="el-GR" dirty="0">
                <a:solidFill>
                  <a:srgbClr val="FF3300"/>
                </a:solidFill>
              </a:rPr>
              <a:t>Όλοι οι υπολογιστές είναι συνδεμένοι σε έναν πλήρη κλειστό δακτύλιο.</a:t>
            </a:r>
          </a:p>
        </p:txBody>
      </p:sp>
      <p:sp>
        <p:nvSpPr>
          <p:cNvPr id="18" name="5 - Θέση αριθμού διαφάνειας"/>
          <p:cNvSpPr>
            <a:spLocks noGrp="1"/>
          </p:cNvSpPr>
          <p:nvPr>
            <p:ph type="sldNum" sz="quarter" idx="12"/>
          </p:nvPr>
        </p:nvSpPr>
        <p:spPr/>
        <p:txBody>
          <a:bodyPr/>
          <a:lstStyle/>
          <a:p>
            <a:r>
              <a:rPr lang="en-US"/>
              <a:t>1-</a:t>
            </a:r>
            <a:fld id="{20F0CE9D-557B-4910-9437-69FBF4EE14D5}" type="slidenum">
              <a:rPr lang="el-GR"/>
              <a:pPr/>
              <a:t>22</a:t>
            </a:fld>
            <a:endParaRPr lang="el-GR"/>
          </a:p>
        </p:txBody>
      </p:sp>
      <p:grpSp>
        <p:nvGrpSpPr>
          <p:cNvPr id="8206" name="Group 14"/>
          <p:cNvGrpSpPr>
            <a:grpSpLocks/>
          </p:cNvGrpSpPr>
          <p:nvPr/>
        </p:nvGrpSpPr>
        <p:grpSpPr bwMode="auto">
          <a:xfrm>
            <a:off x="1752600" y="3276600"/>
            <a:ext cx="5424488" cy="2782888"/>
            <a:chOff x="816" y="1200"/>
            <a:chExt cx="4185" cy="2665"/>
          </a:xfrm>
        </p:grpSpPr>
        <p:sp>
          <p:nvSpPr>
            <p:cNvPr id="8195" name="Oval 3"/>
            <p:cNvSpPr>
              <a:spLocks noChangeArrowheads="1"/>
            </p:cNvSpPr>
            <p:nvPr/>
          </p:nvSpPr>
          <p:spPr bwMode="auto">
            <a:xfrm>
              <a:off x="1728" y="2304"/>
              <a:ext cx="2304" cy="864"/>
            </a:xfrm>
            <a:prstGeom prst="ellipse">
              <a:avLst/>
            </a:prstGeom>
            <a:noFill/>
            <a:ln w="38100">
              <a:solidFill>
                <a:schemeClr val="tx1"/>
              </a:solidFill>
              <a:round/>
              <a:headEnd/>
              <a:tailEnd/>
            </a:ln>
            <a:effectLst/>
          </p:spPr>
          <p:txBody>
            <a:bodyPr wrap="none" anchor="ctr"/>
            <a:lstStyle/>
            <a:p>
              <a:endParaRPr lang="el-GR"/>
            </a:p>
          </p:txBody>
        </p:sp>
        <p:pic>
          <p:nvPicPr>
            <p:cNvPr id="8196" name="Picture 4" descr="F:\internetgifs\PC01.gif"/>
            <p:cNvPicPr>
              <a:picLocks noChangeAspect="1" noChangeArrowheads="1"/>
            </p:cNvPicPr>
            <p:nvPr/>
          </p:nvPicPr>
          <p:blipFill>
            <a:blip r:embed="rId2"/>
            <a:srcRect/>
            <a:stretch>
              <a:fillRect/>
            </a:stretch>
          </p:blipFill>
          <p:spPr bwMode="auto">
            <a:xfrm>
              <a:off x="816" y="1536"/>
              <a:ext cx="585" cy="624"/>
            </a:xfrm>
            <a:prstGeom prst="rect">
              <a:avLst/>
            </a:prstGeom>
            <a:noFill/>
          </p:spPr>
        </p:pic>
        <p:pic>
          <p:nvPicPr>
            <p:cNvPr id="8197" name="Picture 5" descr="F:\internetgifs\PC01.gif"/>
            <p:cNvPicPr>
              <a:picLocks noChangeAspect="1" noChangeArrowheads="1"/>
            </p:cNvPicPr>
            <p:nvPr/>
          </p:nvPicPr>
          <p:blipFill>
            <a:blip r:embed="rId2"/>
            <a:srcRect/>
            <a:stretch>
              <a:fillRect/>
            </a:stretch>
          </p:blipFill>
          <p:spPr bwMode="auto">
            <a:xfrm>
              <a:off x="4416" y="1440"/>
              <a:ext cx="585" cy="624"/>
            </a:xfrm>
            <a:prstGeom prst="rect">
              <a:avLst/>
            </a:prstGeom>
            <a:noFill/>
          </p:spPr>
        </p:pic>
        <p:pic>
          <p:nvPicPr>
            <p:cNvPr id="8198" name="Picture 6" descr="F:\internetgifs\PC02.gif"/>
            <p:cNvPicPr>
              <a:picLocks noChangeAspect="1" noChangeArrowheads="1"/>
            </p:cNvPicPr>
            <p:nvPr/>
          </p:nvPicPr>
          <p:blipFill>
            <a:blip r:embed="rId3"/>
            <a:srcRect/>
            <a:stretch>
              <a:fillRect/>
            </a:stretch>
          </p:blipFill>
          <p:spPr bwMode="auto">
            <a:xfrm>
              <a:off x="2496" y="1200"/>
              <a:ext cx="720" cy="720"/>
            </a:xfrm>
            <a:prstGeom prst="rect">
              <a:avLst/>
            </a:prstGeom>
            <a:noFill/>
          </p:spPr>
        </p:pic>
        <p:pic>
          <p:nvPicPr>
            <p:cNvPr id="8199" name="Picture 7" descr="F:\internetgifs\NETPRINT.gif"/>
            <p:cNvPicPr>
              <a:picLocks noChangeAspect="1" noChangeArrowheads="1"/>
            </p:cNvPicPr>
            <p:nvPr/>
          </p:nvPicPr>
          <p:blipFill>
            <a:blip r:embed="rId4"/>
            <a:srcRect/>
            <a:stretch>
              <a:fillRect/>
            </a:stretch>
          </p:blipFill>
          <p:spPr bwMode="auto">
            <a:xfrm>
              <a:off x="1008" y="3504"/>
              <a:ext cx="384" cy="361"/>
            </a:xfrm>
            <a:prstGeom prst="rect">
              <a:avLst/>
            </a:prstGeom>
            <a:noFill/>
          </p:spPr>
        </p:pic>
        <p:pic>
          <p:nvPicPr>
            <p:cNvPr id="8200" name="Picture 8" descr="F:\internetgifs\PC03.gif"/>
            <p:cNvPicPr>
              <a:picLocks noChangeAspect="1" noChangeArrowheads="1"/>
            </p:cNvPicPr>
            <p:nvPr/>
          </p:nvPicPr>
          <p:blipFill>
            <a:blip r:embed="rId5"/>
            <a:srcRect/>
            <a:stretch>
              <a:fillRect/>
            </a:stretch>
          </p:blipFill>
          <p:spPr bwMode="auto">
            <a:xfrm>
              <a:off x="4368" y="3264"/>
              <a:ext cx="576" cy="557"/>
            </a:xfrm>
            <a:prstGeom prst="rect">
              <a:avLst/>
            </a:prstGeom>
            <a:noFill/>
          </p:spPr>
        </p:pic>
        <p:cxnSp>
          <p:nvCxnSpPr>
            <p:cNvPr id="8201" name="AutoShape 9"/>
            <p:cNvCxnSpPr>
              <a:cxnSpLocks noChangeShapeType="1"/>
              <a:stCxn id="0" idx="3"/>
              <a:endCxn id="8195" idx="1"/>
            </p:cNvCxnSpPr>
            <p:nvPr/>
          </p:nvCxnSpPr>
          <p:spPr bwMode="auto">
            <a:xfrm>
              <a:off x="1401" y="1848"/>
              <a:ext cx="664" cy="571"/>
            </a:xfrm>
            <a:prstGeom prst="straightConnector1">
              <a:avLst/>
            </a:prstGeom>
            <a:noFill/>
            <a:ln w="38100">
              <a:solidFill>
                <a:schemeClr val="tx1"/>
              </a:solidFill>
              <a:round/>
              <a:headEnd/>
              <a:tailEnd/>
            </a:ln>
            <a:effectLst/>
          </p:spPr>
        </p:cxnSp>
        <p:cxnSp>
          <p:nvCxnSpPr>
            <p:cNvPr id="8202" name="AutoShape 10"/>
            <p:cNvCxnSpPr>
              <a:cxnSpLocks noChangeShapeType="1"/>
              <a:stCxn id="0" idx="2"/>
              <a:endCxn id="8195" idx="0"/>
            </p:cNvCxnSpPr>
            <p:nvPr/>
          </p:nvCxnSpPr>
          <p:spPr bwMode="auto">
            <a:xfrm>
              <a:off x="2856" y="1920"/>
              <a:ext cx="24" cy="372"/>
            </a:xfrm>
            <a:prstGeom prst="straightConnector1">
              <a:avLst/>
            </a:prstGeom>
            <a:noFill/>
            <a:ln w="38100">
              <a:solidFill>
                <a:schemeClr val="tx1"/>
              </a:solidFill>
              <a:round/>
              <a:headEnd/>
              <a:tailEnd/>
            </a:ln>
            <a:effectLst/>
          </p:spPr>
        </p:cxnSp>
        <p:cxnSp>
          <p:nvCxnSpPr>
            <p:cNvPr id="8203" name="AutoShape 11"/>
            <p:cNvCxnSpPr>
              <a:cxnSpLocks noChangeShapeType="1"/>
              <a:stCxn id="8195" idx="7"/>
              <a:endCxn id="0" idx="1"/>
            </p:cNvCxnSpPr>
            <p:nvPr/>
          </p:nvCxnSpPr>
          <p:spPr bwMode="auto">
            <a:xfrm flipV="1">
              <a:off x="3695" y="1752"/>
              <a:ext cx="721" cy="667"/>
            </a:xfrm>
            <a:prstGeom prst="straightConnector1">
              <a:avLst/>
            </a:prstGeom>
            <a:noFill/>
            <a:ln w="38100">
              <a:solidFill>
                <a:schemeClr val="tx1"/>
              </a:solidFill>
              <a:round/>
              <a:headEnd/>
              <a:tailEnd/>
            </a:ln>
            <a:effectLst/>
          </p:spPr>
        </p:cxnSp>
        <p:cxnSp>
          <p:nvCxnSpPr>
            <p:cNvPr id="8204" name="AutoShape 12"/>
            <p:cNvCxnSpPr>
              <a:cxnSpLocks noChangeShapeType="1"/>
              <a:stCxn id="8195" idx="3"/>
              <a:endCxn id="0" idx="3"/>
            </p:cNvCxnSpPr>
            <p:nvPr/>
          </p:nvCxnSpPr>
          <p:spPr bwMode="auto">
            <a:xfrm flipH="1">
              <a:off x="1392" y="3053"/>
              <a:ext cx="673" cy="632"/>
            </a:xfrm>
            <a:prstGeom prst="straightConnector1">
              <a:avLst/>
            </a:prstGeom>
            <a:noFill/>
            <a:ln w="38100">
              <a:solidFill>
                <a:schemeClr val="tx1"/>
              </a:solidFill>
              <a:round/>
              <a:headEnd/>
              <a:tailEnd/>
            </a:ln>
            <a:effectLst/>
          </p:spPr>
        </p:cxnSp>
        <p:cxnSp>
          <p:nvCxnSpPr>
            <p:cNvPr id="8205" name="AutoShape 13"/>
            <p:cNvCxnSpPr>
              <a:cxnSpLocks noChangeShapeType="1"/>
              <a:stCxn id="8195" idx="5"/>
            </p:cNvCxnSpPr>
            <p:nvPr/>
          </p:nvCxnSpPr>
          <p:spPr bwMode="auto">
            <a:xfrm>
              <a:off x="3695" y="3053"/>
              <a:ext cx="818" cy="509"/>
            </a:xfrm>
            <a:prstGeom prst="straightConnector1">
              <a:avLst/>
            </a:prstGeom>
            <a:noFill/>
            <a:ln w="38100">
              <a:solidFill>
                <a:schemeClr val="tx1"/>
              </a:solidFill>
              <a:round/>
              <a:headEnd/>
              <a:tailEnd/>
            </a:ln>
            <a:effectLst/>
          </p:spPr>
        </p:cxnSp>
      </p:grpSp>
    </p:spTree>
  </p:cSld>
  <p:clrMapOvr>
    <a:masterClrMapping/>
  </p:clrMapOvr>
  <p:transition>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a:xfrm>
            <a:off x="1194594" y="651476"/>
            <a:ext cx="6831012" cy="1143000"/>
          </a:xfrm>
        </p:spPr>
        <p:txBody>
          <a:bodyPr/>
          <a:lstStyle/>
          <a:p>
            <a:pPr algn="ctr"/>
            <a:r>
              <a:rPr lang="el-GR" b="1" dirty="0">
                <a:effectLst>
                  <a:outerShdw blurRad="38100" dist="38100" dir="2700000" algn="tl">
                    <a:srgbClr val="C0C0C0"/>
                  </a:outerShdw>
                </a:effectLst>
              </a:rPr>
              <a:t>Δίαυλος</a:t>
            </a:r>
            <a:r>
              <a:rPr lang="en-US" b="1" dirty="0">
                <a:effectLst>
                  <a:outerShdw blurRad="38100" dist="38100" dir="2700000" algn="tl">
                    <a:srgbClr val="C0C0C0"/>
                  </a:outerShdw>
                </a:effectLst>
              </a:rPr>
              <a:t> </a:t>
            </a:r>
            <a:r>
              <a:rPr lang="el-GR" b="1" dirty="0">
                <a:effectLst>
                  <a:outerShdw blurRad="38100" dist="38100" dir="2700000" algn="tl">
                    <a:srgbClr val="C0C0C0"/>
                  </a:outerShdw>
                </a:effectLst>
              </a:rPr>
              <a:t>ή Λεωφόρος</a:t>
            </a:r>
            <a:r>
              <a:rPr lang="el-GR" sz="4000" dirty="0"/>
              <a:t> </a:t>
            </a:r>
            <a:r>
              <a:rPr lang="el-GR" b="1" dirty="0">
                <a:effectLst>
                  <a:outerShdw blurRad="38100" dist="38100" dir="2700000" algn="tl">
                    <a:srgbClr val="C0C0C0"/>
                  </a:outerShdw>
                </a:effectLst>
              </a:rPr>
              <a:t>(</a:t>
            </a:r>
            <a:r>
              <a:rPr lang="en-US" b="1" dirty="0">
                <a:effectLst>
                  <a:outerShdw blurRad="38100" dist="38100" dir="2700000" algn="tl">
                    <a:srgbClr val="C0C0C0"/>
                  </a:outerShdw>
                </a:effectLst>
              </a:rPr>
              <a:t>Bus)</a:t>
            </a:r>
            <a:endParaRPr lang="el-GR" b="1" dirty="0">
              <a:effectLst>
                <a:outerShdw blurRad="38100" dist="38100" dir="2700000" algn="tl">
                  <a:srgbClr val="C0C0C0"/>
                </a:outerShdw>
              </a:effectLst>
            </a:endParaRPr>
          </a:p>
        </p:txBody>
      </p:sp>
      <p:sp>
        <p:nvSpPr>
          <p:cNvPr id="9232" name="Rectangle 16"/>
          <p:cNvSpPr>
            <a:spLocks noGrp="1" noChangeArrowheads="1"/>
          </p:cNvSpPr>
          <p:nvPr>
            <p:ph idx="1"/>
          </p:nvPr>
        </p:nvSpPr>
        <p:spPr>
          <a:xfrm>
            <a:off x="495300" y="2238459"/>
            <a:ext cx="8153400" cy="1600200"/>
          </a:xfrm>
        </p:spPr>
        <p:txBody>
          <a:bodyPr/>
          <a:lstStyle/>
          <a:p>
            <a:pPr marL="482600" indent="-482600" algn="just">
              <a:buClr>
                <a:srgbClr val="0000CC"/>
              </a:buClr>
              <a:buSzTx/>
              <a:buFont typeface="Wingdings" pitchFamily="2" charset="2"/>
              <a:buChar char="q"/>
            </a:pPr>
            <a:r>
              <a:rPr lang="el-GR" sz="2500" dirty="0">
                <a:solidFill>
                  <a:srgbClr val="FF3300"/>
                </a:solidFill>
              </a:rPr>
              <a:t>Όλοι οι υπολογιστές συνδέονται κατά μήκος ενός κεντρικού αγωγού.</a:t>
            </a:r>
          </a:p>
          <a:p>
            <a:pPr marL="482600" indent="-482600">
              <a:buClr>
                <a:srgbClr val="0000CC"/>
              </a:buClr>
              <a:buSzTx/>
              <a:buFont typeface="Wingdings" pitchFamily="2" charset="2"/>
              <a:buChar char="q"/>
            </a:pPr>
            <a:endParaRPr lang="el-GR" sz="3600" dirty="0">
              <a:solidFill>
                <a:srgbClr val="FF3300"/>
              </a:solidFill>
            </a:endParaRPr>
          </a:p>
        </p:txBody>
      </p:sp>
      <p:sp>
        <p:nvSpPr>
          <p:cNvPr id="18" name="5 - Θέση αριθμού διαφάνειας"/>
          <p:cNvSpPr>
            <a:spLocks noGrp="1"/>
          </p:cNvSpPr>
          <p:nvPr>
            <p:ph type="sldNum" sz="quarter" idx="12"/>
          </p:nvPr>
        </p:nvSpPr>
        <p:spPr/>
        <p:txBody>
          <a:bodyPr/>
          <a:lstStyle/>
          <a:p>
            <a:r>
              <a:rPr lang="en-US"/>
              <a:t>1-</a:t>
            </a:r>
            <a:fld id="{E4699CD7-E752-423C-80AE-EEA9CC6E2606}" type="slidenum">
              <a:rPr lang="el-GR"/>
              <a:pPr/>
              <a:t>23</a:t>
            </a:fld>
            <a:endParaRPr lang="el-GR"/>
          </a:p>
        </p:txBody>
      </p:sp>
      <p:grpSp>
        <p:nvGrpSpPr>
          <p:cNvPr id="9231" name="Group 15"/>
          <p:cNvGrpSpPr>
            <a:grpSpLocks/>
          </p:cNvGrpSpPr>
          <p:nvPr/>
        </p:nvGrpSpPr>
        <p:grpSpPr bwMode="auto">
          <a:xfrm>
            <a:off x="1600200" y="3574504"/>
            <a:ext cx="6019800" cy="2590800"/>
            <a:chOff x="960" y="1536"/>
            <a:chExt cx="3840" cy="2160"/>
          </a:xfrm>
        </p:grpSpPr>
        <p:sp>
          <p:nvSpPr>
            <p:cNvPr id="9219" name="Line 3"/>
            <p:cNvSpPr>
              <a:spLocks noChangeShapeType="1"/>
            </p:cNvSpPr>
            <p:nvPr/>
          </p:nvSpPr>
          <p:spPr bwMode="auto">
            <a:xfrm flipV="1">
              <a:off x="960" y="2640"/>
              <a:ext cx="3840" cy="0"/>
            </a:xfrm>
            <a:prstGeom prst="line">
              <a:avLst/>
            </a:prstGeom>
            <a:noFill/>
            <a:ln w="63500">
              <a:solidFill>
                <a:schemeClr val="tx1"/>
              </a:solidFill>
              <a:round/>
              <a:headEnd/>
              <a:tailEnd/>
            </a:ln>
            <a:effectLst/>
          </p:spPr>
          <p:txBody>
            <a:bodyPr wrap="none"/>
            <a:lstStyle/>
            <a:p>
              <a:endParaRPr lang="el-GR"/>
            </a:p>
          </p:txBody>
        </p:sp>
        <p:pic>
          <p:nvPicPr>
            <p:cNvPr id="9220" name="Picture 4" descr="F:\internetgifs\PC03.gif"/>
            <p:cNvPicPr>
              <a:picLocks noChangeAspect="1" noChangeArrowheads="1"/>
            </p:cNvPicPr>
            <p:nvPr/>
          </p:nvPicPr>
          <p:blipFill>
            <a:blip r:embed="rId2"/>
            <a:srcRect/>
            <a:stretch>
              <a:fillRect/>
            </a:stretch>
          </p:blipFill>
          <p:spPr bwMode="auto">
            <a:xfrm>
              <a:off x="1200" y="1584"/>
              <a:ext cx="576" cy="557"/>
            </a:xfrm>
            <a:prstGeom prst="rect">
              <a:avLst/>
            </a:prstGeom>
            <a:noFill/>
          </p:spPr>
        </p:pic>
        <p:pic>
          <p:nvPicPr>
            <p:cNvPr id="9221" name="Picture 5" descr="F:\internetgifs\PC03.gif"/>
            <p:cNvPicPr>
              <a:picLocks noChangeAspect="1" noChangeArrowheads="1"/>
            </p:cNvPicPr>
            <p:nvPr/>
          </p:nvPicPr>
          <p:blipFill>
            <a:blip r:embed="rId2"/>
            <a:srcRect/>
            <a:stretch>
              <a:fillRect/>
            </a:stretch>
          </p:blipFill>
          <p:spPr bwMode="auto">
            <a:xfrm>
              <a:off x="3408" y="3139"/>
              <a:ext cx="576" cy="557"/>
            </a:xfrm>
            <a:prstGeom prst="rect">
              <a:avLst/>
            </a:prstGeom>
            <a:noFill/>
          </p:spPr>
        </p:pic>
        <p:pic>
          <p:nvPicPr>
            <p:cNvPr id="9222" name="Picture 6" descr="F:\internetgifs\PC02.gif"/>
            <p:cNvPicPr>
              <a:picLocks noChangeAspect="1" noChangeArrowheads="1"/>
            </p:cNvPicPr>
            <p:nvPr/>
          </p:nvPicPr>
          <p:blipFill>
            <a:blip r:embed="rId3"/>
            <a:srcRect/>
            <a:stretch>
              <a:fillRect/>
            </a:stretch>
          </p:blipFill>
          <p:spPr bwMode="auto">
            <a:xfrm>
              <a:off x="2592" y="1536"/>
              <a:ext cx="576" cy="576"/>
            </a:xfrm>
            <a:prstGeom prst="rect">
              <a:avLst/>
            </a:prstGeom>
            <a:noFill/>
          </p:spPr>
        </p:pic>
        <p:pic>
          <p:nvPicPr>
            <p:cNvPr id="9223" name="Picture 7" descr="F:\internetgifs\PC01.gif"/>
            <p:cNvPicPr>
              <a:picLocks noChangeAspect="1" noChangeArrowheads="1"/>
            </p:cNvPicPr>
            <p:nvPr/>
          </p:nvPicPr>
          <p:blipFill>
            <a:blip r:embed="rId4"/>
            <a:srcRect/>
            <a:stretch>
              <a:fillRect/>
            </a:stretch>
          </p:blipFill>
          <p:spPr bwMode="auto">
            <a:xfrm>
              <a:off x="4065" y="1632"/>
              <a:ext cx="495" cy="528"/>
            </a:xfrm>
            <a:prstGeom prst="rect">
              <a:avLst/>
            </a:prstGeom>
            <a:noFill/>
          </p:spPr>
        </p:pic>
        <p:pic>
          <p:nvPicPr>
            <p:cNvPr id="9225" name="Picture 9" descr="F:\internetgifs\NETPRINT.gif"/>
            <p:cNvPicPr>
              <a:picLocks noChangeAspect="1" noChangeArrowheads="1"/>
            </p:cNvPicPr>
            <p:nvPr/>
          </p:nvPicPr>
          <p:blipFill>
            <a:blip r:embed="rId5"/>
            <a:srcRect/>
            <a:stretch>
              <a:fillRect/>
            </a:stretch>
          </p:blipFill>
          <p:spPr bwMode="auto">
            <a:xfrm>
              <a:off x="1968" y="3312"/>
              <a:ext cx="384" cy="361"/>
            </a:xfrm>
            <a:prstGeom prst="rect">
              <a:avLst/>
            </a:prstGeom>
            <a:noFill/>
          </p:spPr>
        </p:pic>
        <p:sp>
          <p:nvSpPr>
            <p:cNvPr id="9226" name="Line 10"/>
            <p:cNvSpPr>
              <a:spLocks noChangeShapeType="1"/>
            </p:cNvSpPr>
            <p:nvPr/>
          </p:nvSpPr>
          <p:spPr bwMode="auto">
            <a:xfrm>
              <a:off x="1488" y="2112"/>
              <a:ext cx="0" cy="528"/>
            </a:xfrm>
            <a:prstGeom prst="line">
              <a:avLst/>
            </a:prstGeom>
            <a:noFill/>
            <a:ln w="50800">
              <a:solidFill>
                <a:schemeClr val="tx1"/>
              </a:solidFill>
              <a:round/>
              <a:headEnd/>
              <a:tailEnd/>
            </a:ln>
            <a:effectLst/>
          </p:spPr>
          <p:txBody>
            <a:bodyPr wrap="none"/>
            <a:lstStyle/>
            <a:p>
              <a:endParaRPr lang="el-GR"/>
            </a:p>
          </p:txBody>
        </p:sp>
        <p:sp>
          <p:nvSpPr>
            <p:cNvPr id="9227" name="Line 11"/>
            <p:cNvSpPr>
              <a:spLocks noChangeShapeType="1"/>
            </p:cNvSpPr>
            <p:nvPr/>
          </p:nvSpPr>
          <p:spPr bwMode="auto">
            <a:xfrm>
              <a:off x="2832" y="2064"/>
              <a:ext cx="0" cy="576"/>
            </a:xfrm>
            <a:prstGeom prst="line">
              <a:avLst/>
            </a:prstGeom>
            <a:noFill/>
            <a:ln w="50800">
              <a:solidFill>
                <a:schemeClr val="tx1"/>
              </a:solidFill>
              <a:round/>
              <a:headEnd/>
              <a:tailEnd/>
            </a:ln>
            <a:effectLst/>
          </p:spPr>
          <p:txBody>
            <a:bodyPr wrap="none"/>
            <a:lstStyle/>
            <a:p>
              <a:endParaRPr lang="el-GR"/>
            </a:p>
          </p:txBody>
        </p:sp>
        <p:sp>
          <p:nvSpPr>
            <p:cNvPr id="9228" name="Line 12"/>
            <p:cNvSpPr>
              <a:spLocks noChangeShapeType="1"/>
            </p:cNvSpPr>
            <p:nvPr/>
          </p:nvSpPr>
          <p:spPr bwMode="auto">
            <a:xfrm>
              <a:off x="4320" y="2112"/>
              <a:ext cx="0" cy="528"/>
            </a:xfrm>
            <a:prstGeom prst="line">
              <a:avLst/>
            </a:prstGeom>
            <a:noFill/>
            <a:ln w="50800">
              <a:solidFill>
                <a:schemeClr val="tx1"/>
              </a:solidFill>
              <a:round/>
              <a:headEnd/>
              <a:tailEnd/>
            </a:ln>
            <a:effectLst/>
          </p:spPr>
          <p:txBody>
            <a:bodyPr wrap="none"/>
            <a:lstStyle/>
            <a:p>
              <a:endParaRPr lang="el-GR"/>
            </a:p>
          </p:txBody>
        </p:sp>
        <p:sp>
          <p:nvSpPr>
            <p:cNvPr id="9229" name="Line 13"/>
            <p:cNvSpPr>
              <a:spLocks noChangeShapeType="1"/>
            </p:cNvSpPr>
            <p:nvPr/>
          </p:nvSpPr>
          <p:spPr bwMode="auto">
            <a:xfrm>
              <a:off x="2112" y="2640"/>
              <a:ext cx="0" cy="672"/>
            </a:xfrm>
            <a:prstGeom prst="line">
              <a:avLst/>
            </a:prstGeom>
            <a:noFill/>
            <a:ln w="50800">
              <a:solidFill>
                <a:schemeClr val="tx1"/>
              </a:solidFill>
              <a:round/>
              <a:headEnd/>
              <a:tailEnd/>
            </a:ln>
            <a:effectLst/>
          </p:spPr>
          <p:txBody>
            <a:bodyPr wrap="none"/>
            <a:lstStyle/>
            <a:p>
              <a:endParaRPr lang="el-GR"/>
            </a:p>
          </p:txBody>
        </p:sp>
        <p:sp>
          <p:nvSpPr>
            <p:cNvPr id="9230" name="Line 14"/>
            <p:cNvSpPr>
              <a:spLocks noChangeShapeType="1"/>
            </p:cNvSpPr>
            <p:nvPr/>
          </p:nvSpPr>
          <p:spPr bwMode="auto">
            <a:xfrm>
              <a:off x="3696" y="2640"/>
              <a:ext cx="0" cy="528"/>
            </a:xfrm>
            <a:prstGeom prst="line">
              <a:avLst/>
            </a:prstGeom>
            <a:noFill/>
            <a:ln w="50800">
              <a:solidFill>
                <a:schemeClr val="tx1"/>
              </a:solidFill>
              <a:round/>
              <a:headEnd/>
              <a:tailEnd/>
            </a:ln>
            <a:effectLst/>
          </p:spPr>
          <p:txBody>
            <a:bodyPr wrap="none"/>
            <a:lstStyle/>
            <a:p>
              <a:endParaRPr lang="el-GR"/>
            </a:p>
          </p:txBody>
        </p:sp>
      </p:grpSp>
    </p:spTree>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a:xfrm>
            <a:off x="2577769" y="617826"/>
            <a:ext cx="4240212" cy="1143000"/>
          </a:xfrm>
        </p:spPr>
        <p:txBody>
          <a:bodyPr/>
          <a:lstStyle/>
          <a:p>
            <a:pPr algn="ctr"/>
            <a:r>
              <a:rPr lang="el-GR" b="1" dirty="0">
                <a:effectLst>
                  <a:outerShdw blurRad="38100" dist="38100" dir="2700000" algn="tl">
                    <a:srgbClr val="C0C0C0"/>
                  </a:outerShdw>
                </a:effectLst>
              </a:rPr>
              <a:t>Διαδίκτυο</a:t>
            </a:r>
          </a:p>
        </p:txBody>
      </p:sp>
      <p:sp>
        <p:nvSpPr>
          <p:cNvPr id="41" name="4 - Θέση αριθμού διαφάνειας"/>
          <p:cNvSpPr>
            <a:spLocks noGrp="1"/>
          </p:cNvSpPr>
          <p:nvPr>
            <p:ph type="sldNum" sz="quarter" idx="12"/>
          </p:nvPr>
        </p:nvSpPr>
        <p:spPr/>
        <p:txBody>
          <a:bodyPr/>
          <a:lstStyle/>
          <a:p>
            <a:r>
              <a:rPr lang="en-US"/>
              <a:t>1-</a:t>
            </a:r>
            <a:fld id="{B1D6F0A6-788C-4D4E-AA58-ABE9A40CF4BD}" type="slidenum">
              <a:rPr lang="el-GR"/>
              <a:pPr/>
              <a:t>24</a:t>
            </a:fld>
            <a:endParaRPr lang="el-GR"/>
          </a:p>
        </p:txBody>
      </p:sp>
      <p:grpSp>
        <p:nvGrpSpPr>
          <p:cNvPr id="13355" name="Group 43"/>
          <p:cNvGrpSpPr>
            <a:grpSpLocks/>
          </p:cNvGrpSpPr>
          <p:nvPr/>
        </p:nvGrpSpPr>
        <p:grpSpPr bwMode="auto">
          <a:xfrm>
            <a:off x="304800" y="2021160"/>
            <a:ext cx="8553450" cy="4648200"/>
            <a:chOff x="192" y="1104"/>
            <a:chExt cx="5388" cy="2928"/>
          </a:xfrm>
        </p:grpSpPr>
        <p:pic>
          <p:nvPicPr>
            <p:cNvPr id="13315" name="Picture 3" descr="F:\internetgifs\PC01.gif"/>
            <p:cNvPicPr>
              <a:picLocks noChangeAspect="1" noChangeArrowheads="1"/>
            </p:cNvPicPr>
            <p:nvPr/>
          </p:nvPicPr>
          <p:blipFill>
            <a:blip r:embed="rId2"/>
            <a:srcRect/>
            <a:stretch>
              <a:fillRect/>
            </a:stretch>
          </p:blipFill>
          <p:spPr bwMode="auto">
            <a:xfrm>
              <a:off x="1584" y="2402"/>
              <a:ext cx="269" cy="334"/>
            </a:xfrm>
            <a:prstGeom prst="rect">
              <a:avLst/>
            </a:prstGeom>
            <a:noFill/>
          </p:spPr>
        </p:pic>
        <p:pic>
          <p:nvPicPr>
            <p:cNvPr id="13316" name="Picture 4" descr="F:\internetgifs\PC02.gif"/>
            <p:cNvPicPr>
              <a:picLocks noChangeAspect="1" noChangeArrowheads="1"/>
            </p:cNvPicPr>
            <p:nvPr/>
          </p:nvPicPr>
          <p:blipFill>
            <a:blip r:embed="rId3"/>
            <a:srcRect/>
            <a:stretch>
              <a:fillRect/>
            </a:stretch>
          </p:blipFill>
          <p:spPr bwMode="auto">
            <a:xfrm>
              <a:off x="2415" y="2914"/>
              <a:ext cx="513" cy="590"/>
            </a:xfrm>
            <a:prstGeom prst="rect">
              <a:avLst/>
            </a:prstGeom>
            <a:noFill/>
          </p:spPr>
        </p:pic>
        <p:pic>
          <p:nvPicPr>
            <p:cNvPr id="13317" name="Picture 5" descr="F:\internetgifs\PC03.gif"/>
            <p:cNvPicPr>
              <a:picLocks noChangeAspect="1" noChangeArrowheads="1"/>
            </p:cNvPicPr>
            <p:nvPr/>
          </p:nvPicPr>
          <p:blipFill>
            <a:blip r:embed="rId4"/>
            <a:srcRect/>
            <a:stretch>
              <a:fillRect/>
            </a:stretch>
          </p:blipFill>
          <p:spPr bwMode="auto">
            <a:xfrm>
              <a:off x="816" y="2304"/>
              <a:ext cx="300" cy="336"/>
            </a:xfrm>
            <a:prstGeom prst="rect">
              <a:avLst/>
            </a:prstGeom>
            <a:noFill/>
          </p:spPr>
        </p:pic>
        <p:pic>
          <p:nvPicPr>
            <p:cNvPr id="13318" name="Picture 6" descr="F:\internetgifs\NETPRINT.gif"/>
            <p:cNvPicPr>
              <a:picLocks noChangeAspect="1" noChangeArrowheads="1"/>
            </p:cNvPicPr>
            <p:nvPr/>
          </p:nvPicPr>
          <p:blipFill>
            <a:blip r:embed="rId5"/>
            <a:srcRect/>
            <a:stretch>
              <a:fillRect/>
            </a:stretch>
          </p:blipFill>
          <p:spPr bwMode="auto">
            <a:xfrm>
              <a:off x="284" y="3688"/>
              <a:ext cx="229" cy="248"/>
            </a:xfrm>
            <a:prstGeom prst="rect">
              <a:avLst/>
            </a:prstGeom>
            <a:noFill/>
          </p:spPr>
        </p:pic>
        <p:pic>
          <p:nvPicPr>
            <p:cNvPr id="13319" name="Picture 7" descr="F:\internetgifs\PC01.gif"/>
            <p:cNvPicPr>
              <a:picLocks noChangeAspect="1" noChangeArrowheads="1"/>
            </p:cNvPicPr>
            <p:nvPr/>
          </p:nvPicPr>
          <p:blipFill>
            <a:blip r:embed="rId2"/>
            <a:srcRect/>
            <a:stretch>
              <a:fillRect/>
            </a:stretch>
          </p:blipFill>
          <p:spPr bwMode="auto">
            <a:xfrm>
              <a:off x="192" y="2448"/>
              <a:ext cx="273" cy="336"/>
            </a:xfrm>
            <a:prstGeom prst="rect">
              <a:avLst/>
            </a:prstGeom>
            <a:noFill/>
          </p:spPr>
        </p:pic>
        <p:sp>
          <p:nvSpPr>
            <p:cNvPr id="13324" name="Oval 12"/>
            <p:cNvSpPr>
              <a:spLocks noChangeArrowheads="1"/>
            </p:cNvSpPr>
            <p:nvPr/>
          </p:nvSpPr>
          <p:spPr bwMode="auto">
            <a:xfrm>
              <a:off x="384" y="3024"/>
              <a:ext cx="960" cy="480"/>
            </a:xfrm>
            <a:prstGeom prst="ellipse">
              <a:avLst/>
            </a:prstGeom>
            <a:noFill/>
            <a:ln w="38100">
              <a:solidFill>
                <a:schemeClr val="tx1"/>
              </a:solidFill>
              <a:round/>
              <a:headEnd/>
              <a:tailEnd/>
            </a:ln>
            <a:effectLst/>
          </p:spPr>
          <p:txBody>
            <a:bodyPr wrap="none" anchor="ctr"/>
            <a:lstStyle/>
            <a:p>
              <a:endParaRPr lang="el-GR"/>
            </a:p>
          </p:txBody>
        </p:sp>
        <p:pic>
          <p:nvPicPr>
            <p:cNvPr id="13325" name="Picture 13" descr="F:\internetgifs\PC03.gif"/>
            <p:cNvPicPr>
              <a:picLocks noChangeAspect="1" noChangeArrowheads="1"/>
            </p:cNvPicPr>
            <p:nvPr/>
          </p:nvPicPr>
          <p:blipFill>
            <a:blip r:embed="rId4"/>
            <a:srcRect/>
            <a:stretch>
              <a:fillRect/>
            </a:stretch>
          </p:blipFill>
          <p:spPr bwMode="auto">
            <a:xfrm>
              <a:off x="1344" y="3648"/>
              <a:ext cx="300" cy="336"/>
            </a:xfrm>
            <a:prstGeom prst="rect">
              <a:avLst/>
            </a:prstGeom>
            <a:noFill/>
          </p:spPr>
        </p:pic>
        <p:pic>
          <p:nvPicPr>
            <p:cNvPr id="13326" name="Picture 14" descr="F:\internetgifs\PC02.gif"/>
            <p:cNvPicPr>
              <a:picLocks noChangeAspect="1" noChangeArrowheads="1"/>
            </p:cNvPicPr>
            <p:nvPr/>
          </p:nvPicPr>
          <p:blipFill>
            <a:blip r:embed="rId3"/>
            <a:srcRect/>
            <a:stretch>
              <a:fillRect/>
            </a:stretch>
          </p:blipFill>
          <p:spPr bwMode="auto">
            <a:xfrm>
              <a:off x="4487" y="3058"/>
              <a:ext cx="346" cy="398"/>
            </a:xfrm>
            <a:prstGeom prst="rect">
              <a:avLst/>
            </a:prstGeom>
            <a:noFill/>
          </p:spPr>
        </p:pic>
        <p:pic>
          <p:nvPicPr>
            <p:cNvPr id="13327" name="Picture 15" descr="F:\internetgifs\PC03.gif"/>
            <p:cNvPicPr>
              <a:picLocks noChangeAspect="1" noChangeArrowheads="1"/>
            </p:cNvPicPr>
            <p:nvPr/>
          </p:nvPicPr>
          <p:blipFill>
            <a:blip r:embed="rId4"/>
            <a:srcRect/>
            <a:stretch>
              <a:fillRect/>
            </a:stretch>
          </p:blipFill>
          <p:spPr bwMode="auto">
            <a:xfrm>
              <a:off x="3744" y="2544"/>
              <a:ext cx="300" cy="336"/>
            </a:xfrm>
            <a:prstGeom prst="rect">
              <a:avLst/>
            </a:prstGeom>
            <a:noFill/>
          </p:spPr>
        </p:pic>
        <p:pic>
          <p:nvPicPr>
            <p:cNvPr id="13328" name="Picture 16" descr="F:\internetgifs\PC03.gif"/>
            <p:cNvPicPr>
              <a:picLocks noChangeAspect="1" noChangeArrowheads="1"/>
            </p:cNvPicPr>
            <p:nvPr/>
          </p:nvPicPr>
          <p:blipFill>
            <a:blip r:embed="rId4"/>
            <a:srcRect/>
            <a:stretch>
              <a:fillRect/>
            </a:stretch>
          </p:blipFill>
          <p:spPr bwMode="auto">
            <a:xfrm>
              <a:off x="5280" y="3600"/>
              <a:ext cx="300" cy="336"/>
            </a:xfrm>
            <a:prstGeom prst="rect">
              <a:avLst/>
            </a:prstGeom>
            <a:noFill/>
          </p:spPr>
        </p:pic>
        <p:pic>
          <p:nvPicPr>
            <p:cNvPr id="13329" name="Picture 17" descr="F:\internetgifs\PC01.gif"/>
            <p:cNvPicPr>
              <a:picLocks noChangeAspect="1" noChangeArrowheads="1"/>
            </p:cNvPicPr>
            <p:nvPr/>
          </p:nvPicPr>
          <p:blipFill>
            <a:blip r:embed="rId2"/>
            <a:srcRect/>
            <a:stretch>
              <a:fillRect/>
            </a:stretch>
          </p:blipFill>
          <p:spPr bwMode="auto">
            <a:xfrm>
              <a:off x="3763" y="3698"/>
              <a:ext cx="269" cy="334"/>
            </a:xfrm>
            <a:prstGeom prst="rect">
              <a:avLst/>
            </a:prstGeom>
            <a:noFill/>
          </p:spPr>
        </p:pic>
        <p:pic>
          <p:nvPicPr>
            <p:cNvPr id="13330" name="Picture 18" descr="F:\internetgifs\NETPRINT.gif"/>
            <p:cNvPicPr>
              <a:picLocks noChangeAspect="1" noChangeArrowheads="1"/>
            </p:cNvPicPr>
            <p:nvPr/>
          </p:nvPicPr>
          <p:blipFill>
            <a:blip r:embed="rId5"/>
            <a:srcRect/>
            <a:stretch>
              <a:fillRect/>
            </a:stretch>
          </p:blipFill>
          <p:spPr bwMode="auto">
            <a:xfrm>
              <a:off x="5232" y="2584"/>
              <a:ext cx="229" cy="248"/>
            </a:xfrm>
            <a:prstGeom prst="rect">
              <a:avLst/>
            </a:prstGeom>
            <a:noFill/>
          </p:spPr>
        </p:pic>
        <p:pic>
          <p:nvPicPr>
            <p:cNvPr id="13331" name="Picture 19" descr="F:\internetgifs\NETPRINT.gif"/>
            <p:cNvPicPr>
              <a:picLocks noChangeAspect="1" noChangeArrowheads="1"/>
            </p:cNvPicPr>
            <p:nvPr/>
          </p:nvPicPr>
          <p:blipFill>
            <a:blip r:embed="rId5"/>
            <a:srcRect/>
            <a:stretch>
              <a:fillRect/>
            </a:stretch>
          </p:blipFill>
          <p:spPr bwMode="auto">
            <a:xfrm>
              <a:off x="2016" y="1912"/>
              <a:ext cx="229" cy="248"/>
            </a:xfrm>
            <a:prstGeom prst="rect">
              <a:avLst/>
            </a:prstGeom>
            <a:noFill/>
          </p:spPr>
        </p:pic>
        <p:pic>
          <p:nvPicPr>
            <p:cNvPr id="13332" name="Picture 20" descr="F:\internetgifs\PC03.gif"/>
            <p:cNvPicPr>
              <a:picLocks noChangeAspect="1" noChangeArrowheads="1"/>
            </p:cNvPicPr>
            <p:nvPr/>
          </p:nvPicPr>
          <p:blipFill>
            <a:blip r:embed="rId4"/>
            <a:srcRect/>
            <a:stretch>
              <a:fillRect/>
            </a:stretch>
          </p:blipFill>
          <p:spPr bwMode="auto">
            <a:xfrm>
              <a:off x="3204" y="1872"/>
              <a:ext cx="300" cy="336"/>
            </a:xfrm>
            <a:prstGeom prst="rect">
              <a:avLst/>
            </a:prstGeom>
            <a:noFill/>
          </p:spPr>
        </p:pic>
        <p:pic>
          <p:nvPicPr>
            <p:cNvPr id="13333" name="Picture 21" descr="F:\internetgifs\PC01.gif"/>
            <p:cNvPicPr>
              <a:picLocks noChangeAspect="1" noChangeArrowheads="1"/>
            </p:cNvPicPr>
            <p:nvPr/>
          </p:nvPicPr>
          <p:blipFill>
            <a:blip r:embed="rId2"/>
            <a:srcRect/>
            <a:stretch>
              <a:fillRect/>
            </a:stretch>
          </p:blipFill>
          <p:spPr bwMode="auto">
            <a:xfrm>
              <a:off x="1584" y="1169"/>
              <a:ext cx="317" cy="271"/>
            </a:xfrm>
            <a:prstGeom prst="rect">
              <a:avLst/>
            </a:prstGeom>
            <a:noFill/>
          </p:spPr>
        </p:pic>
        <p:pic>
          <p:nvPicPr>
            <p:cNvPr id="13334" name="Picture 22" descr="F:\internetgifs\PC01.gif"/>
            <p:cNvPicPr>
              <a:picLocks noChangeAspect="1" noChangeArrowheads="1"/>
            </p:cNvPicPr>
            <p:nvPr/>
          </p:nvPicPr>
          <p:blipFill>
            <a:blip r:embed="rId2"/>
            <a:srcRect/>
            <a:stretch>
              <a:fillRect/>
            </a:stretch>
          </p:blipFill>
          <p:spPr bwMode="auto">
            <a:xfrm>
              <a:off x="3840" y="1106"/>
              <a:ext cx="269" cy="334"/>
            </a:xfrm>
            <a:prstGeom prst="rect">
              <a:avLst/>
            </a:prstGeom>
            <a:noFill/>
          </p:spPr>
        </p:pic>
        <p:pic>
          <p:nvPicPr>
            <p:cNvPr id="13335" name="Picture 23" descr="F:\internetgifs\PC03.gif"/>
            <p:cNvPicPr>
              <a:picLocks noChangeAspect="1" noChangeArrowheads="1"/>
            </p:cNvPicPr>
            <p:nvPr/>
          </p:nvPicPr>
          <p:blipFill>
            <a:blip r:embed="rId4"/>
            <a:srcRect/>
            <a:stretch>
              <a:fillRect/>
            </a:stretch>
          </p:blipFill>
          <p:spPr bwMode="auto">
            <a:xfrm>
              <a:off x="2688" y="1104"/>
              <a:ext cx="300" cy="336"/>
            </a:xfrm>
            <a:prstGeom prst="rect">
              <a:avLst/>
            </a:prstGeom>
            <a:noFill/>
          </p:spPr>
        </p:pic>
        <p:sp>
          <p:nvSpPr>
            <p:cNvPr id="13336" name="Line 24"/>
            <p:cNvSpPr>
              <a:spLocks noChangeShapeType="1"/>
            </p:cNvSpPr>
            <p:nvPr/>
          </p:nvSpPr>
          <p:spPr bwMode="auto">
            <a:xfrm>
              <a:off x="1344" y="1728"/>
              <a:ext cx="3312" cy="0"/>
            </a:xfrm>
            <a:prstGeom prst="line">
              <a:avLst/>
            </a:prstGeom>
            <a:noFill/>
            <a:ln w="38100">
              <a:solidFill>
                <a:schemeClr val="tx1"/>
              </a:solidFill>
              <a:round/>
              <a:headEnd/>
              <a:tailEnd/>
            </a:ln>
            <a:effectLst/>
          </p:spPr>
          <p:txBody>
            <a:bodyPr wrap="none"/>
            <a:lstStyle/>
            <a:p>
              <a:endParaRPr lang="el-GR"/>
            </a:p>
          </p:txBody>
        </p:sp>
        <p:sp>
          <p:nvSpPr>
            <p:cNvPr id="13337" name="Line 25"/>
            <p:cNvSpPr>
              <a:spLocks noChangeShapeType="1"/>
            </p:cNvSpPr>
            <p:nvPr/>
          </p:nvSpPr>
          <p:spPr bwMode="auto">
            <a:xfrm>
              <a:off x="1728" y="1411"/>
              <a:ext cx="0" cy="317"/>
            </a:xfrm>
            <a:prstGeom prst="line">
              <a:avLst/>
            </a:prstGeom>
            <a:noFill/>
            <a:ln w="38100">
              <a:solidFill>
                <a:schemeClr val="tx1"/>
              </a:solidFill>
              <a:round/>
              <a:headEnd/>
              <a:tailEnd/>
            </a:ln>
            <a:effectLst/>
          </p:spPr>
          <p:txBody>
            <a:bodyPr wrap="none"/>
            <a:lstStyle/>
            <a:p>
              <a:endParaRPr lang="el-GR"/>
            </a:p>
          </p:txBody>
        </p:sp>
        <p:sp>
          <p:nvSpPr>
            <p:cNvPr id="13338" name="Line 26"/>
            <p:cNvSpPr>
              <a:spLocks noChangeShapeType="1"/>
            </p:cNvSpPr>
            <p:nvPr/>
          </p:nvSpPr>
          <p:spPr bwMode="auto">
            <a:xfrm>
              <a:off x="2112" y="1728"/>
              <a:ext cx="0" cy="192"/>
            </a:xfrm>
            <a:prstGeom prst="line">
              <a:avLst/>
            </a:prstGeom>
            <a:noFill/>
            <a:ln w="38100">
              <a:solidFill>
                <a:schemeClr val="tx1"/>
              </a:solidFill>
              <a:round/>
              <a:headEnd/>
              <a:tailEnd/>
            </a:ln>
            <a:effectLst/>
          </p:spPr>
          <p:txBody>
            <a:bodyPr wrap="none"/>
            <a:lstStyle/>
            <a:p>
              <a:endParaRPr lang="el-GR"/>
            </a:p>
          </p:txBody>
        </p:sp>
        <p:sp>
          <p:nvSpPr>
            <p:cNvPr id="13340" name="Line 28"/>
            <p:cNvSpPr>
              <a:spLocks noChangeShapeType="1"/>
            </p:cNvSpPr>
            <p:nvPr/>
          </p:nvSpPr>
          <p:spPr bwMode="auto">
            <a:xfrm>
              <a:off x="2832" y="1440"/>
              <a:ext cx="0" cy="288"/>
            </a:xfrm>
            <a:prstGeom prst="line">
              <a:avLst/>
            </a:prstGeom>
            <a:noFill/>
            <a:ln w="38100">
              <a:solidFill>
                <a:schemeClr val="tx1"/>
              </a:solidFill>
              <a:round/>
              <a:headEnd/>
              <a:tailEnd/>
            </a:ln>
            <a:effectLst/>
          </p:spPr>
          <p:txBody>
            <a:bodyPr wrap="none"/>
            <a:lstStyle/>
            <a:p>
              <a:endParaRPr lang="el-GR"/>
            </a:p>
          </p:txBody>
        </p:sp>
        <p:sp>
          <p:nvSpPr>
            <p:cNvPr id="13341" name="Line 29"/>
            <p:cNvSpPr>
              <a:spLocks noChangeShapeType="1"/>
            </p:cNvSpPr>
            <p:nvPr/>
          </p:nvSpPr>
          <p:spPr bwMode="auto">
            <a:xfrm>
              <a:off x="3360" y="1728"/>
              <a:ext cx="0" cy="144"/>
            </a:xfrm>
            <a:prstGeom prst="line">
              <a:avLst/>
            </a:prstGeom>
            <a:noFill/>
            <a:ln w="38100">
              <a:solidFill>
                <a:schemeClr val="tx1"/>
              </a:solidFill>
              <a:round/>
              <a:headEnd/>
              <a:tailEnd/>
            </a:ln>
            <a:effectLst/>
          </p:spPr>
          <p:txBody>
            <a:bodyPr wrap="none"/>
            <a:lstStyle/>
            <a:p>
              <a:endParaRPr lang="el-GR"/>
            </a:p>
          </p:txBody>
        </p:sp>
        <p:sp>
          <p:nvSpPr>
            <p:cNvPr id="13342" name="Line 30"/>
            <p:cNvSpPr>
              <a:spLocks noChangeShapeType="1"/>
            </p:cNvSpPr>
            <p:nvPr/>
          </p:nvSpPr>
          <p:spPr bwMode="auto">
            <a:xfrm>
              <a:off x="3984" y="1440"/>
              <a:ext cx="0" cy="288"/>
            </a:xfrm>
            <a:prstGeom prst="line">
              <a:avLst/>
            </a:prstGeom>
            <a:noFill/>
            <a:ln w="38100">
              <a:solidFill>
                <a:schemeClr val="tx1"/>
              </a:solidFill>
              <a:round/>
              <a:headEnd/>
              <a:tailEnd/>
            </a:ln>
            <a:effectLst/>
          </p:spPr>
          <p:txBody>
            <a:bodyPr wrap="none"/>
            <a:lstStyle/>
            <a:p>
              <a:endParaRPr lang="el-GR"/>
            </a:p>
          </p:txBody>
        </p:sp>
        <p:sp>
          <p:nvSpPr>
            <p:cNvPr id="13343" name="Line 31"/>
            <p:cNvSpPr>
              <a:spLocks noChangeShapeType="1"/>
            </p:cNvSpPr>
            <p:nvPr/>
          </p:nvSpPr>
          <p:spPr bwMode="auto">
            <a:xfrm>
              <a:off x="2640" y="1728"/>
              <a:ext cx="0" cy="1296"/>
            </a:xfrm>
            <a:prstGeom prst="line">
              <a:avLst/>
            </a:prstGeom>
            <a:noFill/>
            <a:ln w="38100">
              <a:solidFill>
                <a:schemeClr val="tx1"/>
              </a:solidFill>
              <a:round/>
              <a:headEnd/>
              <a:tailEnd/>
            </a:ln>
            <a:effectLst/>
          </p:spPr>
          <p:txBody>
            <a:bodyPr wrap="none"/>
            <a:lstStyle/>
            <a:p>
              <a:endParaRPr lang="el-GR"/>
            </a:p>
          </p:txBody>
        </p:sp>
        <p:sp>
          <p:nvSpPr>
            <p:cNvPr id="13344" name="Line 32"/>
            <p:cNvSpPr>
              <a:spLocks noChangeShapeType="1"/>
            </p:cNvSpPr>
            <p:nvPr/>
          </p:nvSpPr>
          <p:spPr bwMode="auto">
            <a:xfrm>
              <a:off x="2880" y="3264"/>
              <a:ext cx="1632" cy="0"/>
            </a:xfrm>
            <a:prstGeom prst="line">
              <a:avLst/>
            </a:prstGeom>
            <a:noFill/>
            <a:ln w="38100">
              <a:solidFill>
                <a:schemeClr val="tx1"/>
              </a:solidFill>
              <a:round/>
              <a:headEnd/>
              <a:tailEnd/>
            </a:ln>
            <a:effectLst/>
          </p:spPr>
          <p:txBody>
            <a:bodyPr wrap="none"/>
            <a:lstStyle/>
            <a:p>
              <a:endParaRPr lang="el-GR"/>
            </a:p>
          </p:txBody>
        </p:sp>
        <p:sp>
          <p:nvSpPr>
            <p:cNvPr id="13345" name="Line 33"/>
            <p:cNvSpPr>
              <a:spLocks noChangeShapeType="1"/>
            </p:cNvSpPr>
            <p:nvPr/>
          </p:nvSpPr>
          <p:spPr bwMode="auto">
            <a:xfrm>
              <a:off x="3984" y="2880"/>
              <a:ext cx="528" cy="384"/>
            </a:xfrm>
            <a:prstGeom prst="line">
              <a:avLst/>
            </a:prstGeom>
            <a:noFill/>
            <a:ln w="38100">
              <a:solidFill>
                <a:schemeClr val="tx1"/>
              </a:solidFill>
              <a:round/>
              <a:headEnd/>
              <a:tailEnd/>
            </a:ln>
            <a:effectLst/>
          </p:spPr>
          <p:txBody>
            <a:bodyPr wrap="none"/>
            <a:lstStyle/>
            <a:p>
              <a:endParaRPr lang="el-GR"/>
            </a:p>
          </p:txBody>
        </p:sp>
        <p:sp>
          <p:nvSpPr>
            <p:cNvPr id="13346" name="Line 34"/>
            <p:cNvSpPr>
              <a:spLocks noChangeShapeType="1"/>
            </p:cNvSpPr>
            <p:nvPr/>
          </p:nvSpPr>
          <p:spPr bwMode="auto">
            <a:xfrm flipH="1">
              <a:off x="3984" y="3264"/>
              <a:ext cx="528" cy="432"/>
            </a:xfrm>
            <a:prstGeom prst="line">
              <a:avLst/>
            </a:prstGeom>
            <a:noFill/>
            <a:ln w="38100">
              <a:solidFill>
                <a:schemeClr val="tx1"/>
              </a:solidFill>
              <a:round/>
              <a:headEnd/>
              <a:tailEnd/>
            </a:ln>
            <a:effectLst/>
          </p:spPr>
          <p:txBody>
            <a:bodyPr wrap="none"/>
            <a:lstStyle/>
            <a:p>
              <a:endParaRPr lang="el-GR"/>
            </a:p>
          </p:txBody>
        </p:sp>
        <p:sp>
          <p:nvSpPr>
            <p:cNvPr id="13347" name="Line 35"/>
            <p:cNvSpPr>
              <a:spLocks noChangeShapeType="1"/>
            </p:cNvSpPr>
            <p:nvPr/>
          </p:nvSpPr>
          <p:spPr bwMode="auto">
            <a:xfrm>
              <a:off x="4800" y="3264"/>
              <a:ext cx="567" cy="480"/>
            </a:xfrm>
            <a:prstGeom prst="line">
              <a:avLst/>
            </a:prstGeom>
            <a:noFill/>
            <a:ln w="38100">
              <a:solidFill>
                <a:schemeClr val="tx1"/>
              </a:solidFill>
              <a:round/>
              <a:headEnd/>
              <a:tailEnd/>
            </a:ln>
            <a:effectLst/>
          </p:spPr>
          <p:txBody>
            <a:bodyPr wrap="none"/>
            <a:lstStyle/>
            <a:p>
              <a:endParaRPr lang="el-GR"/>
            </a:p>
          </p:txBody>
        </p:sp>
        <p:sp>
          <p:nvSpPr>
            <p:cNvPr id="13348" name="Line 36"/>
            <p:cNvSpPr>
              <a:spLocks noChangeShapeType="1"/>
            </p:cNvSpPr>
            <p:nvPr/>
          </p:nvSpPr>
          <p:spPr bwMode="auto">
            <a:xfrm flipH="1">
              <a:off x="4813" y="2736"/>
              <a:ext cx="419" cy="528"/>
            </a:xfrm>
            <a:prstGeom prst="line">
              <a:avLst/>
            </a:prstGeom>
            <a:noFill/>
            <a:ln w="38100">
              <a:solidFill>
                <a:schemeClr val="tx1"/>
              </a:solidFill>
              <a:round/>
              <a:headEnd/>
              <a:tailEnd/>
            </a:ln>
            <a:effectLst/>
          </p:spPr>
          <p:txBody>
            <a:bodyPr wrap="none"/>
            <a:lstStyle/>
            <a:p>
              <a:endParaRPr lang="el-GR"/>
            </a:p>
          </p:txBody>
        </p:sp>
        <p:sp>
          <p:nvSpPr>
            <p:cNvPr id="13349" name="Line 37"/>
            <p:cNvSpPr>
              <a:spLocks noChangeShapeType="1"/>
            </p:cNvSpPr>
            <p:nvPr/>
          </p:nvSpPr>
          <p:spPr bwMode="auto">
            <a:xfrm>
              <a:off x="960" y="2609"/>
              <a:ext cx="0" cy="415"/>
            </a:xfrm>
            <a:prstGeom prst="line">
              <a:avLst/>
            </a:prstGeom>
            <a:noFill/>
            <a:ln w="38100">
              <a:solidFill>
                <a:schemeClr val="tx1"/>
              </a:solidFill>
              <a:round/>
              <a:headEnd/>
              <a:tailEnd/>
            </a:ln>
            <a:effectLst/>
          </p:spPr>
          <p:txBody>
            <a:bodyPr wrap="none"/>
            <a:lstStyle/>
            <a:p>
              <a:endParaRPr lang="el-GR"/>
            </a:p>
          </p:txBody>
        </p:sp>
        <p:sp>
          <p:nvSpPr>
            <p:cNvPr id="13350" name="Line 38"/>
            <p:cNvSpPr>
              <a:spLocks noChangeShapeType="1"/>
            </p:cNvSpPr>
            <p:nvPr/>
          </p:nvSpPr>
          <p:spPr bwMode="auto">
            <a:xfrm flipH="1">
              <a:off x="1248" y="2688"/>
              <a:ext cx="358" cy="432"/>
            </a:xfrm>
            <a:prstGeom prst="line">
              <a:avLst/>
            </a:prstGeom>
            <a:noFill/>
            <a:ln w="38100">
              <a:solidFill>
                <a:schemeClr val="tx1"/>
              </a:solidFill>
              <a:round/>
              <a:headEnd/>
              <a:tailEnd/>
            </a:ln>
            <a:effectLst/>
          </p:spPr>
          <p:txBody>
            <a:bodyPr wrap="none"/>
            <a:lstStyle/>
            <a:p>
              <a:endParaRPr lang="el-GR"/>
            </a:p>
          </p:txBody>
        </p:sp>
        <p:sp>
          <p:nvSpPr>
            <p:cNvPr id="13351" name="Line 39"/>
            <p:cNvSpPr>
              <a:spLocks noChangeShapeType="1"/>
            </p:cNvSpPr>
            <p:nvPr/>
          </p:nvSpPr>
          <p:spPr bwMode="auto">
            <a:xfrm>
              <a:off x="1152" y="3456"/>
              <a:ext cx="288" cy="336"/>
            </a:xfrm>
            <a:prstGeom prst="line">
              <a:avLst/>
            </a:prstGeom>
            <a:noFill/>
            <a:ln w="38100">
              <a:solidFill>
                <a:schemeClr val="tx1"/>
              </a:solidFill>
              <a:round/>
              <a:headEnd/>
              <a:tailEnd/>
            </a:ln>
            <a:effectLst/>
          </p:spPr>
          <p:txBody>
            <a:bodyPr wrap="none"/>
            <a:lstStyle/>
            <a:p>
              <a:endParaRPr lang="el-GR"/>
            </a:p>
          </p:txBody>
        </p:sp>
        <p:sp>
          <p:nvSpPr>
            <p:cNvPr id="13352" name="Line 40"/>
            <p:cNvSpPr>
              <a:spLocks noChangeShapeType="1"/>
            </p:cNvSpPr>
            <p:nvPr/>
          </p:nvSpPr>
          <p:spPr bwMode="auto">
            <a:xfrm>
              <a:off x="384" y="2784"/>
              <a:ext cx="192" cy="288"/>
            </a:xfrm>
            <a:prstGeom prst="line">
              <a:avLst/>
            </a:prstGeom>
            <a:noFill/>
            <a:ln w="38100">
              <a:solidFill>
                <a:schemeClr val="tx1"/>
              </a:solidFill>
              <a:round/>
              <a:headEnd/>
              <a:tailEnd/>
            </a:ln>
            <a:effectLst/>
          </p:spPr>
          <p:txBody>
            <a:bodyPr wrap="none"/>
            <a:lstStyle/>
            <a:p>
              <a:endParaRPr lang="el-GR"/>
            </a:p>
          </p:txBody>
        </p:sp>
        <p:sp>
          <p:nvSpPr>
            <p:cNvPr id="13353" name="Line 41"/>
            <p:cNvSpPr>
              <a:spLocks noChangeShapeType="1"/>
            </p:cNvSpPr>
            <p:nvPr/>
          </p:nvSpPr>
          <p:spPr bwMode="auto">
            <a:xfrm flipH="1">
              <a:off x="432" y="3456"/>
              <a:ext cx="96" cy="192"/>
            </a:xfrm>
            <a:prstGeom prst="line">
              <a:avLst/>
            </a:prstGeom>
            <a:noFill/>
            <a:ln w="38100">
              <a:solidFill>
                <a:schemeClr val="tx1"/>
              </a:solidFill>
              <a:round/>
              <a:headEnd/>
              <a:tailEnd/>
            </a:ln>
            <a:effectLst/>
          </p:spPr>
          <p:txBody>
            <a:bodyPr wrap="none"/>
            <a:lstStyle/>
            <a:p>
              <a:endParaRPr lang="el-GR"/>
            </a:p>
          </p:txBody>
        </p:sp>
        <p:sp>
          <p:nvSpPr>
            <p:cNvPr id="13354" name="Line 42"/>
            <p:cNvSpPr>
              <a:spLocks noChangeShapeType="1"/>
            </p:cNvSpPr>
            <p:nvPr/>
          </p:nvSpPr>
          <p:spPr bwMode="auto">
            <a:xfrm>
              <a:off x="1344" y="3264"/>
              <a:ext cx="1104" cy="0"/>
            </a:xfrm>
            <a:prstGeom prst="line">
              <a:avLst/>
            </a:prstGeom>
            <a:noFill/>
            <a:ln w="38100">
              <a:solidFill>
                <a:schemeClr val="tx1"/>
              </a:solidFill>
              <a:round/>
              <a:headEnd/>
              <a:tailEnd/>
            </a:ln>
            <a:effectLst/>
          </p:spPr>
          <p:txBody>
            <a:bodyPr wrap="none"/>
            <a:lstStyle/>
            <a:p>
              <a:endParaRPr lang="el-GR"/>
            </a:p>
          </p:txBody>
        </p:sp>
      </p:grpSp>
    </p:spTree>
  </p:cSld>
  <p:clrMapOvr>
    <a:masterClrMapping/>
  </p:clrMapOvr>
  <p:transition>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ctrTitle"/>
          </p:nvPr>
        </p:nvSpPr>
        <p:spPr>
          <a:xfrm>
            <a:off x="1474788" y="1727200"/>
            <a:ext cx="6297612" cy="1397000"/>
          </a:xfrm>
          <a:gradFill rotWithShape="0">
            <a:gsLst>
              <a:gs pos="0">
                <a:schemeClr val="bg1"/>
              </a:gs>
              <a:gs pos="50000">
                <a:schemeClr val="hlink"/>
              </a:gs>
              <a:gs pos="100000">
                <a:schemeClr val="bg1"/>
              </a:gs>
            </a:gsLst>
            <a:lin ang="5400000" scaled="1"/>
          </a:gradFill>
        </p:spPr>
        <p:txBody>
          <a:bodyPr/>
          <a:lstStyle/>
          <a:p>
            <a:pPr>
              <a:lnSpc>
                <a:spcPct val="75000"/>
              </a:lnSpc>
            </a:pPr>
            <a:r>
              <a:rPr lang="el-GR" b="1">
                <a:solidFill>
                  <a:srgbClr val="0000CC"/>
                </a:solidFill>
                <a:effectLst>
                  <a:outerShdw blurRad="38100" dist="38100" dir="2700000" algn="tl">
                    <a:srgbClr val="000000"/>
                  </a:outerShdw>
                </a:effectLst>
              </a:rPr>
              <a:t>Σύνδεση των Υπολογιστών Μεταξύ τους</a:t>
            </a:r>
          </a:p>
        </p:txBody>
      </p:sp>
      <p:pic>
        <p:nvPicPr>
          <p:cNvPr id="25605" name="Picture 1029" descr="F:\pic material\internet-gifs\galileo-computer2.jpg"/>
          <p:cNvPicPr>
            <a:picLocks noChangeAspect="1" noChangeArrowheads="1"/>
          </p:cNvPicPr>
          <p:nvPr/>
        </p:nvPicPr>
        <p:blipFill>
          <a:blip r:embed="rId2"/>
          <a:srcRect/>
          <a:stretch>
            <a:fillRect/>
          </a:stretch>
        </p:blipFill>
        <p:spPr bwMode="auto">
          <a:xfrm>
            <a:off x="3203848" y="3657600"/>
            <a:ext cx="3005493" cy="2723728"/>
          </a:xfrm>
          <a:prstGeom prst="rect">
            <a:avLst/>
          </a:prstGeom>
          <a:noFill/>
        </p:spPr>
      </p:pic>
    </p:spTree>
  </p:cSld>
  <p:clrMapOvr>
    <a:masterClrMapping/>
  </p:clrMapOvr>
  <p:transition>
    <p:split orient="ver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p:txBody>
          <a:bodyPr/>
          <a:lstStyle/>
          <a:p>
            <a:pPr algn="ctr"/>
            <a:r>
              <a:rPr lang="el-GR" sz="3200" b="1" dirty="0">
                <a:effectLst>
                  <a:outerShdw blurRad="38100" dist="38100" dir="2700000" algn="tl">
                    <a:srgbClr val="C0C0C0"/>
                  </a:outerShdw>
                </a:effectLst>
              </a:rPr>
              <a:t>Σύνδεση των Υπολογιστών Μεταξύ τους </a:t>
            </a:r>
          </a:p>
        </p:txBody>
      </p:sp>
      <p:sp>
        <p:nvSpPr>
          <p:cNvPr id="14340" name="Rectangle 4"/>
          <p:cNvSpPr>
            <a:spLocks noGrp="1" noChangeArrowheads="1"/>
          </p:cNvSpPr>
          <p:nvPr>
            <p:ph idx="1"/>
          </p:nvPr>
        </p:nvSpPr>
        <p:spPr>
          <a:xfrm>
            <a:off x="304800" y="2313384"/>
            <a:ext cx="8534400" cy="4572000"/>
          </a:xfrm>
        </p:spPr>
        <p:txBody>
          <a:bodyPr>
            <a:normAutofit fontScale="92500"/>
          </a:bodyPr>
          <a:lstStyle/>
          <a:p>
            <a:pPr marL="0" indent="0" algn="just">
              <a:spcBef>
                <a:spcPct val="50000"/>
              </a:spcBef>
              <a:buClr>
                <a:schemeClr val="bg1"/>
              </a:buClr>
              <a:buSzTx/>
              <a:buFontTx/>
              <a:buNone/>
            </a:pPr>
            <a:r>
              <a:rPr lang="el-GR" sz="2800" dirty="0">
                <a:solidFill>
                  <a:srgbClr val="FF3300"/>
                </a:solidFill>
              </a:rPr>
              <a:t>Η σύνδεση δύο υπολογιστών που βρίσκονται στον ίδιο χώρο είναι μια εύκολη υπόθεση αφού, για να τους ενώσουμε, χρειαζόμαστε ένα μόνο καλώδιο.</a:t>
            </a:r>
          </a:p>
          <a:p>
            <a:pPr marL="0" indent="0" algn="just">
              <a:spcBef>
                <a:spcPct val="50000"/>
              </a:spcBef>
              <a:buClr>
                <a:schemeClr val="bg1"/>
              </a:buClr>
              <a:buSzTx/>
              <a:buFontTx/>
              <a:buNone/>
            </a:pPr>
            <a:r>
              <a:rPr lang="el-GR" sz="2800" dirty="0">
                <a:solidFill>
                  <a:srgbClr val="FF3300"/>
                </a:solidFill>
              </a:rPr>
              <a:t>Όταν η απόσταση μεταξύ υπολογιστών μεγαλώνει, χρησιμοποιούνται διάφοροι τρόποι σύνδεσης: κοινές τηλεφωνικές γραμμές, μισθωμένες τηλεπικοινωνιακές γραμμές διαφόρων τεχνολογιών, ασύρματες ζεύξεις και ακόμη, συνδέσεις μέσω τηλεπικοινωνιακών δορυφόρων όταν απαιτείται η μετάδοση δεδομένων πάνω από πολύ μεγάλες αποστάσεις.</a:t>
            </a:r>
          </a:p>
          <a:p>
            <a:pPr marL="0" indent="0"/>
            <a:endParaRPr lang="el-GR" sz="2800" dirty="0"/>
          </a:p>
        </p:txBody>
      </p:sp>
      <p:sp>
        <p:nvSpPr>
          <p:cNvPr id="6" name="5 - Θέση αριθμού διαφάνειας"/>
          <p:cNvSpPr>
            <a:spLocks noGrp="1"/>
          </p:cNvSpPr>
          <p:nvPr>
            <p:ph type="sldNum" sz="quarter" idx="12"/>
          </p:nvPr>
        </p:nvSpPr>
        <p:spPr/>
        <p:txBody>
          <a:bodyPr/>
          <a:lstStyle/>
          <a:p>
            <a:r>
              <a:rPr lang="en-US"/>
              <a:t>1-</a:t>
            </a:r>
            <a:fld id="{2BD10BB9-46E0-495D-A214-620C0B41DDD8}" type="slidenum">
              <a:rPr lang="el-GR"/>
              <a:pPr/>
              <a:t>26</a:t>
            </a:fld>
            <a:endParaRPr lang="el-GR"/>
          </a:p>
        </p:txBody>
      </p:sp>
    </p:spTree>
  </p:cSld>
  <p:clrMapOvr>
    <a:masterClrMapping/>
  </p:clrMapOvr>
  <p:transition>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Large confetti"/>
          <p:cNvSpPr>
            <a:spLocks noGrp="1" noChangeArrowheads="1"/>
          </p:cNvSpPr>
          <p:nvPr>
            <p:ph type="title"/>
          </p:nvPr>
        </p:nvSpPr>
        <p:spPr>
          <a:xfrm>
            <a:off x="1093788" y="629816"/>
            <a:ext cx="6831012" cy="1143000"/>
          </a:xfrm>
        </p:spPr>
        <p:txBody>
          <a:bodyPr/>
          <a:lstStyle/>
          <a:p>
            <a:pPr algn="ctr"/>
            <a:r>
              <a:rPr lang="el-GR" b="1" dirty="0">
                <a:effectLst>
                  <a:outerShdw blurRad="38100" dist="38100" dir="2700000" algn="tl">
                    <a:srgbClr val="C0C0C0"/>
                  </a:outerShdw>
                </a:effectLst>
              </a:rPr>
              <a:t>Ερωτήσεις Μαθήματος (1/2)</a:t>
            </a:r>
          </a:p>
        </p:txBody>
      </p:sp>
      <p:sp>
        <p:nvSpPr>
          <p:cNvPr id="15363" name="Rectangle 3"/>
          <p:cNvSpPr>
            <a:spLocks noGrp="1" noChangeArrowheads="1"/>
          </p:cNvSpPr>
          <p:nvPr>
            <p:ph idx="1"/>
          </p:nvPr>
        </p:nvSpPr>
        <p:spPr>
          <a:xfrm>
            <a:off x="304800" y="2241376"/>
            <a:ext cx="8534400" cy="4572000"/>
          </a:xfrm>
        </p:spPr>
        <p:txBody>
          <a:bodyPr>
            <a:normAutofit fontScale="92500"/>
          </a:bodyPr>
          <a:lstStyle/>
          <a:p>
            <a:pPr marL="609600" indent="-609600" algn="just">
              <a:lnSpc>
                <a:spcPct val="90000"/>
              </a:lnSpc>
              <a:buClr>
                <a:srgbClr val="3366CC"/>
              </a:buClr>
              <a:buSzTx/>
              <a:buFontTx/>
              <a:buAutoNum type="arabicPeriod"/>
            </a:pPr>
            <a:r>
              <a:rPr lang="el-GR" sz="2800" dirty="0">
                <a:solidFill>
                  <a:srgbClr val="FF3300"/>
                </a:solidFill>
              </a:rPr>
              <a:t>Τι ονομάζουμε δίκτυο</a:t>
            </a:r>
            <a:r>
              <a:rPr lang="en-US" sz="2800" dirty="0">
                <a:solidFill>
                  <a:srgbClr val="FF3300"/>
                </a:solidFill>
              </a:rPr>
              <a:t> </a:t>
            </a:r>
            <a:r>
              <a:rPr lang="el-GR" sz="2800" dirty="0">
                <a:solidFill>
                  <a:srgbClr val="FF3300"/>
                </a:solidFill>
              </a:rPr>
              <a:t>και ποιοι οι κυριότεροι λόγοι ύπαρξής του;</a:t>
            </a:r>
          </a:p>
          <a:p>
            <a:pPr marL="609600" indent="-609600" algn="just">
              <a:lnSpc>
                <a:spcPct val="90000"/>
              </a:lnSpc>
              <a:buClr>
                <a:srgbClr val="3366CC"/>
              </a:buClr>
              <a:buSzTx/>
              <a:buFontTx/>
              <a:buAutoNum type="arabicPeriod"/>
            </a:pPr>
            <a:r>
              <a:rPr lang="el-GR" sz="2800" dirty="0">
                <a:solidFill>
                  <a:srgbClr val="FF3300"/>
                </a:solidFill>
              </a:rPr>
              <a:t>Τι είναι το </a:t>
            </a:r>
            <a:r>
              <a:rPr lang="en-US" sz="2800" dirty="0">
                <a:solidFill>
                  <a:srgbClr val="FF3300"/>
                </a:solidFill>
              </a:rPr>
              <a:t>Internet</a:t>
            </a:r>
            <a:r>
              <a:rPr lang="el-GR" sz="2800" dirty="0">
                <a:solidFill>
                  <a:srgbClr val="FF3300"/>
                </a:solidFill>
              </a:rPr>
              <a:t> και πώς αλλιώς ονομάζεται</a:t>
            </a:r>
            <a:r>
              <a:rPr lang="en-US" sz="2800" dirty="0">
                <a:solidFill>
                  <a:srgbClr val="FF3300"/>
                </a:solidFill>
              </a:rPr>
              <a:t>;</a:t>
            </a:r>
            <a:endParaRPr lang="el-GR" sz="2800" dirty="0">
              <a:solidFill>
                <a:srgbClr val="FF3300"/>
              </a:solidFill>
            </a:endParaRPr>
          </a:p>
          <a:p>
            <a:pPr marL="609600" indent="-609600" algn="just">
              <a:lnSpc>
                <a:spcPct val="90000"/>
              </a:lnSpc>
              <a:buClr>
                <a:srgbClr val="3366CC"/>
              </a:buClr>
              <a:buSzTx/>
              <a:buFontTx/>
              <a:buAutoNum type="arabicPeriod"/>
            </a:pPr>
            <a:r>
              <a:rPr lang="el-GR" sz="2800" dirty="0">
                <a:solidFill>
                  <a:srgbClr val="FF3300"/>
                </a:solidFill>
              </a:rPr>
              <a:t>Ποια τα δομικά στοιχεία ενός δικτύου;</a:t>
            </a:r>
          </a:p>
          <a:p>
            <a:pPr marL="609600" indent="-609600" algn="just">
              <a:lnSpc>
                <a:spcPct val="90000"/>
              </a:lnSpc>
              <a:buClr>
                <a:srgbClr val="3366CC"/>
              </a:buClr>
              <a:buSzTx/>
              <a:buFontTx/>
              <a:buAutoNum type="arabicPeriod"/>
            </a:pPr>
            <a:r>
              <a:rPr lang="el-GR" sz="2800" dirty="0">
                <a:solidFill>
                  <a:srgbClr val="FF3300"/>
                </a:solidFill>
              </a:rPr>
              <a:t>Τι γνωρίζετε για τον διαμοιρασμό των πόρων των δικτύων;</a:t>
            </a:r>
          </a:p>
          <a:p>
            <a:pPr marL="609600" indent="-609600" algn="just">
              <a:lnSpc>
                <a:spcPct val="90000"/>
              </a:lnSpc>
              <a:buClr>
                <a:srgbClr val="3366CC"/>
              </a:buClr>
              <a:buSzTx/>
              <a:buFontTx/>
              <a:buAutoNum type="arabicPeriod"/>
            </a:pPr>
            <a:r>
              <a:rPr lang="el-GR" sz="2800" dirty="0">
                <a:solidFill>
                  <a:srgbClr val="FF3300"/>
                </a:solidFill>
              </a:rPr>
              <a:t>Ποιες προηγμένες εφαρμογές δικτύων γνωρίζετε;</a:t>
            </a:r>
            <a:endParaRPr lang="en-US" sz="2800" dirty="0">
              <a:solidFill>
                <a:srgbClr val="FF3300"/>
              </a:solidFill>
            </a:endParaRPr>
          </a:p>
          <a:p>
            <a:pPr marL="609600" indent="-609600" algn="just">
              <a:lnSpc>
                <a:spcPct val="90000"/>
              </a:lnSpc>
              <a:buClr>
                <a:srgbClr val="3366CC"/>
              </a:buClr>
              <a:buSzTx/>
              <a:buFontTx/>
              <a:buAutoNum type="arabicPeriod"/>
            </a:pPr>
            <a:r>
              <a:rPr lang="el-GR" sz="2800" dirty="0">
                <a:solidFill>
                  <a:srgbClr val="FF3300"/>
                </a:solidFill>
              </a:rPr>
              <a:t>Ποιες οι σημαντικότερες ταξινομήσεις δικτύων;</a:t>
            </a:r>
          </a:p>
          <a:p>
            <a:pPr marL="609600" indent="-609600" algn="just">
              <a:lnSpc>
                <a:spcPct val="90000"/>
              </a:lnSpc>
              <a:buClr>
                <a:srgbClr val="3366CC"/>
              </a:buClr>
              <a:buSzTx/>
              <a:buFontTx/>
              <a:buAutoNum type="arabicPeriod"/>
            </a:pPr>
            <a:r>
              <a:rPr lang="el-GR" sz="2800" dirty="0">
                <a:solidFill>
                  <a:srgbClr val="FF3300"/>
                </a:solidFill>
              </a:rPr>
              <a:t>Τι γνωρίζετε για την ταξινόμηση ως προς το μέσο μετάδοσης;</a:t>
            </a:r>
            <a:endParaRPr lang="el-GR" sz="2400" dirty="0">
              <a:solidFill>
                <a:srgbClr val="FF3300"/>
              </a:solidFill>
            </a:endParaRPr>
          </a:p>
        </p:txBody>
      </p:sp>
      <p:sp>
        <p:nvSpPr>
          <p:cNvPr id="8" name="5 - Θέση αριθμού διαφάνειας"/>
          <p:cNvSpPr>
            <a:spLocks noGrp="1"/>
          </p:cNvSpPr>
          <p:nvPr>
            <p:ph type="sldNum" sz="quarter" idx="12"/>
          </p:nvPr>
        </p:nvSpPr>
        <p:spPr/>
        <p:txBody>
          <a:bodyPr/>
          <a:lstStyle/>
          <a:p>
            <a:r>
              <a:rPr lang="en-US"/>
              <a:t>1-</a:t>
            </a:r>
            <a:fld id="{EEA62FE3-0D17-4DDB-ADBC-B357CCF3559E}" type="slidenum">
              <a:rPr lang="el-GR"/>
              <a:pPr/>
              <a:t>27</a:t>
            </a:fld>
            <a:endParaRPr lang="el-GR"/>
          </a:p>
        </p:txBody>
      </p:sp>
      <p:pic>
        <p:nvPicPr>
          <p:cNvPr id="15365" name="Picture 5" descr="F:\pic material\internet-gifs\note.gif"/>
          <p:cNvPicPr>
            <a:picLocks noChangeAspect="1" noChangeArrowheads="1"/>
          </p:cNvPicPr>
          <p:nvPr/>
        </p:nvPicPr>
        <p:blipFill>
          <a:blip r:embed="rId2"/>
          <a:srcRect/>
          <a:stretch>
            <a:fillRect/>
          </a:stretch>
        </p:blipFill>
        <p:spPr bwMode="auto">
          <a:xfrm>
            <a:off x="8001000" y="381000"/>
            <a:ext cx="838200" cy="838200"/>
          </a:xfrm>
          <a:prstGeom prst="rect">
            <a:avLst/>
          </a:prstGeom>
          <a:noFill/>
        </p:spPr>
      </p:pic>
      <p:sp>
        <p:nvSpPr>
          <p:cNvPr id="15366" name="Text Box 6"/>
          <p:cNvSpPr txBox="1">
            <a:spLocks noChangeArrowheads="1"/>
          </p:cNvSpPr>
          <p:nvPr/>
        </p:nvSpPr>
        <p:spPr bwMode="auto">
          <a:xfrm>
            <a:off x="8229600" y="609600"/>
            <a:ext cx="304800" cy="457200"/>
          </a:xfrm>
          <a:prstGeom prst="rect">
            <a:avLst/>
          </a:prstGeom>
          <a:noFill/>
          <a:ln w="9525">
            <a:noFill/>
            <a:miter lim="800000"/>
            <a:headEnd/>
            <a:tailEnd/>
          </a:ln>
          <a:effectLst/>
        </p:spPr>
        <p:txBody>
          <a:bodyPr>
            <a:spAutoFit/>
          </a:bodyPr>
          <a:lstStyle/>
          <a:p>
            <a:pPr>
              <a:spcBef>
                <a:spcPct val="50000"/>
              </a:spcBef>
            </a:pPr>
            <a:r>
              <a:rPr lang="el-GR" b="1">
                <a:solidFill>
                  <a:srgbClr val="FF3300"/>
                </a:solidFill>
              </a:rPr>
              <a:t>1</a:t>
            </a:r>
          </a:p>
        </p:txBody>
      </p:sp>
    </p:spTree>
  </p:cSld>
  <p:clrMapOvr>
    <a:masterClrMapping/>
  </p:clrMapOvr>
  <p:transition>
    <p:split orient="ver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Large confetti"/>
          <p:cNvSpPr>
            <a:spLocks noGrp="1" noChangeArrowheads="1"/>
          </p:cNvSpPr>
          <p:nvPr>
            <p:ph type="title"/>
          </p:nvPr>
        </p:nvSpPr>
        <p:spPr>
          <a:xfrm>
            <a:off x="1093788" y="701824"/>
            <a:ext cx="6831012" cy="1143000"/>
          </a:xfrm>
        </p:spPr>
        <p:txBody>
          <a:bodyPr/>
          <a:lstStyle/>
          <a:p>
            <a:pPr algn="ctr"/>
            <a:r>
              <a:rPr lang="el-GR" b="1" dirty="0">
                <a:effectLst>
                  <a:outerShdw blurRad="38100" dist="38100" dir="2700000" algn="tl">
                    <a:srgbClr val="C0C0C0"/>
                  </a:outerShdw>
                </a:effectLst>
              </a:rPr>
              <a:t>Ερωτήσεις Μαθήματος (2/2)</a:t>
            </a:r>
          </a:p>
        </p:txBody>
      </p:sp>
      <p:sp>
        <p:nvSpPr>
          <p:cNvPr id="54275" name="Rectangle 3"/>
          <p:cNvSpPr>
            <a:spLocks noGrp="1" noChangeArrowheads="1"/>
          </p:cNvSpPr>
          <p:nvPr>
            <p:ph idx="1"/>
          </p:nvPr>
        </p:nvSpPr>
        <p:spPr>
          <a:xfrm>
            <a:off x="304800" y="2165176"/>
            <a:ext cx="8534400" cy="4648200"/>
          </a:xfrm>
        </p:spPr>
        <p:txBody>
          <a:bodyPr/>
          <a:lstStyle/>
          <a:p>
            <a:pPr marL="609600" indent="-609600" algn="just">
              <a:buClr>
                <a:srgbClr val="3366CC"/>
              </a:buClr>
              <a:buSzTx/>
              <a:buFontTx/>
              <a:buAutoNum type="arabicPeriod" startAt="8"/>
            </a:pPr>
            <a:r>
              <a:rPr lang="el-GR" sz="2800" dirty="0">
                <a:solidFill>
                  <a:srgbClr val="FF3300"/>
                </a:solidFill>
              </a:rPr>
              <a:t>Τι γνωρίζετε για την ταξινόμηση ως προς το είδος σύνδεσης;</a:t>
            </a:r>
          </a:p>
          <a:p>
            <a:pPr marL="609600" indent="-609600" algn="just">
              <a:buClr>
                <a:srgbClr val="3366CC"/>
              </a:buClr>
              <a:buSzTx/>
              <a:buFontTx/>
              <a:buAutoNum type="arabicPeriod" startAt="8"/>
            </a:pPr>
            <a:r>
              <a:rPr lang="el-GR" sz="2800" dirty="0">
                <a:solidFill>
                  <a:srgbClr val="FF3300"/>
                </a:solidFill>
              </a:rPr>
              <a:t>Ποιες οι τρεις τοπολογίες δικτύων και τι γνωρίζετε γι’ αυτές; Να σχεδιαστούν.</a:t>
            </a:r>
          </a:p>
          <a:p>
            <a:pPr marL="609600" indent="-609600" algn="just">
              <a:buClr>
                <a:srgbClr val="3366CC"/>
              </a:buClr>
              <a:buSzTx/>
              <a:buFontTx/>
              <a:buAutoNum type="arabicPeriod" startAt="8"/>
            </a:pPr>
            <a:r>
              <a:rPr lang="el-GR" sz="2800" dirty="0">
                <a:solidFill>
                  <a:srgbClr val="FF3300"/>
                </a:solidFill>
              </a:rPr>
              <a:t>Σε ποιες κατηγορίες χωρίζονται τα δίκτυα ανάλογα με το εύρος περιοχής που καλύπτουν και τι γνωρίζετε γι’ αυτές;</a:t>
            </a:r>
          </a:p>
          <a:p>
            <a:pPr marL="609600" indent="-609600" algn="just">
              <a:buClr>
                <a:srgbClr val="3366CC"/>
              </a:buClr>
              <a:buSzTx/>
              <a:buFontTx/>
              <a:buAutoNum type="arabicPeriod" startAt="8"/>
            </a:pPr>
            <a:r>
              <a:rPr lang="el-GR" sz="2800" dirty="0">
                <a:solidFill>
                  <a:srgbClr val="FF3300"/>
                </a:solidFill>
              </a:rPr>
              <a:t>Πώς συνδέονται μεταξύ τους οι υπολογιστές σε κοντινές αλλά και μακρινές αποστάσεις;</a:t>
            </a:r>
          </a:p>
          <a:p>
            <a:pPr marL="609600" indent="-609600" algn="just">
              <a:buSzTx/>
              <a:buFontTx/>
              <a:buAutoNum type="arabicPeriod" startAt="8"/>
            </a:pPr>
            <a:endParaRPr lang="el-GR" sz="3600" dirty="0"/>
          </a:p>
        </p:txBody>
      </p:sp>
      <p:sp>
        <p:nvSpPr>
          <p:cNvPr id="8" name="5 - Θέση αριθμού διαφάνειας"/>
          <p:cNvSpPr>
            <a:spLocks noGrp="1"/>
          </p:cNvSpPr>
          <p:nvPr>
            <p:ph type="sldNum" sz="quarter" idx="12"/>
          </p:nvPr>
        </p:nvSpPr>
        <p:spPr/>
        <p:txBody>
          <a:bodyPr/>
          <a:lstStyle/>
          <a:p>
            <a:r>
              <a:rPr lang="en-US"/>
              <a:t>1-</a:t>
            </a:r>
            <a:fld id="{4FE61EC6-4D84-4EC5-AAAB-4866F7ECF9B1}" type="slidenum">
              <a:rPr lang="el-GR"/>
              <a:pPr/>
              <a:t>28</a:t>
            </a:fld>
            <a:endParaRPr lang="el-GR"/>
          </a:p>
        </p:txBody>
      </p:sp>
      <p:pic>
        <p:nvPicPr>
          <p:cNvPr id="54276" name="Picture 4" descr="F:\pic material\internet-gifs\note.gif"/>
          <p:cNvPicPr>
            <a:picLocks noChangeAspect="1" noChangeArrowheads="1"/>
          </p:cNvPicPr>
          <p:nvPr/>
        </p:nvPicPr>
        <p:blipFill>
          <a:blip r:embed="rId2"/>
          <a:srcRect/>
          <a:stretch>
            <a:fillRect/>
          </a:stretch>
        </p:blipFill>
        <p:spPr bwMode="auto">
          <a:xfrm>
            <a:off x="8001000" y="381000"/>
            <a:ext cx="838200" cy="838200"/>
          </a:xfrm>
          <a:prstGeom prst="rect">
            <a:avLst/>
          </a:prstGeom>
          <a:noFill/>
        </p:spPr>
      </p:pic>
      <p:sp>
        <p:nvSpPr>
          <p:cNvPr id="54277" name="Text Box 5"/>
          <p:cNvSpPr txBox="1">
            <a:spLocks noChangeArrowheads="1"/>
          </p:cNvSpPr>
          <p:nvPr/>
        </p:nvSpPr>
        <p:spPr bwMode="auto">
          <a:xfrm>
            <a:off x="8229600" y="609600"/>
            <a:ext cx="304800" cy="457200"/>
          </a:xfrm>
          <a:prstGeom prst="rect">
            <a:avLst/>
          </a:prstGeom>
          <a:noFill/>
          <a:ln w="9525">
            <a:noFill/>
            <a:miter lim="800000"/>
            <a:headEnd/>
            <a:tailEnd/>
          </a:ln>
          <a:effectLst/>
        </p:spPr>
        <p:txBody>
          <a:bodyPr>
            <a:spAutoFit/>
          </a:bodyPr>
          <a:lstStyle/>
          <a:p>
            <a:pPr>
              <a:spcBef>
                <a:spcPct val="50000"/>
              </a:spcBef>
            </a:pPr>
            <a:r>
              <a:rPr lang="el-GR" b="1">
                <a:solidFill>
                  <a:srgbClr val="FF3300"/>
                </a:solidFill>
              </a:rPr>
              <a:t>2</a:t>
            </a: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descr="Large confetti"/>
          <p:cNvSpPr>
            <a:spLocks noGrp="1" noChangeArrowheads="1"/>
          </p:cNvSpPr>
          <p:nvPr>
            <p:ph type="title"/>
          </p:nvPr>
        </p:nvSpPr>
        <p:spPr>
          <a:xfrm>
            <a:off x="1475656" y="908720"/>
            <a:ext cx="6343672" cy="709865"/>
          </a:xfrm>
        </p:spPr>
        <p:txBody>
          <a:bodyPr/>
          <a:lstStyle/>
          <a:p>
            <a:pPr algn="ctr"/>
            <a:r>
              <a:rPr lang="el-GR" b="1" dirty="0">
                <a:effectLst>
                  <a:outerShdw blurRad="38100" dist="38100" dir="2700000" algn="tl">
                    <a:srgbClr val="C0C0C0"/>
                  </a:outerShdw>
                </a:effectLst>
              </a:rPr>
              <a:t>Δίκτυο (</a:t>
            </a:r>
            <a:r>
              <a:rPr lang="en-US" b="1" dirty="0">
                <a:effectLst>
                  <a:outerShdw blurRad="38100" dist="38100" dir="2700000" algn="tl">
                    <a:srgbClr val="C0C0C0"/>
                  </a:outerShdw>
                </a:effectLst>
              </a:rPr>
              <a:t>Network)</a:t>
            </a:r>
            <a:endParaRPr lang="el-GR" b="1" dirty="0">
              <a:effectLst>
                <a:outerShdw blurRad="38100" dist="38100" dir="2700000" algn="tl">
                  <a:srgbClr val="C0C0C0"/>
                </a:outerShdw>
              </a:effectLst>
            </a:endParaRPr>
          </a:p>
        </p:txBody>
      </p:sp>
      <p:sp>
        <p:nvSpPr>
          <p:cNvPr id="1028" name="Rectangle 4"/>
          <p:cNvSpPr>
            <a:spLocks noGrp="1" noChangeArrowheads="1"/>
          </p:cNvSpPr>
          <p:nvPr>
            <p:ph idx="1"/>
          </p:nvPr>
        </p:nvSpPr>
        <p:spPr>
          <a:xfrm>
            <a:off x="304800" y="3200400"/>
            <a:ext cx="8534400" cy="3505200"/>
          </a:xfrm>
        </p:spPr>
        <p:txBody>
          <a:bodyPr>
            <a:normAutofit lnSpcReduction="10000"/>
          </a:bodyPr>
          <a:lstStyle/>
          <a:p>
            <a:pPr algn="just">
              <a:lnSpc>
                <a:spcPct val="90000"/>
              </a:lnSpc>
              <a:buClr>
                <a:srgbClr val="FF3300"/>
              </a:buClr>
              <a:buSzTx/>
              <a:buFont typeface="Wingdings" pitchFamily="2" charset="2"/>
              <a:buChar char="v"/>
            </a:pPr>
            <a:r>
              <a:rPr lang="el-GR" sz="2500" dirty="0">
                <a:solidFill>
                  <a:srgbClr val="0000CC"/>
                </a:solidFill>
              </a:rPr>
              <a:t>Να μπορούν οι χρήστες των υπολογιστών να επικοινωνούν μεταξύ τους.</a:t>
            </a:r>
          </a:p>
          <a:p>
            <a:pPr algn="just">
              <a:lnSpc>
                <a:spcPct val="90000"/>
              </a:lnSpc>
              <a:buClr>
                <a:srgbClr val="FF3300"/>
              </a:buClr>
              <a:buSzTx/>
              <a:buFont typeface="Wingdings" pitchFamily="2" charset="2"/>
              <a:buChar char="v"/>
            </a:pPr>
            <a:r>
              <a:rPr lang="el-GR" sz="2500" dirty="0">
                <a:solidFill>
                  <a:srgbClr val="0000CC"/>
                </a:solidFill>
              </a:rPr>
              <a:t>Να χρησιμοποιούν από απόσταση τις υπηρεσίες που προσφέρει κάποιος υπολογιστής του δικτύου.</a:t>
            </a:r>
          </a:p>
          <a:p>
            <a:pPr algn="just">
              <a:lnSpc>
                <a:spcPct val="90000"/>
              </a:lnSpc>
              <a:buClr>
                <a:srgbClr val="FF3300"/>
              </a:buClr>
              <a:buSzTx/>
              <a:buFont typeface="Wingdings" pitchFamily="2" charset="2"/>
              <a:buChar char="v"/>
            </a:pPr>
            <a:r>
              <a:rPr lang="el-GR" sz="2500" dirty="0">
                <a:solidFill>
                  <a:srgbClr val="0000CC"/>
                </a:solidFill>
              </a:rPr>
              <a:t>Ο διαμοιρασμός των πόρων του ο οποίος μπορεί να κατηγοριοποιηθεί ως εξής:</a:t>
            </a:r>
          </a:p>
          <a:p>
            <a:pPr lvl="1" algn="just">
              <a:lnSpc>
                <a:spcPct val="90000"/>
              </a:lnSpc>
              <a:buClr>
                <a:srgbClr val="FF3300"/>
              </a:buClr>
              <a:buSzTx/>
              <a:buFont typeface="Wingdings" pitchFamily="2" charset="2"/>
              <a:buChar char="§"/>
            </a:pPr>
            <a:r>
              <a:rPr lang="el-GR" sz="2400" dirty="0">
                <a:solidFill>
                  <a:srgbClr val="00CC66"/>
                </a:solidFill>
              </a:rPr>
              <a:t>Διαμοιρασμός περιφερειακών συσκευών.</a:t>
            </a:r>
          </a:p>
          <a:p>
            <a:pPr lvl="1" algn="just">
              <a:lnSpc>
                <a:spcPct val="90000"/>
              </a:lnSpc>
              <a:buClr>
                <a:srgbClr val="FF3300"/>
              </a:buClr>
              <a:buSzTx/>
              <a:buFont typeface="Wingdings" pitchFamily="2" charset="2"/>
              <a:buChar char="§"/>
            </a:pPr>
            <a:r>
              <a:rPr lang="el-GR" sz="2400" dirty="0">
                <a:solidFill>
                  <a:srgbClr val="00CC66"/>
                </a:solidFill>
              </a:rPr>
              <a:t>Διαμοιρασμός αρχείων.</a:t>
            </a:r>
          </a:p>
          <a:p>
            <a:pPr lvl="1" algn="just">
              <a:lnSpc>
                <a:spcPct val="90000"/>
              </a:lnSpc>
              <a:buClr>
                <a:srgbClr val="FF3300"/>
              </a:buClr>
              <a:buSzTx/>
              <a:buFont typeface="Wingdings" pitchFamily="2" charset="2"/>
              <a:buChar char="§"/>
            </a:pPr>
            <a:r>
              <a:rPr lang="el-GR" sz="2400" dirty="0">
                <a:solidFill>
                  <a:srgbClr val="00CC66"/>
                </a:solidFill>
              </a:rPr>
              <a:t>Διαμοιρασμός εφαρμογών.</a:t>
            </a:r>
          </a:p>
        </p:txBody>
      </p:sp>
      <p:sp>
        <p:nvSpPr>
          <p:cNvPr id="7" name="5 - Θέση αριθμού διαφάνειας"/>
          <p:cNvSpPr>
            <a:spLocks noGrp="1"/>
          </p:cNvSpPr>
          <p:nvPr>
            <p:ph type="sldNum" sz="quarter" idx="12"/>
          </p:nvPr>
        </p:nvSpPr>
        <p:spPr/>
        <p:txBody>
          <a:bodyPr/>
          <a:lstStyle/>
          <a:p>
            <a:r>
              <a:rPr lang="en-US"/>
              <a:t>1-</a:t>
            </a:r>
            <a:fld id="{50167CA7-333C-45C9-B827-FD27998FF4B2}" type="slidenum">
              <a:rPr lang="el-GR"/>
              <a:pPr/>
              <a:t>3</a:t>
            </a:fld>
            <a:endParaRPr lang="el-GR"/>
          </a:p>
        </p:txBody>
      </p:sp>
      <p:sp>
        <p:nvSpPr>
          <p:cNvPr id="1027" name="Text Box 3"/>
          <p:cNvSpPr txBox="1">
            <a:spLocks noChangeArrowheads="1"/>
          </p:cNvSpPr>
          <p:nvPr/>
        </p:nvSpPr>
        <p:spPr bwMode="auto">
          <a:xfrm>
            <a:off x="304800" y="1676400"/>
            <a:ext cx="8534400" cy="1616075"/>
          </a:xfrm>
          <a:prstGeom prst="rect">
            <a:avLst/>
          </a:prstGeom>
          <a:noFill/>
          <a:ln w="9525">
            <a:noFill/>
            <a:miter lim="800000"/>
            <a:headEnd/>
            <a:tailEnd/>
          </a:ln>
          <a:effectLst/>
        </p:spPr>
        <p:txBody>
          <a:bodyPr>
            <a:spAutoFit/>
          </a:bodyPr>
          <a:lstStyle/>
          <a:p>
            <a:pPr algn="just">
              <a:spcBef>
                <a:spcPct val="50000"/>
              </a:spcBef>
            </a:pPr>
            <a:r>
              <a:rPr lang="el-GR" sz="2500" dirty="0">
                <a:solidFill>
                  <a:srgbClr val="FF3300"/>
                </a:solidFill>
              </a:rPr>
              <a:t>Δύο οι περισσότεροι υπολογιστές ή άλλα πληροφορικά μέσα (π.χ. εκτυπωτές, σαρωτές) που συνδέονται μεταξύ τους σχηματίζουν ένα δίκτυο. Οι κυριότεροι λόγοι ύπαρξης ενός δικτύου είναι:</a:t>
            </a:r>
          </a:p>
        </p:txBody>
      </p:sp>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a:xfrm>
            <a:off x="1547664" y="926743"/>
            <a:ext cx="6343672" cy="709865"/>
          </a:xfrm>
        </p:spPr>
        <p:txBody>
          <a:bodyPr/>
          <a:lstStyle/>
          <a:p>
            <a:pPr algn="ctr"/>
            <a:r>
              <a:rPr lang="el-GR" b="1" dirty="0">
                <a:effectLst>
                  <a:outerShdw blurRad="38100" dist="38100" dir="2700000" algn="tl">
                    <a:srgbClr val="C0C0C0"/>
                  </a:outerShdw>
                </a:effectLst>
              </a:rPr>
              <a:t>Δομικά Στοιχεία Δικτύου</a:t>
            </a:r>
          </a:p>
        </p:txBody>
      </p:sp>
      <p:sp>
        <p:nvSpPr>
          <p:cNvPr id="28675" name="Rectangle 3"/>
          <p:cNvSpPr>
            <a:spLocks noGrp="1" noChangeArrowheads="1"/>
          </p:cNvSpPr>
          <p:nvPr>
            <p:ph idx="1"/>
          </p:nvPr>
        </p:nvSpPr>
        <p:spPr>
          <a:xfrm>
            <a:off x="381000" y="2514600"/>
            <a:ext cx="5257800" cy="3200400"/>
          </a:xfrm>
        </p:spPr>
        <p:txBody>
          <a:bodyPr>
            <a:normAutofit fontScale="92500" lnSpcReduction="10000"/>
          </a:bodyPr>
          <a:lstStyle/>
          <a:p>
            <a:pPr>
              <a:buClr>
                <a:srgbClr val="FF3300"/>
              </a:buClr>
              <a:buFont typeface="Wingdings" pitchFamily="2" charset="2"/>
              <a:buChar char="v"/>
            </a:pPr>
            <a:r>
              <a:rPr lang="el-GR" sz="2800">
                <a:solidFill>
                  <a:srgbClr val="0000CC"/>
                </a:solidFill>
              </a:rPr>
              <a:t>Κόμβοι Επικοινωνίας.</a:t>
            </a:r>
          </a:p>
          <a:p>
            <a:pPr>
              <a:buClr>
                <a:srgbClr val="FF3300"/>
              </a:buClr>
              <a:buFont typeface="Wingdings" pitchFamily="2" charset="2"/>
              <a:buChar char="v"/>
            </a:pPr>
            <a:r>
              <a:rPr lang="el-GR" sz="2800">
                <a:solidFill>
                  <a:srgbClr val="0000CC"/>
                </a:solidFill>
              </a:rPr>
              <a:t>Φυσικό Μέσο Μεταφοράς ή </a:t>
            </a:r>
            <a:br>
              <a:rPr lang="en-US" sz="2800">
                <a:solidFill>
                  <a:srgbClr val="0000CC"/>
                </a:solidFill>
              </a:rPr>
            </a:br>
            <a:r>
              <a:rPr lang="el-GR" sz="2800">
                <a:solidFill>
                  <a:srgbClr val="0000CC"/>
                </a:solidFill>
              </a:rPr>
              <a:t>ο Σύνδεσμος.</a:t>
            </a:r>
          </a:p>
          <a:p>
            <a:pPr>
              <a:buClr>
                <a:srgbClr val="FF3300"/>
              </a:buClr>
              <a:buFont typeface="Wingdings" pitchFamily="2" charset="2"/>
              <a:buChar char="v"/>
            </a:pPr>
            <a:r>
              <a:rPr lang="el-GR" sz="2800">
                <a:solidFill>
                  <a:srgbClr val="0000CC"/>
                </a:solidFill>
              </a:rPr>
              <a:t>Διατάξεις Διασύνδεσης.</a:t>
            </a:r>
          </a:p>
          <a:p>
            <a:pPr>
              <a:buClr>
                <a:srgbClr val="FF3300"/>
              </a:buClr>
              <a:buFont typeface="Wingdings" pitchFamily="2" charset="2"/>
              <a:buChar char="v"/>
            </a:pPr>
            <a:r>
              <a:rPr lang="el-GR" sz="2800">
                <a:solidFill>
                  <a:srgbClr val="0000CC"/>
                </a:solidFill>
              </a:rPr>
              <a:t>Λογισμικό Δικτύου.</a:t>
            </a:r>
          </a:p>
          <a:p>
            <a:pPr>
              <a:buClr>
                <a:srgbClr val="FF3300"/>
              </a:buClr>
              <a:buFont typeface="Wingdings" pitchFamily="2" charset="2"/>
              <a:buChar char="v"/>
            </a:pPr>
            <a:r>
              <a:rPr lang="el-GR" sz="2800">
                <a:solidFill>
                  <a:srgbClr val="0000CC"/>
                </a:solidFill>
              </a:rPr>
              <a:t>Λογισμικό Εφαρμογών Δικτύου.</a:t>
            </a:r>
          </a:p>
        </p:txBody>
      </p:sp>
      <p:sp>
        <p:nvSpPr>
          <p:cNvPr id="7" name="5 - Θέση αριθμού διαφάνειας"/>
          <p:cNvSpPr>
            <a:spLocks noGrp="1"/>
          </p:cNvSpPr>
          <p:nvPr>
            <p:ph type="sldNum" sz="quarter" idx="12"/>
          </p:nvPr>
        </p:nvSpPr>
        <p:spPr/>
        <p:txBody>
          <a:bodyPr/>
          <a:lstStyle/>
          <a:p>
            <a:r>
              <a:rPr lang="en-US"/>
              <a:t>1-</a:t>
            </a:r>
            <a:fld id="{38B18FA8-880F-4B55-A4DA-4EF5FA7184C8}" type="slidenum">
              <a:rPr lang="el-GR"/>
              <a:pPr/>
              <a:t>4</a:t>
            </a:fld>
            <a:endParaRPr lang="el-GR"/>
          </a:p>
        </p:txBody>
      </p:sp>
      <p:pic>
        <p:nvPicPr>
          <p:cNvPr id="28676" name="Picture 4" descr="C:\Τα έγγραφά μου\Οι εικόνες μου\networks-internet\LAN-small.jpg"/>
          <p:cNvPicPr>
            <a:picLocks noChangeAspect="1" noChangeArrowheads="1"/>
          </p:cNvPicPr>
          <p:nvPr/>
        </p:nvPicPr>
        <p:blipFill>
          <a:blip r:embed="rId2">
            <a:lum contrast="-6000"/>
          </a:blip>
          <a:srcRect/>
          <a:stretch>
            <a:fillRect/>
          </a:stretch>
        </p:blipFill>
        <p:spPr bwMode="auto">
          <a:xfrm>
            <a:off x="5840413" y="2209800"/>
            <a:ext cx="3044825" cy="3581400"/>
          </a:xfrm>
          <a:prstGeom prst="rect">
            <a:avLst/>
          </a:prstGeom>
          <a:noFill/>
        </p:spPr>
      </p:pic>
    </p:spTree>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descr="Large confetti"/>
          <p:cNvSpPr>
            <a:spLocks noGrp="1" noChangeArrowheads="1"/>
          </p:cNvSpPr>
          <p:nvPr>
            <p:ph type="title"/>
          </p:nvPr>
        </p:nvSpPr>
        <p:spPr/>
        <p:txBody>
          <a:bodyPr/>
          <a:lstStyle/>
          <a:p>
            <a:r>
              <a:rPr lang="el-GR" b="1">
                <a:effectLst>
                  <a:outerShdw blurRad="38100" dist="38100" dir="2700000" algn="tl">
                    <a:srgbClr val="C0C0C0"/>
                  </a:outerShdw>
                </a:effectLst>
              </a:rPr>
              <a:t>Προηγμένες Εφαρμογές </a:t>
            </a:r>
            <a:br>
              <a:rPr lang="el-GR" b="1">
                <a:effectLst>
                  <a:outerShdw blurRad="38100" dist="38100" dir="2700000" algn="tl">
                    <a:srgbClr val="C0C0C0"/>
                  </a:outerShdw>
                </a:effectLst>
              </a:rPr>
            </a:br>
            <a:r>
              <a:rPr lang="el-GR" b="1">
                <a:effectLst>
                  <a:outerShdw blurRad="38100" dist="38100" dir="2700000" algn="tl">
                    <a:srgbClr val="C0C0C0"/>
                  </a:outerShdw>
                </a:effectLst>
              </a:rPr>
              <a:t>Δικτύων Υπολογιστών</a:t>
            </a:r>
          </a:p>
        </p:txBody>
      </p:sp>
      <p:sp>
        <p:nvSpPr>
          <p:cNvPr id="27651" name="Rectangle 1027"/>
          <p:cNvSpPr>
            <a:spLocks noGrp="1" noChangeArrowheads="1"/>
          </p:cNvSpPr>
          <p:nvPr>
            <p:ph idx="1"/>
          </p:nvPr>
        </p:nvSpPr>
        <p:spPr>
          <a:xfrm>
            <a:off x="800100" y="4084333"/>
            <a:ext cx="7772400" cy="3276600"/>
          </a:xfrm>
        </p:spPr>
        <p:txBody>
          <a:bodyPr/>
          <a:lstStyle/>
          <a:p>
            <a:pPr>
              <a:buClr>
                <a:srgbClr val="FF3300"/>
              </a:buClr>
              <a:buFont typeface="Wingdings" pitchFamily="2" charset="2"/>
              <a:buChar char="v"/>
            </a:pPr>
            <a:r>
              <a:rPr lang="el-GR" dirty="0" err="1">
                <a:solidFill>
                  <a:srgbClr val="0000CC"/>
                </a:solidFill>
              </a:rPr>
              <a:t>Τηλεσυνδιάσκεψη</a:t>
            </a:r>
            <a:endParaRPr lang="el-GR" dirty="0">
              <a:solidFill>
                <a:srgbClr val="0000CC"/>
              </a:solidFill>
            </a:endParaRPr>
          </a:p>
          <a:p>
            <a:pPr>
              <a:buClr>
                <a:srgbClr val="FF3300"/>
              </a:buClr>
              <a:buFont typeface="Wingdings" pitchFamily="2" charset="2"/>
              <a:buChar char="v"/>
            </a:pPr>
            <a:r>
              <a:rPr lang="el-GR" dirty="0">
                <a:solidFill>
                  <a:srgbClr val="0000CC"/>
                </a:solidFill>
              </a:rPr>
              <a:t>Τηλεϊατρική</a:t>
            </a:r>
          </a:p>
          <a:p>
            <a:pPr>
              <a:buClr>
                <a:srgbClr val="FF3300"/>
              </a:buClr>
              <a:buFont typeface="Wingdings" pitchFamily="2" charset="2"/>
              <a:buChar char="v"/>
            </a:pPr>
            <a:r>
              <a:rPr lang="el-GR" dirty="0" err="1">
                <a:solidFill>
                  <a:srgbClr val="0000CC"/>
                </a:solidFill>
              </a:rPr>
              <a:t>Τηλεκπαίδευση</a:t>
            </a:r>
            <a:endParaRPr lang="el-GR" dirty="0">
              <a:solidFill>
                <a:srgbClr val="0000CC"/>
              </a:solidFill>
            </a:endParaRPr>
          </a:p>
          <a:p>
            <a:pPr>
              <a:buClr>
                <a:srgbClr val="FF3300"/>
              </a:buClr>
              <a:buFont typeface="Wingdings" pitchFamily="2" charset="2"/>
              <a:buChar char="v"/>
            </a:pPr>
            <a:r>
              <a:rPr lang="el-GR" dirty="0">
                <a:solidFill>
                  <a:srgbClr val="0000CC"/>
                </a:solidFill>
              </a:rPr>
              <a:t>Ηλεκτρονικό Εμπόριο</a:t>
            </a:r>
          </a:p>
          <a:p>
            <a:pPr>
              <a:buClr>
                <a:srgbClr val="FF3300"/>
              </a:buClr>
              <a:buFont typeface="Wingdings" pitchFamily="2" charset="2"/>
              <a:buChar char="v"/>
            </a:pPr>
            <a:r>
              <a:rPr lang="el-GR" dirty="0">
                <a:solidFill>
                  <a:srgbClr val="0000CC"/>
                </a:solidFill>
              </a:rPr>
              <a:t>Διανομή Ψυχαγωγικών Προγραμμάτων</a:t>
            </a:r>
          </a:p>
        </p:txBody>
      </p:sp>
      <p:sp>
        <p:nvSpPr>
          <p:cNvPr id="7" name="5 - Θέση αριθμού διαφάνειας"/>
          <p:cNvSpPr>
            <a:spLocks noGrp="1"/>
          </p:cNvSpPr>
          <p:nvPr>
            <p:ph type="sldNum" sz="quarter" idx="12"/>
          </p:nvPr>
        </p:nvSpPr>
        <p:spPr/>
        <p:txBody>
          <a:bodyPr/>
          <a:lstStyle/>
          <a:p>
            <a:r>
              <a:rPr lang="en-US"/>
              <a:t>1-</a:t>
            </a:r>
            <a:fld id="{7BEB93C0-08E4-4624-B5D2-7FB134E68D33}" type="slidenum">
              <a:rPr lang="el-GR"/>
              <a:pPr/>
              <a:t>5</a:t>
            </a:fld>
            <a:endParaRPr lang="el-GR"/>
          </a:p>
        </p:txBody>
      </p:sp>
      <p:sp>
        <p:nvSpPr>
          <p:cNvPr id="27652" name="Text Box 1028"/>
          <p:cNvSpPr txBox="1">
            <a:spLocks noChangeArrowheads="1"/>
          </p:cNvSpPr>
          <p:nvPr/>
        </p:nvSpPr>
        <p:spPr bwMode="auto">
          <a:xfrm>
            <a:off x="571500" y="2149029"/>
            <a:ext cx="8001000" cy="1938992"/>
          </a:xfrm>
          <a:prstGeom prst="rect">
            <a:avLst/>
          </a:prstGeom>
          <a:noFill/>
          <a:ln w="9525">
            <a:noFill/>
            <a:miter lim="800000"/>
            <a:headEnd/>
            <a:tailEnd/>
          </a:ln>
          <a:effectLst/>
        </p:spPr>
        <p:txBody>
          <a:bodyPr>
            <a:spAutoFit/>
          </a:bodyPr>
          <a:lstStyle/>
          <a:p>
            <a:pPr algn="just">
              <a:spcBef>
                <a:spcPct val="50000"/>
              </a:spcBef>
            </a:pPr>
            <a:r>
              <a:rPr lang="el-GR" sz="3000" dirty="0">
                <a:solidFill>
                  <a:srgbClr val="FF3300"/>
                </a:solidFill>
              </a:rPr>
              <a:t>Οι προηγμένες εφαρμογές που μπορούν να αναπτυχθούν στα δίκτυα υπολογιστών είναι πάρα πολλές. Μερικές τέτοιες εφαρμογές είναι:</a:t>
            </a:r>
          </a:p>
        </p:txBody>
      </p:sp>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474788" y="1727200"/>
            <a:ext cx="6297612" cy="1473200"/>
          </a:xfrm>
          <a:gradFill rotWithShape="0">
            <a:gsLst>
              <a:gs pos="0">
                <a:schemeClr val="bg1"/>
              </a:gs>
              <a:gs pos="50000">
                <a:schemeClr val="hlink"/>
              </a:gs>
              <a:gs pos="100000">
                <a:schemeClr val="bg1"/>
              </a:gs>
            </a:gsLst>
            <a:lin ang="5400000" scaled="1"/>
          </a:gradFill>
        </p:spPr>
        <p:txBody>
          <a:bodyPr/>
          <a:lstStyle/>
          <a:p>
            <a:pPr>
              <a:lnSpc>
                <a:spcPct val="75000"/>
              </a:lnSpc>
            </a:pPr>
            <a:r>
              <a:rPr lang="el-GR" sz="5400" b="1">
                <a:solidFill>
                  <a:srgbClr val="0000CC"/>
                </a:solidFill>
                <a:effectLst>
                  <a:outerShdw blurRad="38100" dist="38100" dir="2700000" algn="tl">
                    <a:srgbClr val="000000"/>
                  </a:outerShdw>
                </a:effectLst>
              </a:rPr>
              <a:t>Διαδίκτυο</a:t>
            </a:r>
            <a:br>
              <a:rPr lang="en-US" sz="5400" b="1">
                <a:solidFill>
                  <a:srgbClr val="0000CC"/>
                </a:solidFill>
                <a:effectLst>
                  <a:outerShdw blurRad="38100" dist="38100" dir="2700000" algn="tl">
                    <a:srgbClr val="000000"/>
                  </a:outerShdw>
                </a:effectLst>
              </a:rPr>
            </a:br>
            <a:r>
              <a:rPr lang="en-US" sz="5400" b="1">
                <a:solidFill>
                  <a:srgbClr val="0000CC"/>
                </a:solidFill>
                <a:effectLst>
                  <a:outerShdw blurRad="38100" dist="38100" dir="2700000" algn="tl">
                    <a:srgbClr val="000000"/>
                  </a:outerShdw>
                </a:effectLst>
              </a:rPr>
              <a:t>Internet</a:t>
            </a:r>
            <a:endParaRPr lang="el-GR" sz="5400" b="1">
              <a:solidFill>
                <a:srgbClr val="0000CC"/>
              </a:solidFill>
              <a:effectLst>
                <a:outerShdw blurRad="38100" dist="38100" dir="2700000" algn="tl">
                  <a:srgbClr val="000000"/>
                </a:outerShdw>
              </a:effectLst>
            </a:endParaRPr>
          </a:p>
        </p:txBody>
      </p:sp>
      <p:pic>
        <p:nvPicPr>
          <p:cNvPr id="21509" name="Picture 5" descr="C:\Τα έγγραφά μου\Οι εικόνες μου\Internet Cliparts\internetx2.gif"/>
          <p:cNvPicPr>
            <a:picLocks noChangeAspect="1" noChangeArrowheads="1" noCrop="1"/>
          </p:cNvPicPr>
          <p:nvPr/>
        </p:nvPicPr>
        <p:blipFill>
          <a:blip r:embed="rId2">
            <a:lum contrast="-6000"/>
          </a:blip>
          <a:srcRect/>
          <a:stretch>
            <a:fillRect/>
          </a:stretch>
        </p:blipFill>
        <p:spPr bwMode="auto">
          <a:xfrm>
            <a:off x="3171849" y="3444875"/>
            <a:ext cx="2624287" cy="2792437"/>
          </a:xfrm>
          <a:prstGeom prst="rect">
            <a:avLst/>
          </a:prstGeom>
          <a:noFill/>
        </p:spPr>
      </p:pic>
    </p:spTree>
  </p:cSld>
  <p:clrMapOvr>
    <a:masterClrMapping/>
  </p:clrMapOvr>
  <p:transition>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053" name="Rectangle 5" descr="Large confetti"/>
          <p:cNvSpPr>
            <a:spLocks noGrp="1" noChangeArrowheads="1"/>
          </p:cNvSpPr>
          <p:nvPr>
            <p:ph type="title"/>
          </p:nvPr>
        </p:nvSpPr>
        <p:spPr>
          <a:xfrm>
            <a:off x="1835696" y="831945"/>
            <a:ext cx="5715000" cy="838200"/>
          </a:xfrm>
        </p:spPr>
        <p:txBody>
          <a:bodyPr/>
          <a:lstStyle/>
          <a:p>
            <a:pPr algn="ctr"/>
            <a:r>
              <a:rPr lang="el-GR" b="1" dirty="0">
                <a:effectLst>
                  <a:outerShdw blurRad="38100" dist="38100" dir="2700000" algn="tl">
                    <a:srgbClr val="C0C0C0"/>
                  </a:outerShdw>
                </a:effectLst>
              </a:rPr>
              <a:t>Διαδίκτυο - </a:t>
            </a:r>
            <a:r>
              <a:rPr lang="en-US" b="1" dirty="0">
                <a:effectLst>
                  <a:outerShdw blurRad="38100" dist="38100" dir="2700000" algn="tl">
                    <a:srgbClr val="C0C0C0"/>
                  </a:outerShdw>
                </a:effectLst>
              </a:rPr>
              <a:t>Internet</a:t>
            </a:r>
            <a:endParaRPr lang="el-GR" b="1" dirty="0">
              <a:effectLst>
                <a:outerShdw blurRad="38100" dist="38100" dir="2700000" algn="tl">
                  <a:srgbClr val="C0C0C0"/>
                </a:outerShdw>
              </a:effectLst>
            </a:endParaRPr>
          </a:p>
        </p:txBody>
      </p:sp>
      <p:sp>
        <p:nvSpPr>
          <p:cNvPr id="6" name="4 - Θέση αριθμού διαφάνειας"/>
          <p:cNvSpPr>
            <a:spLocks noGrp="1"/>
          </p:cNvSpPr>
          <p:nvPr>
            <p:ph type="sldNum" sz="quarter" idx="12"/>
          </p:nvPr>
        </p:nvSpPr>
        <p:spPr/>
        <p:txBody>
          <a:bodyPr/>
          <a:lstStyle/>
          <a:p>
            <a:r>
              <a:rPr lang="en-US"/>
              <a:t>1-</a:t>
            </a:r>
            <a:fld id="{12FDF28D-E2AA-4DED-8FB1-40EF09164D4C}" type="slidenum">
              <a:rPr lang="el-GR"/>
              <a:pPr/>
              <a:t>7</a:t>
            </a:fld>
            <a:endParaRPr lang="el-GR"/>
          </a:p>
        </p:txBody>
      </p:sp>
      <p:sp>
        <p:nvSpPr>
          <p:cNvPr id="2052" name="Text Box 4"/>
          <p:cNvSpPr txBox="1">
            <a:spLocks noChangeArrowheads="1"/>
          </p:cNvSpPr>
          <p:nvPr/>
        </p:nvSpPr>
        <p:spPr bwMode="auto">
          <a:xfrm>
            <a:off x="304800" y="2276872"/>
            <a:ext cx="8534400" cy="3693319"/>
          </a:xfrm>
          <a:prstGeom prst="rect">
            <a:avLst/>
          </a:prstGeom>
          <a:noFill/>
          <a:ln w="9525">
            <a:noFill/>
            <a:miter lim="800000"/>
            <a:headEnd/>
            <a:tailEnd/>
          </a:ln>
          <a:effectLst/>
        </p:spPr>
        <p:txBody>
          <a:bodyPr>
            <a:spAutoFit/>
          </a:bodyPr>
          <a:lstStyle/>
          <a:p>
            <a:pPr algn="just"/>
            <a:r>
              <a:rPr lang="en-US" dirty="0">
                <a:solidFill>
                  <a:srgbClr val="FF3300"/>
                </a:solidFill>
              </a:rPr>
              <a:t>To </a:t>
            </a:r>
            <a:r>
              <a:rPr lang="en-US" b="1" dirty="0">
                <a:solidFill>
                  <a:srgbClr val="FF3300"/>
                </a:solidFill>
              </a:rPr>
              <a:t>Internet</a:t>
            </a:r>
            <a:r>
              <a:rPr lang="en-US" dirty="0">
                <a:solidFill>
                  <a:srgbClr val="FF3300"/>
                </a:solidFill>
              </a:rPr>
              <a:t> </a:t>
            </a:r>
            <a:r>
              <a:rPr lang="el-GR" dirty="0">
                <a:solidFill>
                  <a:srgbClr val="FF3300"/>
                </a:solidFill>
              </a:rPr>
              <a:t>είναι ένα διαδίκτυο, δηλαδή ένα δίκτυο αποτελούμενο από δίκτυα υπολογιστών. Με το όρο </a:t>
            </a:r>
            <a:r>
              <a:rPr lang="en-US" b="1" dirty="0">
                <a:solidFill>
                  <a:srgbClr val="FF3300"/>
                </a:solidFill>
              </a:rPr>
              <a:t>Internet</a:t>
            </a:r>
            <a:r>
              <a:rPr lang="en-US" dirty="0">
                <a:solidFill>
                  <a:srgbClr val="FF3300"/>
                </a:solidFill>
              </a:rPr>
              <a:t> </a:t>
            </a:r>
            <a:r>
              <a:rPr lang="el-GR" dirty="0">
                <a:solidFill>
                  <a:srgbClr val="FF3300"/>
                </a:solidFill>
              </a:rPr>
              <a:t>όμως δεν εννοούμε οποιοδήποτε διαδίκτυο, αλλά το </a:t>
            </a:r>
            <a:r>
              <a:rPr lang="el-GR" b="1" dirty="0">
                <a:solidFill>
                  <a:srgbClr val="FF3300"/>
                </a:solidFill>
              </a:rPr>
              <a:t>Παγκόσμιο Διαδίκτυο</a:t>
            </a:r>
            <a:r>
              <a:rPr lang="el-GR" dirty="0">
                <a:solidFill>
                  <a:srgbClr val="FF3300"/>
                </a:solidFill>
              </a:rPr>
              <a:t>, δηλαδή η συνένωση των χιλιάδων δικτύων διαφόρων μεγεθών που καλύπτει σχεδόν ολόκληρη την υδρόγειο.</a:t>
            </a:r>
          </a:p>
          <a:p>
            <a:pPr algn="just"/>
            <a:endParaRPr lang="el-GR" dirty="0">
              <a:solidFill>
                <a:srgbClr val="FF3300"/>
              </a:solidFill>
            </a:endParaRPr>
          </a:p>
          <a:p>
            <a:pPr algn="just"/>
            <a:r>
              <a:rPr lang="el-GR" dirty="0">
                <a:solidFill>
                  <a:srgbClr val="FF3300"/>
                </a:solidFill>
              </a:rPr>
              <a:t>Το πλέγμα του αποτελείται από εκατομμύρια διασυνδεδεμένους υπολογιστές που εκτείνονται σχεδόν σε κάθε γωνιά του πλανήτη και παρέχει τις υπηρεσίες του σε εκατομμύρια χρήστες σε 150 περίπου χώρες στον κόσμο.</a:t>
            </a:r>
          </a:p>
          <a:p>
            <a:pPr algn="just"/>
            <a:endParaRPr lang="el-GR" dirty="0">
              <a:solidFill>
                <a:srgbClr val="FF3300"/>
              </a:solidFill>
            </a:endParaRPr>
          </a:p>
          <a:p>
            <a:pPr algn="just"/>
            <a:r>
              <a:rPr lang="el-GR" dirty="0">
                <a:solidFill>
                  <a:srgbClr val="FF3300"/>
                </a:solidFill>
              </a:rPr>
              <a:t>Αποτελεί ένα παγκόσμιο ηλεκτρονικό χωριό, οι κάτοικοι του οποίου, ανεξάρτητα από υπηκοότητα, ηλικία, θρήσκευμα και χρώμα, μοιράζονται πληροφορίες και ανταλλάσσουν ελεύθερα απόψεις πέρα από γεωγραφικά και κοινωνικά σύνορα.</a:t>
            </a:r>
          </a:p>
        </p:txBody>
      </p:sp>
    </p:spTree>
  </p:cSld>
  <p:clrMapOvr>
    <a:masterClrMapping/>
  </p:clrMapOvr>
  <p:transition>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noFill/>
        </p:spPr>
        <p:txBody>
          <a:bodyPr/>
          <a:lstStyle/>
          <a:p>
            <a:r>
              <a:rPr lang="el-GR" b="1">
                <a:solidFill>
                  <a:srgbClr val="0000CC"/>
                </a:solidFill>
                <a:effectLst>
                  <a:outerShdw blurRad="38100" dist="38100" dir="2700000" algn="tl">
                    <a:srgbClr val="C0C0C0"/>
                  </a:outerShdw>
                </a:effectLst>
              </a:rPr>
              <a:t>Ταξινομήσεις Δικτύων</a:t>
            </a:r>
          </a:p>
        </p:txBody>
      </p:sp>
      <p:sp>
        <p:nvSpPr>
          <p:cNvPr id="29699" name="Rectangle 3"/>
          <p:cNvSpPr>
            <a:spLocks noGrp="1" noChangeArrowheads="1"/>
          </p:cNvSpPr>
          <p:nvPr>
            <p:ph type="subTitle" idx="4294967295"/>
          </p:nvPr>
        </p:nvSpPr>
        <p:spPr bwMode="auto">
          <a:xfrm>
            <a:off x="1600200" y="3581400"/>
            <a:ext cx="7543800" cy="2438400"/>
          </a:xfrm>
          <a:prstGeom prst="rect">
            <a:avLst/>
          </a:prstGeom>
          <a:noFill/>
          <a:ln>
            <a:miter lim="800000"/>
            <a:headEnd/>
            <a:tailEnd/>
          </a:ln>
        </p:spPr>
        <p:txBody>
          <a:bodyPr>
            <a:normAutofit fontScale="92500" lnSpcReduction="20000"/>
          </a:bodyPr>
          <a:lstStyle/>
          <a:p>
            <a:pPr marL="0" indent="0">
              <a:buClr>
                <a:srgbClr val="FF3300"/>
              </a:buClr>
              <a:buFont typeface="Wingdings" pitchFamily="2" charset="2"/>
              <a:buChar char="v"/>
            </a:pPr>
            <a:r>
              <a:rPr lang="el-GR" sz="2600">
                <a:solidFill>
                  <a:srgbClr val="0000CC"/>
                </a:solidFill>
              </a:rPr>
              <a:t> Ταξινόμηση ως προς το μέσο μετάδοσης.</a:t>
            </a:r>
          </a:p>
          <a:p>
            <a:pPr marL="0" indent="0">
              <a:buClr>
                <a:srgbClr val="FF3300"/>
              </a:buClr>
              <a:buFont typeface="Wingdings" pitchFamily="2" charset="2"/>
              <a:buChar char="v"/>
            </a:pPr>
            <a:r>
              <a:rPr lang="el-GR" sz="2600">
                <a:solidFill>
                  <a:srgbClr val="0000CC"/>
                </a:solidFill>
              </a:rPr>
              <a:t> Ταξινόμηση ως προς το είδος του συνδέσμου.</a:t>
            </a:r>
          </a:p>
          <a:p>
            <a:pPr marL="0" indent="0">
              <a:buClr>
                <a:srgbClr val="FF3300"/>
              </a:buClr>
              <a:buFont typeface="Wingdings" pitchFamily="2" charset="2"/>
              <a:buChar char="v"/>
            </a:pPr>
            <a:r>
              <a:rPr lang="el-GR" sz="2600">
                <a:solidFill>
                  <a:srgbClr val="0000CC"/>
                </a:solidFill>
              </a:rPr>
              <a:t> Ταξινόμηση ως προς τη γεωγραφική κάλυψη.</a:t>
            </a:r>
          </a:p>
          <a:p>
            <a:pPr marL="0" indent="0">
              <a:buClr>
                <a:srgbClr val="FF3300"/>
              </a:buClr>
              <a:buFont typeface="Wingdings" pitchFamily="2" charset="2"/>
              <a:buChar char="v"/>
            </a:pPr>
            <a:r>
              <a:rPr lang="el-GR" sz="2600">
                <a:solidFill>
                  <a:srgbClr val="0000CC"/>
                </a:solidFill>
              </a:rPr>
              <a:t> Ταξινόμηση ως προς το είδος της τοπολογίας.</a:t>
            </a:r>
          </a:p>
          <a:p>
            <a:pPr marL="0" indent="0">
              <a:buClr>
                <a:srgbClr val="FF3300"/>
              </a:buClr>
              <a:buFont typeface="Wingdings" pitchFamily="2" charset="2"/>
              <a:buChar char="v"/>
            </a:pPr>
            <a:r>
              <a:rPr lang="el-GR" sz="2600">
                <a:solidFill>
                  <a:srgbClr val="0000CC"/>
                </a:solidFill>
              </a:rPr>
              <a:t> Ταξινόμηση ως προς την τεχνολογία του δικτύου.</a:t>
            </a:r>
          </a:p>
        </p:txBody>
      </p:sp>
    </p:spTree>
  </p:cSld>
  <p:clrMapOvr>
    <a:masterClrMapping/>
  </p:clrMapOvr>
  <p:transition>
    <p:split orient="ver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ctrTitle"/>
          </p:nvPr>
        </p:nvSpPr>
        <p:spPr>
          <a:xfrm>
            <a:off x="1600200" y="1752600"/>
            <a:ext cx="6096000" cy="1371600"/>
          </a:xfrm>
          <a:noFill/>
        </p:spPr>
        <p:txBody>
          <a:bodyPr/>
          <a:lstStyle/>
          <a:p>
            <a:r>
              <a:rPr lang="el-GR" b="1">
                <a:solidFill>
                  <a:srgbClr val="0000CC"/>
                </a:solidFill>
                <a:effectLst>
                  <a:outerShdw blurRad="38100" dist="38100" dir="2700000" algn="tl">
                    <a:srgbClr val="C0C0C0"/>
                  </a:outerShdw>
                </a:effectLst>
              </a:rPr>
              <a:t>Μέσο Μετάδοσης</a:t>
            </a:r>
          </a:p>
        </p:txBody>
      </p:sp>
      <p:sp>
        <p:nvSpPr>
          <p:cNvPr id="30723" name="Rectangle 1027"/>
          <p:cNvSpPr>
            <a:spLocks noGrp="1" noChangeArrowheads="1"/>
          </p:cNvSpPr>
          <p:nvPr>
            <p:ph type="subTitle" idx="4294967295"/>
          </p:nvPr>
        </p:nvSpPr>
        <p:spPr bwMode="auto">
          <a:xfrm>
            <a:off x="4114800" y="4038600"/>
            <a:ext cx="5029200" cy="1371600"/>
          </a:xfrm>
          <a:prstGeom prst="rect">
            <a:avLst/>
          </a:prstGeom>
          <a:noFill/>
          <a:ln>
            <a:miter lim="800000"/>
            <a:headEnd/>
            <a:tailEnd/>
          </a:ln>
        </p:spPr>
        <p:txBody>
          <a:bodyPr/>
          <a:lstStyle/>
          <a:p>
            <a:pPr marL="0" indent="0">
              <a:buClr>
                <a:srgbClr val="FF3300"/>
              </a:buClr>
              <a:buFont typeface="Wingdings" pitchFamily="2" charset="2"/>
              <a:buChar char="v"/>
            </a:pPr>
            <a:r>
              <a:rPr lang="el-GR">
                <a:solidFill>
                  <a:srgbClr val="0000CC"/>
                </a:solidFill>
              </a:rPr>
              <a:t> Καλωδιακή ή ενσύρματη.</a:t>
            </a:r>
          </a:p>
          <a:p>
            <a:pPr marL="0" indent="0">
              <a:buClr>
                <a:srgbClr val="FF3300"/>
              </a:buClr>
              <a:buFont typeface="Wingdings" pitchFamily="2" charset="2"/>
              <a:buChar char="v"/>
            </a:pPr>
            <a:r>
              <a:rPr lang="el-GR">
                <a:solidFill>
                  <a:srgbClr val="0000CC"/>
                </a:solidFill>
              </a:rPr>
              <a:t> Ασύρματη.</a:t>
            </a:r>
          </a:p>
        </p:txBody>
      </p:sp>
    </p:spTree>
  </p:cSld>
  <p:clrMapOvr>
    <a:masterClrMapping/>
  </p:clrMapOvr>
  <p:transition>
    <p:split orient="vert" dir="in"/>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540</TotalTime>
  <Words>955</Words>
  <Application>Microsoft Office PowerPoint</Application>
  <PresentationFormat>Προβολή στην οθόνη (4:3)</PresentationFormat>
  <Paragraphs>112</Paragraphs>
  <Slides>28</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Arial</vt:lpstr>
      <vt:lpstr>Calibri</vt:lpstr>
      <vt:lpstr>Century Gothic</vt:lpstr>
      <vt:lpstr>Times New Roman</vt:lpstr>
      <vt:lpstr>Wingdings</vt:lpstr>
      <vt:lpstr>Wingdings 3</vt:lpstr>
      <vt:lpstr>Αίθουσα συσκέψεων "Ιόν"</vt:lpstr>
      <vt:lpstr>ΒΑΣΙΚΕΣ ΥΠΗΡΕΣΙΕΣ ΤΟΥ ΔΙΑΔΙΚΤΥΟΥ</vt:lpstr>
      <vt:lpstr>Δίκτυα Υπολογιστών</vt:lpstr>
      <vt:lpstr>Δίκτυο (Network)</vt:lpstr>
      <vt:lpstr>Δομικά Στοιχεία Δικτύου</vt:lpstr>
      <vt:lpstr>Προηγμένες Εφαρμογές  Δικτύων Υπολογιστών</vt:lpstr>
      <vt:lpstr>Διαδίκτυο Internet</vt:lpstr>
      <vt:lpstr>Διαδίκτυο - Internet</vt:lpstr>
      <vt:lpstr>Ταξινομήσεις Δικτύων</vt:lpstr>
      <vt:lpstr>Μέσο Μετάδοσης</vt:lpstr>
      <vt:lpstr>Καλωδιακή ή Ενσύρματη</vt:lpstr>
      <vt:lpstr>Ασύρματη</vt:lpstr>
      <vt:lpstr>Είδος Σύνδεσης</vt:lpstr>
      <vt:lpstr>Σύνδεση Σημείου με Σημείο Point-to-Point Connection)</vt:lpstr>
      <vt:lpstr>Σημείου με Πολλαπλά Σημεία (Point-to-Multipoint Connection)</vt:lpstr>
      <vt:lpstr>Ιεραρχία Δικτύων  (ανάλογα με το εύρος περιοχής )</vt:lpstr>
      <vt:lpstr>Τοπικά Δίκτυα  (Local Area Networks – LAN)</vt:lpstr>
      <vt:lpstr>Δίκτυα Μητροπολιτικής Περιοχής (Metropolitan Area Networks – MAN)</vt:lpstr>
      <vt:lpstr>Δίκτυα Ευρείας Περιοχής  (Wide Area Networks – WAN)</vt:lpstr>
      <vt:lpstr>Παρουσίαση του PowerPoint</vt:lpstr>
      <vt:lpstr>Τοπολογίες  Δικτύων</vt:lpstr>
      <vt:lpstr>Αστέρας (Star) </vt:lpstr>
      <vt:lpstr>Δακτύλιος (Ring) </vt:lpstr>
      <vt:lpstr>Δίαυλος ή Λεωφόρος (Bus)</vt:lpstr>
      <vt:lpstr>Διαδίκτυο</vt:lpstr>
      <vt:lpstr>Σύνδεση των Υπολογιστών Μεταξύ τους</vt:lpstr>
      <vt:lpstr>Σύνδεση των Υπολογιστών Μεταξύ τους </vt:lpstr>
      <vt:lpstr>Ερωτήσεις Μαθήματος (1/2)</vt:lpstr>
      <vt:lpstr>Ερωτήσεις Μαθήματος (2/2)</vt:lpstr>
    </vt:vector>
  </TitlesOfParts>
  <Manager>Βελώνης Γεώργιος</Manager>
  <Company>1ο T.Ε.Ε. Κατερίνης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Υπηρεσίες του Διαδικτύου-Μάθημα 1ο</dc:title>
  <dc:subject>Δίκτυα Υπολογιστών-Διαδίκτυο</dc:subject>
  <dc:creator>Βελώνης Γεώργιος</dc:creator>
  <dc:description>V2.2_x000d_
Οκτώβριος 2002</dc:description>
  <cp:lastModifiedBy>AMPATZI GEORGIA</cp:lastModifiedBy>
  <cp:revision>49</cp:revision>
  <dcterms:created xsi:type="dcterms:W3CDTF">2001-09-24T18:55:14Z</dcterms:created>
  <dcterms:modified xsi:type="dcterms:W3CDTF">2021-04-10T07:05:54Z</dcterms:modified>
</cp:coreProperties>
</file>