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Lst>
  <p:notesMasterIdLst>
    <p:notesMasterId r:id="rId6"/>
  </p:notesMaster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hyperlink" Target="https://gamma.app" TargetMode="External"/><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5" Type="http://schemas.openxmlformats.org/officeDocument/2006/relationships/slideLayout" Target="../slideLayouts/slideLayout1.xml"/><Relationship Id="rId6"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4" Type="http://schemas.openxmlformats.org/officeDocument/2006/relationships/hyperlink" Target="https://gamma.app" TargetMode="External"/><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3-1.png"/><Relationship Id="rId2" Type="http://schemas.openxmlformats.org/officeDocument/2006/relationships/image" Target="../media/image-3-2.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4-1.png"/><Relationship Id="rId2" Type="http://schemas.openxmlformats.org/officeDocument/2006/relationships/image" Target="../media/image-4-2.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r>
          <p:cNvPicPr>
            <a:picLocks noChangeAspect="1"/>
          </p:cNvPicPr>
          <p:nvPr/>
        </p:nvPicPr>
        <p:blipFill>
          <a:blip r:embed="rId2"/>
          <a:stretch>
            <a:fillRect/>
          </a:stretch>
        </p:blipFill>
        <p:spPr>
          <a:xfrm>
            <a:off x="9144000" y="0"/>
            <a:ext cx="5486400" cy="8229600"/>
          </a:xfrm>
          <a:prstGeom prst="rect">
            <a:avLst/>
          </a:prstGeom>
        </p:spPr>
      </p:pic>
      <p:sp>
        <p:nvSpPr>
          <p:cNvPr id="5" name="Text 1"/>
          <p:cNvSpPr/>
          <p:nvPr/>
        </p:nvSpPr>
        <p:spPr>
          <a:xfrm>
            <a:off x="833199" y="1551623"/>
            <a:ext cx="7477601" cy="1666399"/>
          </a:xfrm>
          <a:prstGeom prst="rect">
            <a:avLst/>
          </a:prstGeom>
          <a:noFill/>
          <a:ln/>
        </p:spPr>
        <p:txBody>
          <a:bodyPr wrap="square" rtlCol="0" anchor="t"/>
          <a:lstStyle/>
          <a:p>
            <a:pPr indent="0" marL="0">
              <a:lnSpc>
                <a:spcPts val="6561"/>
              </a:lnSpc>
              <a:buNone/>
            </a:pPr>
            <a:r>
              <a:rPr lang="en-US" sz="5249" b="1" dirty="0">
                <a:solidFill>
                  <a:srgbClr val="5B5F72"/>
                </a:solidFill>
                <a:latin typeface="Instrument Sans" pitchFamily="34" charset="0"/>
                <a:ea typeface="Instrument Sans" pitchFamily="34" charset="-122"/>
                <a:cs typeface="Instrument Sans" pitchFamily="34" charset="-120"/>
              </a:rPr>
              <a:t>Η Σύγκρουση Αθήνας και Σπάρτης</a:t>
            </a:r>
            <a:endParaRPr lang="en-US" sz="5249" dirty="0"/>
          </a:p>
        </p:txBody>
      </p:sp>
      <p:sp>
        <p:nvSpPr>
          <p:cNvPr id="6" name="Text 2"/>
          <p:cNvSpPr/>
          <p:nvPr/>
        </p:nvSpPr>
        <p:spPr>
          <a:xfrm>
            <a:off x="833199" y="3551277"/>
            <a:ext cx="7477601" cy="2487811"/>
          </a:xfrm>
          <a:prstGeom prst="rect">
            <a:avLst/>
          </a:prstGeom>
          <a:noFill/>
          <a:ln/>
        </p:spPr>
        <p:txBody>
          <a:bodyPr wrap="square" rtlCol="0" anchor="t"/>
          <a:lstStyle/>
          <a:p>
            <a:pPr indent="0" marL="0">
              <a:lnSpc>
                <a:spcPts val="2799"/>
              </a:lnSpc>
              <a:buNone/>
            </a:pPr>
            <a:r>
              <a:rPr lang="en-US" sz="1750" dirty="0">
                <a:solidFill>
                  <a:srgbClr val="5B5F71"/>
                </a:solidFill>
                <a:latin typeface="Instrument Sans" pitchFamily="34" charset="0"/>
                <a:ea typeface="Instrument Sans" pitchFamily="34" charset="-122"/>
                <a:cs typeface="Instrument Sans" pitchFamily="34" charset="-120"/>
              </a:rPr>
              <a:t>Η Αθήνα, μετά την πλήρη κυριαρχία της στο Αιγαίο, στρέφει τις βλέψεις της και προς τη Δύση, το Ιόνιο και την Αδριατική. Αυτό τη φέρνει σε σύγκρουση με την Κόρινθο, σύμμαχο της Σπάρτης, η οποία θεωρούσε τις δυτικές θάλασσες ως χώρο επιρροής της. Η πολιτειακή διαφορά της Αθήνας με τη Σπάρτη, που γεννά και τη διαφορά στην ανάπτυξη των νοοτροπιών, είναι η βαθύτερη αιτία του χάσματος ανάμεσα στις δύο πόλεις.</a:t>
            </a:r>
            <a:endParaRPr lang="en-US" sz="1750" dirty="0"/>
          </a:p>
        </p:txBody>
      </p:sp>
      <p:sp>
        <p:nvSpPr>
          <p:cNvPr id="7" name="Shape 3"/>
          <p:cNvSpPr/>
          <p:nvPr/>
        </p:nvSpPr>
        <p:spPr>
          <a:xfrm>
            <a:off x="833199" y="6305669"/>
            <a:ext cx="355402" cy="355402"/>
          </a:xfrm>
          <a:prstGeom prst="roundRect">
            <a:avLst>
              <a:gd name="adj" fmla="val 25726039"/>
            </a:avLst>
          </a:prstGeom>
          <a:solidFill>
            <a:srgbClr val="DCD587"/>
          </a:solidFill>
          <a:ln w="7620">
            <a:solidFill>
              <a:srgbClr val="FFFFFF"/>
            </a:solidFill>
            <a:prstDash val="solid"/>
          </a:ln>
        </p:spPr>
      </p:sp>
      <p:sp>
        <p:nvSpPr>
          <p:cNvPr id="8" name="Text 4"/>
          <p:cNvSpPr/>
          <p:nvPr/>
        </p:nvSpPr>
        <p:spPr>
          <a:xfrm>
            <a:off x="912376" y="6410206"/>
            <a:ext cx="197048" cy="146328"/>
          </a:xfrm>
          <a:prstGeom prst="rect">
            <a:avLst/>
          </a:prstGeom>
          <a:noFill/>
          <a:ln/>
        </p:spPr>
        <p:txBody>
          <a:bodyPr wrap="none" rtlCol="0" anchor="t"/>
          <a:lstStyle/>
          <a:p>
            <a:pPr algn="ctr" indent="0" marL="0">
              <a:lnSpc>
                <a:spcPts val="1152"/>
              </a:lnSpc>
              <a:buNone/>
            </a:pPr>
            <a:r>
              <a:rPr lang="en-US" sz="1152" dirty="0">
                <a:solidFill>
                  <a:srgbClr val="3C3838"/>
                </a:solidFill>
                <a:latin typeface="Instrument Sans" pitchFamily="34" charset="0"/>
                <a:ea typeface="Instrument Sans" pitchFamily="34" charset="-122"/>
                <a:cs typeface="Instrument Sans" pitchFamily="34" charset="-120"/>
              </a:rPr>
              <a:t>Ea</a:t>
            </a:r>
            <a:endParaRPr lang="en-US" sz="1152" dirty="0"/>
          </a:p>
        </p:txBody>
      </p:sp>
      <p:sp>
        <p:nvSpPr>
          <p:cNvPr id="9" name="Text 5"/>
          <p:cNvSpPr/>
          <p:nvPr/>
        </p:nvSpPr>
        <p:spPr>
          <a:xfrm>
            <a:off x="1299686" y="6289000"/>
            <a:ext cx="2128599" cy="388858"/>
          </a:xfrm>
          <a:prstGeom prst="rect">
            <a:avLst/>
          </a:prstGeom>
          <a:noFill/>
          <a:ln/>
        </p:spPr>
        <p:txBody>
          <a:bodyPr wrap="none" rtlCol="0" anchor="t"/>
          <a:lstStyle/>
          <a:p>
            <a:pPr algn="l" indent="0" marL="0">
              <a:lnSpc>
                <a:spcPts val="3062"/>
              </a:lnSpc>
              <a:buNone/>
            </a:pPr>
            <a:r>
              <a:rPr lang="en-US" sz="2187" b="1" dirty="0">
                <a:solidFill>
                  <a:srgbClr val="5B5F71"/>
                </a:solidFill>
                <a:latin typeface="Instrument Sans" pitchFamily="34" charset="0"/>
                <a:ea typeface="Instrument Sans" pitchFamily="34" charset="-122"/>
                <a:cs typeface="Instrument Sans" pitchFamily="34" charset="-120"/>
              </a:rPr>
              <a:t>by Eva Georgiou</a:t>
            </a:r>
            <a:endParaRPr lang="en-US" sz="2187" dirty="0"/>
          </a:p>
        </p:txBody>
      </p:sp>
      <p:pic>
        <p:nvPicPr>
          <p:cNvPr id="10" name="Image 2" descr="preencoded.png">
            <a:hlinkClick r:id="rId4" tooltip=""/>
          </p:cNvPr>
          <p:cNvPicPr>
            <a:picLocks noChangeAspect="1"/>
          </p:cNvPicPr>
          <p:nvPr/>
        </p:nvPicPr>
        <p:blipFill>
          <a:blip r:embed="rId3"/>
          <a:stretch>
            <a:fillRect/>
          </a:stretch>
        </p:blipFill>
        <p:spPr>
          <a:xfrm>
            <a:off x="12242153" y="7589520"/>
            <a:ext cx="2296807" cy="5486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r>
          <p:cNvPicPr>
            <a:picLocks noChangeAspect="1"/>
          </p:cNvPicPr>
          <p:nvPr/>
        </p:nvPicPr>
        <p:blipFill>
          <a:blip r:embed="rId2"/>
          <a:stretch>
            <a:fillRect/>
          </a:stretch>
        </p:blipFill>
        <p:spPr>
          <a:xfrm>
            <a:off x="0" y="0"/>
            <a:ext cx="3657600" cy="8229600"/>
          </a:xfrm>
          <a:prstGeom prst="rect">
            <a:avLst/>
          </a:prstGeom>
        </p:spPr>
      </p:pic>
      <p:sp>
        <p:nvSpPr>
          <p:cNvPr id="5" name="Text 1"/>
          <p:cNvSpPr/>
          <p:nvPr/>
        </p:nvSpPr>
        <p:spPr>
          <a:xfrm>
            <a:off x="4986933" y="902018"/>
            <a:ext cx="4941213" cy="546854"/>
          </a:xfrm>
          <a:prstGeom prst="rect">
            <a:avLst/>
          </a:prstGeom>
          <a:noFill/>
          <a:ln/>
        </p:spPr>
        <p:txBody>
          <a:bodyPr wrap="none" rtlCol="0" anchor="t"/>
          <a:lstStyle/>
          <a:p>
            <a:pPr indent="0" marL="0">
              <a:lnSpc>
                <a:spcPts val="4307"/>
              </a:lnSpc>
              <a:buNone/>
            </a:pPr>
            <a:r>
              <a:rPr lang="en-US" sz="3446" b="1" dirty="0">
                <a:solidFill>
                  <a:srgbClr val="5B5F72"/>
                </a:solidFill>
                <a:latin typeface="Instrument Sans" pitchFamily="34" charset="0"/>
                <a:ea typeface="Instrument Sans" pitchFamily="34" charset="-122"/>
                <a:cs typeface="Instrument Sans" pitchFamily="34" charset="-120"/>
              </a:rPr>
              <a:t>Η Έναρξη του Πολέμου</a:t>
            </a:r>
            <a:endParaRPr lang="en-US" sz="3446" dirty="0"/>
          </a:p>
        </p:txBody>
      </p:sp>
      <p:sp>
        <p:nvSpPr>
          <p:cNvPr id="6" name="Shape 2"/>
          <p:cNvSpPr/>
          <p:nvPr/>
        </p:nvSpPr>
        <p:spPr>
          <a:xfrm>
            <a:off x="5231963" y="1711404"/>
            <a:ext cx="35004" cy="5616059"/>
          </a:xfrm>
          <a:prstGeom prst="roundRect">
            <a:avLst>
              <a:gd name="adj" fmla="val 225021"/>
            </a:avLst>
          </a:prstGeom>
          <a:solidFill>
            <a:srgbClr val="C9CACE"/>
          </a:solidFill>
          <a:ln/>
        </p:spPr>
      </p:sp>
      <p:sp>
        <p:nvSpPr>
          <p:cNvPr id="7" name="Shape 3"/>
          <p:cNvSpPr/>
          <p:nvPr/>
        </p:nvSpPr>
        <p:spPr>
          <a:xfrm>
            <a:off x="5446335" y="2027396"/>
            <a:ext cx="612577" cy="35004"/>
          </a:xfrm>
          <a:prstGeom prst="roundRect">
            <a:avLst>
              <a:gd name="adj" fmla="val 225021"/>
            </a:avLst>
          </a:prstGeom>
          <a:solidFill>
            <a:srgbClr val="C9CACE"/>
          </a:solidFill>
          <a:ln/>
        </p:spPr>
      </p:sp>
      <p:sp>
        <p:nvSpPr>
          <p:cNvPr id="8" name="Shape 4"/>
          <p:cNvSpPr/>
          <p:nvPr/>
        </p:nvSpPr>
        <p:spPr>
          <a:xfrm>
            <a:off x="5052596" y="1848088"/>
            <a:ext cx="393740" cy="393740"/>
          </a:xfrm>
          <a:prstGeom prst="roundRect">
            <a:avLst>
              <a:gd name="adj" fmla="val 20005"/>
            </a:avLst>
          </a:prstGeom>
          <a:noFill/>
          <a:ln w="7620">
            <a:solidFill>
              <a:srgbClr val="C9CACE"/>
            </a:solidFill>
            <a:prstDash val="solid"/>
          </a:ln>
        </p:spPr>
      </p:sp>
      <p:sp>
        <p:nvSpPr>
          <p:cNvPr id="9" name="Text 5"/>
          <p:cNvSpPr/>
          <p:nvPr/>
        </p:nvSpPr>
        <p:spPr>
          <a:xfrm>
            <a:off x="5198685" y="1880830"/>
            <a:ext cx="101560" cy="328136"/>
          </a:xfrm>
          <a:prstGeom prst="rect">
            <a:avLst/>
          </a:prstGeom>
          <a:noFill/>
          <a:ln/>
        </p:spPr>
        <p:txBody>
          <a:bodyPr wrap="none" rtlCol="0" anchor="t"/>
          <a:lstStyle/>
          <a:p>
            <a:pPr algn="ctr" indent="0" marL="0">
              <a:lnSpc>
                <a:spcPts val="2584"/>
              </a:lnSpc>
              <a:buNone/>
            </a:pPr>
            <a:r>
              <a:rPr lang="en-US" sz="2067" b="1" dirty="0">
                <a:solidFill>
                  <a:srgbClr val="5B5F71"/>
                </a:solidFill>
                <a:latin typeface="Instrument Sans" pitchFamily="34" charset="0"/>
                <a:ea typeface="Instrument Sans" pitchFamily="34" charset="-122"/>
                <a:cs typeface="Instrument Sans" pitchFamily="34" charset="-120"/>
              </a:rPr>
              <a:t>1</a:t>
            </a:r>
            <a:endParaRPr lang="en-US" sz="2067" dirty="0"/>
          </a:p>
        </p:txBody>
      </p:sp>
      <p:sp>
        <p:nvSpPr>
          <p:cNvPr id="10" name="Text 6"/>
          <p:cNvSpPr/>
          <p:nvPr/>
        </p:nvSpPr>
        <p:spPr>
          <a:xfrm>
            <a:off x="6212086" y="1886426"/>
            <a:ext cx="2187893" cy="273487"/>
          </a:xfrm>
          <a:prstGeom prst="rect">
            <a:avLst/>
          </a:prstGeom>
          <a:noFill/>
          <a:ln/>
        </p:spPr>
        <p:txBody>
          <a:bodyPr wrap="none" rtlCol="0" anchor="t"/>
          <a:lstStyle/>
          <a:p>
            <a:pPr algn="l" indent="0" marL="0">
              <a:lnSpc>
                <a:spcPts val="2154"/>
              </a:lnSpc>
              <a:buNone/>
            </a:pPr>
            <a:r>
              <a:rPr lang="en-US" sz="1723" b="1" dirty="0">
                <a:solidFill>
                  <a:srgbClr val="5B5F71"/>
                </a:solidFill>
                <a:latin typeface="Instrument Sans" pitchFamily="34" charset="0"/>
                <a:ea typeface="Instrument Sans" pitchFamily="34" charset="-122"/>
                <a:cs typeface="Instrument Sans" pitchFamily="34" charset="-120"/>
              </a:rPr>
              <a:t>Η Αφορμή</a:t>
            </a:r>
            <a:endParaRPr lang="en-US" sz="1723" dirty="0"/>
          </a:p>
        </p:txBody>
      </p:sp>
      <p:sp>
        <p:nvSpPr>
          <p:cNvPr id="11" name="Text 7"/>
          <p:cNvSpPr/>
          <p:nvPr/>
        </p:nvSpPr>
        <p:spPr>
          <a:xfrm>
            <a:off x="6212086" y="2264926"/>
            <a:ext cx="7088981" cy="1120140"/>
          </a:xfrm>
          <a:prstGeom prst="rect">
            <a:avLst/>
          </a:prstGeom>
          <a:noFill/>
          <a:ln/>
        </p:spPr>
        <p:txBody>
          <a:bodyPr wrap="square" rtlCol="0" anchor="t"/>
          <a:lstStyle/>
          <a:p>
            <a:pPr algn="l" indent="0" marL="0">
              <a:lnSpc>
                <a:spcPts val="2205"/>
              </a:lnSpc>
              <a:buNone/>
            </a:pPr>
            <a:r>
              <a:rPr lang="en-US" sz="1378" dirty="0">
                <a:solidFill>
                  <a:srgbClr val="5B5F71"/>
                </a:solidFill>
                <a:latin typeface="Instrument Sans" pitchFamily="34" charset="0"/>
                <a:ea typeface="Instrument Sans" pitchFamily="34" charset="-122"/>
                <a:cs typeface="Instrument Sans" pitchFamily="34" charset="-120"/>
              </a:rPr>
              <a:t>Σύμφωνα με τον Θουκυδίδη, η ανάμειξη των Αθηναίων στη διαμάχη ανάμεσα στην Κέρκυρα και την Κόρινθο για την Επίδαμνο (Δυρράχιο) αποτελεί την πρώτη αφορμή του πολέμου. Η αντιπαλότητα ανάμεσα σε Κόρινθο και Αθήνα οξύνεται και οι Κορίνθιοι ωθούν σε αποστασία από την Αθηναϊκή συμμαχία την Ποτίδαια.</a:t>
            </a:r>
            <a:endParaRPr lang="en-US" sz="1378" dirty="0"/>
          </a:p>
        </p:txBody>
      </p:sp>
      <p:sp>
        <p:nvSpPr>
          <p:cNvPr id="12" name="Shape 8"/>
          <p:cNvSpPr/>
          <p:nvPr/>
        </p:nvSpPr>
        <p:spPr>
          <a:xfrm>
            <a:off x="5446335" y="4051102"/>
            <a:ext cx="612577" cy="35004"/>
          </a:xfrm>
          <a:prstGeom prst="roundRect">
            <a:avLst>
              <a:gd name="adj" fmla="val 225021"/>
            </a:avLst>
          </a:prstGeom>
          <a:solidFill>
            <a:srgbClr val="C9CACE"/>
          </a:solidFill>
          <a:ln/>
        </p:spPr>
      </p:sp>
      <p:sp>
        <p:nvSpPr>
          <p:cNvPr id="13" name="Shape 9"/>
          <p:cNvSpPr/>
          <p:nvPr/>
        </p:nvSpPr>
        <p:spPr>
          <a:xfrm>
            <a:off x="5052596" y="3871793"/>
            <a:ext cx="393740" cy="393740"/>
          </a:xfrm>
          <a:prstGeom prst="roundRect">
            <a:avLst>
              <a:gd name="adj" fmla="val 20005"/>
            </a:avLst>
          </a:prstGeom>
          <a:noFill/>
          <a:ln w="7620">
            <a:solidFill>
              <a:srgbClr val="C9CACE"/>
            </a:solidFill>
            <a:prstDash val="solid"/>
          </a:ln>
        </p:spPr>
      </p:sp>
      <p:sp>
        <p:nvSpPr>
          <p:cNvPr id="14" name="Text 10"/>
          <p:cNvSpPr/>
          <p:nvPr/>
        </p:nvSpPr>
        <p:spPr>
          <a:xfrm>
            <a:off x="5176302" y="3904536"/>
            <a:ext cx="146209" cy="328136"/>
          </a:xfrm>
          <a:prstGeom prst="rect">
            <a:avLst/>
          </a:prstGeom>
          <a:noFill/>
          <a:ln/>
        </p:spPr>
        <p:txBody>
          <a:bodyPr wrap="none" rtlCol="0" anchor="t"/>
          <a:lstStyle/>
          <a:p>
            <a:pPr algn="ctr" indent="0" marL="0">
              <a:lnSpc>
                <a:spcPts val="2584"/>
              </a:lnSpc>
              <a:buNone/>
            </a:pPr>
            <a:r>
              <a:rPr lang="en-US" sz="2067" b="1" dirty="0">
                <a:solidFill>
                  <a:srgbClr val="5B5F71"/>
                </a:solidFill>
                <a:latin typeface="Instrument Sans" pitchFamily="34" charset="0"/>
                <a:ea typeface="Instrument Sans" pitchFamily="34" charset="-122"/>
                <a:cs typeface="Instrument Sans" pitchFamily="34" charset="-120"/>
              </a:rPr>
              <a:t>2</a:t>
            </a:r>
            <a:endParaRPr lang="en-US" sz="2067" dirty="0"/>
          </a:p>
        </p:txBody>
      </p:sp>
      <p:sp>
        <p:nvSpPr>
          <p:cNvPr id="15" name="Text 11"/>
          <p:cNvSpPr/>
          <p:nvPr/>
        </p:nvSpPr>
        <p:spPr>
          <a:xfrm>
            <a:off x="6212086" y="3910132"/>
            <a:ext cx="2187893" cy="273487"/>
          </a:xfrm>
          <a:prstGeom prst="rect">
            <a:avLst/>
          </a:prstGeom>
          <a:noFill/>
          <a:ln/>
        </p:spPr>
        <p:txBody>
          <a:bodyPr wrap="none" rtlCol="0" anchor="t"/>
          <a:lstStyle/>
          <a:p>
            <a:pPr algn="l" indent="0" marL="0">
              <a:lnSpc>
                <a:spcPts val="2154"/>
              </a:lnSpc>
              <a:buNone/>
            </a:pPr>
            <a:r>
              <a:rPr lang="en-US" sz="1723" b="1" dirty="0">
                <a:solidFill>
                  <a:srgbClr val="5B5F71"/>
                </a:solidFill>
                <a:latin typeface="Instrument Sans" pitchFamily="34" charset="0"/>
                <a:ea typeface="Instrument Sans" pitchFamily="34" charset="-122"/>
                <a:cs typeface="Instrument Sans" pitchFamily="34" charset="-120"/>
              </a:rPr>
              <a:t>Η Έναρξη</a:t>
            </a:r>
            <a:endParaRPr lang="en-US" sz="1723" dirty="0"/>
          </a:p>
        </p:txBody>
      </p:sp>
      <p:sp>
        <p:nvSpPr>
          <p:cNvPr id="16" name="Text 12"/>
          <p:cNvSpPr/>
          <p:nvPr/>
        </p:nvSpPr>
        <p:spPr>
          <a:xfrm>
            <a:off x="6212086" y="4288631"/>
            <a:ext cx="7088981" cy="1120140"/>
          </a:xfrm>
          <a:prstGeom prst="rect">
            <a:avLst/>
          </a:prstGeom>
          <a:noFill/>
          <a:ln/>
        </p:spPr>
        <p:txBody>
          <a:bodyPr wrap="square" rtlCol="0" anchor="t"/>
          <a:lstStyle/>
          <a:p>
            <a:pPr algn="l" indent="0" marL="0">
              <a:lnSpc>
                <a:spcPts val="2205"/>
              </a:lnSpc>
              <a:buNone/>
            </a:pPr>
            <a:r>
              <a:rPr lang="en-US" sz="1378" dirty="0">
                <a:solidFill>
                  <a:srgbClr val="5B5F71"/>
                </a:solidFill>
                <a:latin typeface="Instrument Sans" pitchFamily="34" charset="0"/>
                <a:ea typeface="Instrument Sans" pitchFamily="34" charset="-122"/>
                <a:cs typeface="Instrument Sans" pitchFamily="34" charset="-120"/>
              </a:rPr>
              <a:t>Σε αντίποινα, ο Περικλής απαγορεύει στα πλοία των Μεγαρέων, συμμάχων της Σπάρτης, να αγκυροβολούν σε λιμάνια της Αθηναϊκής συμμαχίας και να διεξάγουν εμπόριο (Κατά Μεγαρέων ψήφισμα). Οι «Τριακοντούτεις σπονδαί» είχαν παραβιαστεί και οι φιλοπόλεμοι επικρατούν στο συνέδριο στη Σπάρτη.</a:t>
            </a:r>
            <a:endParaRPr lang="en-US" sz="1378" dirty="0"/>
          </a:p>
        </p:txBody>
      </p:sp>
      <p:sp>
        <p:nvSpPr>
          <p:cNvPr id="17" name="Shape 13"/>
          <p:cNvSpPr/>
          <p:nvPr/>
        </p:nvSpPr>
        <p:spPr>
          <a:xfrm>
            <a:off x="5446335" y="6074807"/>
            <a:ext cx="612577" cy="35004"/>
          </a:xfrm>
          <a:prstGeom prst="roundRect">
            <a:avLst>
              <a:gd name="adj" fmla="val 225021"/>
            </a:avLst>
          </a:prstGeom>
          <a:solidFill>
            <a:srgbClr val="C9CACE"/>
          </a:solidFill>
          <a:ln/>
        </p:spPr>
      </p:sp>
      <p:sp>
        <p:nvSpPr>
          <p:cNvPr id="18" name="Shape 14"/>
          <p:cNvSpPr/>
          <p:nvPr/>
        </p:nvSpPr>
        <p:spPr>
          <a:xfrm>
            <a:off x="5052596" y="5895499"/>
            <a:ext cx="393740" cy="393740"/>
          </a:xfrm>
          <a:prstGeom prst="roundRect">
            <a:avLst>
              <a:gd name="adj" fmla="val 20005"/>
            </a:avLst>
          </a:prstGeom>
          <a:noFill/>
          <a:ln w="7620">
            <a:solidFill>
              <a:srgbClr val="C9CACE"/>
            </a:solidFill>
            <a:prstDash val="solid"/>
          </a:ln>
        </p:spPr>
      </p:sp>
      <p:sp>
        <p:nvSpPr>
          <p:cNvPr id="19" name="Text 15"/>
          <p:cNvSpPr/>
          <p:nvPr/>
        </p:nvSpPr>
        <p:spPr>
          <a:xfrm>
            <a:off x="5173444" y="5928241"/>
            <a:ext cx="152043" cy="328136"/>
          </a:xfrm>
          <a:prstGeom prst="rect">
            <a:avLst/>
          </a:prstGeom>
          <a:noFill/>
          <a:ln/>
        </p:spPr>
        <p:txBody>
          <a:bodyPr wrap="none" rtlCol="0" anchor="t"/>
          <a:lstStyle/>
          <a:p>
            <a:pPr algn="ctr" indent="0" marL="0">
              <a:lnSpc>
                <a:spcPts val="2584"/>
              </a:lnSpc>
              <a:buNone/>
            </a:pPr>
            <a:r>
              <a:rPr lang="en-US" sz="2067" b="1" dirty="0">
                <a:solidFill>
                  <a:srgbClr val="5B5F71"/>
                </a:solidFill>
                <a:latin typeface="Instrument Sans" pitchFamily="34" charset="0"/>
                <a:ea typeface="Instrument Sans" pitchFamily="34" charset="-122"/>
                <a:cs typeface="Instrument Sans" pitchFamily="34" charset="-120"/>
              </a:rPr>
              <a:t>3</a:t>
            </a:r>
            <a:endParaRPr lang="en-US" sz="2067" dirty="0"/>
          </a:p>
        </p:txBody>
      </p:sp>
      <p:sp>
        <p:nvSpPr>
          <p:cNvPr id="20" name="Text 16"/>
          <p:cNvSpPr/>
          <p:nvPr/>
        </p:nvSpPr>
        <p:spPr>
          <a:xfrm>
            <a:off x="6212086" y="5933837"/>
            <a:ext cx="3150751" cy="273487"/>
          </a:xfrm>
          <a:prstGeom prst="rect">
            <a:avLst/>
          </a:prstGeom>
          <a:noFill/>
          <a:ln/>
        </p:spPr>
        <p:txBody>
          <a:bodyPr wrap="none" rtlCol="0" anchor="t"/>
          <a:lstStyle/>
          <a:p>
            <a:pPr algn="l" indent="0" marL="0">
              <a:lnSpc>
                <a:spcPts val="2154"/>
              </a:lnSpc>
              <a:buNone/>
            </a:pPr>
            <a:r>
              <a:rPr lang="en-US" sz="1723" b="1" dirty="0">
                <a:solidFill>
                  <a:srgbClr val="5B5F71"/>
                </a:solidFill>
                <a:latin typeface="Instrument Sans" pitchFamily="34" charset="0"/>
                <a:ea typeface="Instrument Sans" pitchFamily="34" charset="-122"/>
                <a:cs typeface="Instrument Sans" pitchFamily="34" charset="-120"/>
              </a:rPr>
              <a:t>Η Έναρξη των Εχθροπραξιών</a:t>
            </a:r>
            <a:endParaRPr lang="en-US" sz="1723" dirty="0"/>
          </a:p>
        </p:txBody>
      </p:sp>
      <p:sp>
        <p:nvSpPr>
          <p:cNvPr id="21" name="Text 17"/>
          <p:cNvSpPr/>
          <p:nvPr/>
        </p:nvSpPr>
        <p:spPr>
          <a:xfrm>
            <a:off x="6212086" y="6312337"/>
            <a:ext cx="7088981" cy="840105"/>
          </a:xfrm>
          <a:prstGeom prst="rect">
            <a:avLst/>
          </a:prstGeom>
          <a:noFill/>
          <a:ln/>
        </p:spPr>
        <p:txBody>
          <a:bodyPr wrap="square" rtlCol="0" anchor="t"/>
          <a:lstStyle/>
          <a:p>
            <a:pPr algn="l" indent="0" marL="0">
              <a:lnSpc>
                <a:spcPts val="2205"/>
              </a:lnSpc>
              <a:buNone/>
            </a:pPr>
            <a:r>
              <a:rPr lang="en-US" sz="1378" dirty="0">
                <a:solidFill>
                  <a:srgbClr val="5B5F71"/>
                </a:solidFill>
                <a:latin typeface="Instrument Sans" pitchFamily="34" charset="0"/>
                <a:ea typeface="Instrument Sans" pitchFamily="34" charset="-122"/>
                <a:cs typeface="Instrument Sans" pitchFamily="34" charset="-120"/>
              </a:rPr>
              <a:t>Το 431 π.Χ. ξεσπούν οι εχθροπραξίες και ο πόλεμος ονομάζεται Πελοποννησιακός. Ο πόλεμος κράτησε, με μικρές διακοπές, 27 χρόνια και διακρίνεται σε τρεις φάσεις: Αρχιδάμειος πόλεμος, Σικελική εκστρατεία και Δεκελεικός πόλεμος.</a:t>
            </a:r>
            <a:endParaRPr lang="en-US" sz="1378" dirty="0"/>
          </a:p>
        </p:txBody>
      </p:sp>
      <p:pic>
        <p:nvPicPr>
          <p:cNvPr id="22" name="Image 2" descr="preencoded.png">
            <a:hlinkClick r:id="rId4" tooltip=""/>
          </p:cNvPr>
          <p:cNvPicPr>
            <a:picLocks noChangeAspect="1"/>
          </p:cNvPicPr>
          <p:nvPr/>
        </p:nvPicPr>
        <p:blipFill>
          <a:blip r:embed="rId3"/>
          <a:stretch>
            <a:fillRect/>
          </a:stretch>
        </p:blipFill>
        <p:spPr>
          <a:xfrm>
            <a:off x="12242153" y="7589520"/>
            <a:ext cx="2296807" cy="5486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037993" y="972860"/>
            <a:ext cx="7019330" cy="694373"/>
          </a:xfrm>
          <a:prstGeom prst="rect">
            <a:avLst/>
          </a:prstGeom>
          <a:noFill/>
          <a:ln/>
        </p:spPr>
        <p:txBody>
          <a:bodyPr wrap="none" rtlCol="0" anchor="t"/>
          <a:lstStyle/>
          <a:p>
            <a:pPr indent="0" marL="0">
              <a:lnSpc>
                <a:spcPts val="5468"/>
              </a:lnSpc>
              <a:buNone/>
            </a:pPr>
            <a:r>
              <a:rPr lang="en-US" sz="4374" b="1" dirty="0">
                <a:solidFill>
                  <a:srgbClr val="5B5F72"/>
                </a:solidFill>
                <a:latin typeface="Instrument Sans" pitchFamily="34" charset="0"/>
                <a:ea typeface="Instrument Sans" pitchFamily="34" charset="-122"/>
                <a:cs typeface="Instrument Sans" pitchFamily="34" charset="-120"/>
              </a:rPr>
              <a:t>Οι Εξελίξεις του Πολέμου</a:t>
            </a:r>
            <a:endParaRPr lang="en-US" sz="4374" dirty="0"/>
          </a:p>
        </p:txBody>
      </p:sp>
      <p:sp>
        <p:nvSpPr>
          <p:cNvPr id="5" name="Text 2"/>
          <p:cNvSpPr/>
          <p:nvPr/>
        </p:nvSpPr>
        <p:spPr>
          <a:xfrm>
            <a:off x="2037993" y="2222659"/>
            <a:ext cx="2932748" cy="347186"/>
          </a:xfrm>
          <a:prstGeom prst="rect">
            <a:avLst/>
          </a:prstGeom>
          <a:noFill/>
          <a:ln/>
        </p:spPr>
        <p:txBody>
          <a:bodyPr wrap="none" rtlCol="0" anchor="t"/>
          <a:lstStyle/>
          <a:p>
            <a:pPr indent="0" marL="0">
              <a:lnSpc>
                <a:spcPts val="2734"/>
              </a:lnSpc>
              <a:buNone/>
            </a:pPr>
            <a:r>
              <a:rPr lang="en-US" sz="2187" b="1" dirty="0">
                <a:solidFill>
                  <a:srgbClr val="5B5F72"/>
                </a:solidFill>
                <a:latin typeface="Instrument Sans" pitchFamily="34" charset="0"/>
                <a:ea typeface="Instrument Sans" pitchFamily="34" charset="-122"/>
                <a:cs typeface="Instrument Sans" pitchFamily="34" charset="-120"/>
              </a:rPr>
              <a:t>Οι Αρχικές Επιθέσεις</a:t>
            </a:r>
            <a:endParaRPr lang="en-US" sz="2187" dirty="0"/>
          </a:p>
        </p:txBody>
      </p:sp>
      <p:sp>
        <p:nvSpPr>
          <p:cNvPr id="6" name="Text 3"/>
          <p:cNvSpPr/>
          <p:nvPr/>
        </p:nvSpPr>
        <p:spPr>
          <a:xfrm>
            <a:off x="2037993" y="2792016"/>
            <a:ext cx="3156347" cy="4264819"/>
          </a:xfrm>
          <a:prstGeom prst="rect">
            <a:avLst/>
          </a:prstGeom>
          <a:noFill/>
          <a:ln/>
        </p:spPr>
        <p:txBody>
          <a:bodyPr wrap="square" rtlCol="0" anchor="t"/>
          <a:lstStyle/>
          <a:p>
            <a:pPr indent="0" marL="0">
              <a:lnSpc>
                <a:spcPts val="2799"/>
              </a:lnSpc>
              <a:buNone/>
            </a:pPr>
            <a:r>
              <a:rPr lang="en-US" sz="1750" dirty="0">
                <a:solidFill>
                  <a:srgbClr val="5B5F71"/>
                </a:solidFill>
                <a:latin typeface="Instrument Sans" pitchFamily="34" charset="0"/>
                <a:ea typeface="Instrument Sans" pitchFamily="34" charset="-122"/>
                <a:cs typeface="Instrument Sans" pitchFamily="34" charset="-120"/>
              </a:rPr>
              <a:t>Το 430 π.Χ. μια μολυσματική ασθένεια αποδεκατίζει τον πληθυσμό της Αθήνας. Οι Αθηναίοι χάνουν το ηθικό τους και στην πολιτική κυριαρχούν πλέον οι δημαγωγοί. Για να αντιμετωπίσει τις σπαρτιατικές επιδρομές, η Αθήνα πιέζει οικονομικά τους Συμμάχους, προκαλώντας εξεγέρσεις.</a:t>
            </a:r>
            <a:endParaRPr lang="en-US" sz="1750" dirty="0"/>
          </a:p>
        </p:txBody>
      </p:sp>
      <p:sp>
        <p:nvSpPr>
          <p:cNvPr id="7" name="Text 4"/>
          <p:cNvSpPr/>
          <p:nvPr/>
        </p:nvSpPr>
        <p:spPr>
          <a:xfrm>
            <a:off x="5743932" y="2222659"/>
            <a:ext cx="2777490" cy="347186"/>
          </a:xfrm>
          <a:prstGeom prst="rect">
            <a:avLst/>
          </a:prstGeom>
          <a:noFill/>
          <a:ln/>
        </p:spPr>
        <p:txBody>
          <a:bodyPr wrap="none" rtlCol="0" anchor="t"/>
          <a:lstStyle/>
          <a:p>
            <a:pPr indent="0" marL="0">
              <a:lnSpc>
                <a:spcPts val="2734"/>
              </a:lnSpc>
              <a:buNone/>
            </a:pPr>
            <a:r>
              <a:rPr lang="en-US" sz="2187" b="1" dirty="0">
                <a:solidFill>
                  <a:srgbClr val="5B5F72"/>
                </a:solidFill>
                <a:latin typeface="Instrument Sans" pitchFamily="34" charset="0"/>
                <a:ea typeface="Instrument Sans" pitchFamily="34" charset="-122"/>
                <a:cs typeface="Instrument Sans" pitchFamily="34" charset="-120"/>
              </a:rPr>
              <a:t>Η Ανατροπή</a:t>
            </a:r>
            <a:endParaRPr lang="en-US" sz="2187" dirty="0"/>
          </a:p>
        </p:txBody>
      </p:sp>
      <p:sp>
        <p:nvSpPr>
          <p:cNvPr id="8" name="Text 5"/>
          <p:cNvSpPr/>
          <p:nvPr/>
        </p:nvSpPr>
        <p:spPr>
          <a:xfrm>
            <a:off x="5743932" y="2792016"/>
            <a:ext cx="3156347" cy="3198614"/>
          </a:xfrm>
          <a:prstGeom prst="rect">
            <a:avLst/>
          </a:prstGeom>
          <a:noFill/>
          <a:ln/>
        </p:spPr>
        <p:txBody>
          <a:bodyPr wrap="square" rtlCol="0" anchor="t"/>
          <a:lstStyle/>
          <a:p>
            <a:pPr indent="0" marL="0">
              <a:lnSpc>
                <a:spcPts val="2799"/>
              </a:lnSpc>
              <a:buNone/>
            </a:pPr>
            <a:r>
              <a:rPr lang="en-US" sz="1750" dirty="0">
                <a:solidFill>
                  <a:srgbClr val="5B5F71"/>
                </a:solidFill>
                <a:latin typeface="Instrument Sans" pitchFamily="34" charset="0"/>
                <a:ea typeface="Instrument Sans" pitchFamily="34" charset="-122"/>
                <a:cs typeface="Instrument Sans" pitchFamily="34" charset="-120"/>
              </a:rPr>
              <a:t>Το 425 π.Χ. ένα απροσδόκητο γεγονός, η κατάληψη του νησιού Σφακτηρίας από τους Αθηναίους και η σύλληψη πολλών Σπαρτιατών, αναγκάζει τη Σπάρτη να ζητήσει ειρήνη. Οι Αθηναίοι όμως απορρίπτουν την πρόταση.</a:t>
            </a:r>
            <a:endParaRPr lang="en-US" sz="1750" dirty="0"/>
          </a:p>
        </p:txBody>
      </p:sp>
      <p:sp>
        <p:nvSpPr>
          <p:cNvPr id="9" name="Text 6"/>
          <p:cNvSpPr/>
          <p:nvPr/>
        </p:nvSpPr>
        <p:spPr>
          <a:xfrm>
            <a:off x="9449872" y="2222659"/>
            <a:ext cx="2777490" cy="347186"/>
          </a:xfrm>
          <a:prstGeom prst="rect">
            <a:avLst/>
          </a:prstGeom>
          <a:noFill/>
          <a:ln/>
        </p:spPr>
        <p:txBody>
          <a:bodyPr wrap="none" rtlCol="0" anchor="t"/>
          <a:lstStyle/>
          <a:p>
            <a:pPr indent="0" marL="0">
              <a:lnSpc>
                <a:spcPts val="2734"/>
              </a:lnSpc>
              <a:buNone/>
            </a:pPr>
            <a:r>
              <a:rPr lang="en-US" sz="2187" b="1" dirty="0">
                <a:solidFill>
                  <a:srgbClr val="5B5F72"/>
                </a:solidFill>
                <a:latin typeface="Instrument Sans" pitchFamily="34" charset="0"/>
                <a:ea typeface="Instrument Sans" pitchFamily="34" charset="-122"/>
                <a:cs typeface="Instrument Sans" pitchFamily="34" charset="-120"/>
              </a:rPr>
              <a:t>Η Τελική Φάση</a:t>
            </a:r>
            <a:endParaRPr lang="en-US" sz="2187" dirty="0"/>
          </a:p>
        </p:txBody>
      </p:sp>
      <p:sp>
        <p:nvSpPr>
          <p:cNvPr id="10" name="Text 7"/>
          <p:cNvSpPr/>
          <p:nvPr/>
        </p:nvSpPr>
        <p:spPr>
          <a:xfrm>
            <a:off x="9449872" y="2792016"/>
            <a:ext cx="3156347" cy="3554016"/>
          </a:xfrm>
          <a:prstGeom prst="rect">
            <a:avLst/>
          </a:prstGeom>
          <a:noFill/>
          <a:ln/>
        </p:spPr>
        <p:txBody>
          <a:bodyPr wrap="square" rtlCol="0" anchor="t"/>
          <a:lstStyle/>
          <a:p>
            <a:pPr indent="0" marL="0">
              <a:lnSpc>
                <a:spcPts val="2799"/>
              </a:lnSpc>
              <a:buNone/>
            </a:pPr>
            <a:r>
              <a:rPr lang="en-US" sz="1750" dirty="0">
                <a:solidFill>
                  <a:srgbClr val="5B5F71"/>
                </a:solidFill>
                <a:latin typeface="Instrument Sans" pitchFamily="34" charset="0"/>
                <a:ea typeface="Instrument Sans" pitchFamily="34" charset="-122"/>
                <a:cs typeface="Instrument Sans" pitchFamily="34" charset="-120"/>
              </a:rPr>
              <a:t>Οι Σπαρτιάτες μεταφέρουν τον πόλεμο στη Μακεδονία, καταλαμβάνοντας την Αμφίπολη. Οι Αθηναίοι αντιδρούν και στέλνουν στρατό υπό τον Κλέωνα, αλλά και οι δύο στρατηγοί φονεύονται. Αυτό οδηγεί στην υπογραφή της Ειρήνης του Νικία το 421 π.Χ.</a:t>
            </a:r>
            <a:endParaRPr lang="en-US" sz="1750" dirty="0"/>
          </a:p>
        </p:txBody>
      </p:sp>
      <p:pic>
        <p:nvPicPr>
          <p:cNvPr id="11"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037993" y="878324"/>
            <a:ext cx="6592729" cy="694373"/>
          </a:xfrm>
          <a:prstGeom prst="rect">
            <a:avLst/>
          </a:prstGeom>
          <a:noFill/>
          <a:ln/>
        </p:spPr>
        <p:txBody>
          <a:bodyPr wrap="none" rtlCol="0" anchor="t"/>
          <a:lstStyle/>
          <a:p>
            <a:pPr indent="0" marL="0">
              <a:lnSpc>
                <a:spcPts val="5468"/>
              </a:lnSpc>
              <a:buNone/>
            </a:pPr>
            <a:r>
              <a:rPr lang="en-US" sz="4374" b="1" dirty="0">
                <a:solidFill>
                  <a:srgbClr val="5B5F72"/>
                </a:solidFill>
                <a:latin typeface="Instrument Sans" pitchFamily="34" charset="0"/>
                <a:ea typeface="Instrument Sans" pitchFamily="34" charset="-122"/>
                <a:cs typeface="Instrument Sans" pitchFamily="34" charset="-120"/>
              </a:rPr>
              <a:t>Η Σημασία του Πολέμου</a:t>
            </a:r>
            <a:endParaRPr lang="en-US" sz="4374" dirty="0"/>
          </a:p>
        </p:txBody>
      </p:sp>
      <p:sp>
        <p:nvSpPr>
          <p:cNvPr id="5" name="Shape 2"/>
          <p:cNvSpPr/>
          <p:nvPr/>
        </p:nvSpPr>
        <p:spPr>
          <a:xfrm>
            <a:off x="2037993" y="2190631"/>
            <a:ext cx="499943" cy="499943"/>
          </a:xfrm>
          <a:prstGeom prst="roundRect">
            <a:avLst>
              <a:gd name="adj" fmla="val 20000"/>
            </a:avLst>
          </a:prstGeom>
          <a:noFill/>
          <a:ln w="7620">
            <a:solidFill>
              <a:srgbClr val="C9CACE"/>
            </a:solidFill>
            <a:prstDash val="solid"/>
          </a:ln>
        </p:spPr>
      </p:sp>
      <p:sp>
        <p:nvSpPr>
          <p:cNvPr id="6" name="Text 3"/>
          <p:cNvSpPr/>
          <p:nvPr/>
        </p:nvSpPr>
        <p:spPr>
          <a:xfrm>
            <a:off x="2223373" y="2232303"/>
            <a:ext cx="129064" cy="416481"/>
          </a:xfrm>
          <a:prstGeom prst="rect">
            <a:avLst/>
          </a:prstGeom>
          <a:noFill/>
          <a:ln/>
        </p:spPr>
        <p:txBody>
          <a:bodyPr wrap="none" rtlCol="0" anchor="t"/>
          <a:lstStyle/>
          <a:p>
            <a:pPr algn="ctr" indent="0" marL="0">
              <a:lnSpc>
                <a:spcPts val="3281"/>
              </a:lnSpc>
              <a:buNone/>
            </a:pPr>
            <a:r>
              <a:rPr lang="en-US" sz="2624" b="1" dirty="0">
                <a:solidFill>
                  <a:srgbClr val="5B5F71"/>
                </a:solidFill>
                <a:latin typeface="Instrument Sans" pitchFamily="34" charset="0"/>
                <a:ea typeface="Instrument Sans" pitchFamily="34" charset="-122"/>
                <a:cs typeface="Instrument Sans" pitchFamily="34" charset="-120"/>
              </a:rPr>
              <a:t>1</a:t>
            </a:r>
            <a:endParaRPr lang="en-US" sz="2624" dirty="0"/>
          </a:p>
        </p:txBody>
      </p:sp>
      <p:sp>
        <p:nvSpPr>
          <p:cNvPr id="7" name="Text 4"/>
          <p:cNvSpPr/>
          <p:nvPr/>
        </p:nvSpPr>
        <p:spPr>
          <a:xfrm>
            <a:off x="2760107" y="2266950"/>
            <a:ext cx="2647950" cy="1041559"/>
          </a:xfrm>
          <a:prstGeom prst="rect">
            <a:avLst/>
          </a:prstGeom>
          <a:noFill/>
          <a:ln/>
        </p:spPr>
        <p:txBody>
          <a:bodyPr wrap="square" rtlCol="0" anchor="t"/>
          <a:lstStyle/>
          <a:p>
            <a:pPr indent="0" marL="0">
              <a:lnSpc>
                <a:spcPts val="2734"/>
              </a:lnSpc>
              <a:buNone/>
            </a:pPr>
            <a:r>
              <a:rPr lang="en-US" sz="2187" b="1" dirty="0">
                <a:solidFill>
                  <a:srgbClr val="5B5F71"/>
                </a:solidFill>
                <a:latin typeface="Instrument Sans" pitchFamily="34" charset="0"/>
                <a:ea typeface="Instrument Sans" pitchFamily="34" charset="-122"/>
                <a:cs typeface="Instrument Sans" pitchFamily="34" charset="-120"/>
              </a:rPr>
              <a:t>Η Σύγκρουση Αντίθετων Κοσμοθεωριών</a:t>
            </a:r>
            <a:endParaRPr lang="en-US" sz="2187" dirty="0"/>
          </a:p>
        </p:txBody>
      </p:sp>
      <p:sp>
        <p:nvSpPr>
          <p:cNvPr id="8" name="Text 5"/>
          <p:cNvSpPr/>
          <p:nvPr/>
        </p:nvSpPr>
        <p:spPr>
          <a:xfrm>
            <a:off x="2760107" y="3441740"/>
            <a:ext cx="2647950" cy="3909417"/>
          </a:xfrm>
          <a:prstGeom prst="rect">
            <a:avLst/>
          </a:prstGeom>
          <a:noFill/>
          <a:ln/>
        </p:spPr>
        <p:txBody>
          <a:bodyPr wrap="square" rtlCol="0" anchor="t"/>
          <a:lstStyle/>
          <a:p>
            <a:pPr indent="0" marL="0">
              <a:lnSpc>
                <a:spcPts val="2799"/>
              </a:lnSpc>
              <a:buNone/>
            </a:pPr>
            <a:r>
              <a:rPr lang="en-US" sz="1750" dirty="0">
                <a:solidFill>
                  <a:srgbClr val="5B5F71"/>
                </a:solidFill>
                <a:latin typeface="Instrument Sans" pitchFamily="34" charset="0"/>
                <a:ea typeface="Instrument Sans" pitchFamily="34" charset="-122"/>
                <a:cs typeface="Instrument Sans" pitchFamily="34" charset="-120"/>
              </a:rPr>
              <a:t>Η σύγκρουση ανάμεσα στην Αθήνα και τη Σπάρτη ήταν αναπόφευκτη, καθώς αντιπροσώπευαν δύο αντίθετες κοσμοθεωρίες. Η ανοικτή και δημοκρατική Αθήνα αντιτίθετο στην κλειστή και αριστοκρατική Σπάρτη.</a:t>
            </a:r>
            <a:endParaRPr lang="en-US" sz="1750" dirty="0"/>
          </a:p>
        </p:txBody>
      </p:sp>
      <p:sp>
        <p:nvSpPr>
          <p:cNvPr id="9" name="Shape 6"/>
          <p:cNvSpPr/>
          <p:nvPr/>
        </p:nvSpPr>
        <p:spPr>
          <a:xfrm>
            <a:off x="5630228" y="2190631"/>
            <a:ext cx="499943" cy="499943"/>
          </a:xfrm>
          <a:prstGeom prst="roundRect">
            <a:avLst>
              <a:gd name="adj" fmla="val 20000"/>
            </a:avLst>
          </a:prstGeom>
          <a:noFill/>
          <a:ln w="7620">
            <a:solidFill>
              <a:srgbClr val="C9CACE"/>
            </a:solidFill>
            <a:prstDash val="solid"/>
          </a:ln>
        </p:spPr>
      </p:sp>
      <p:sp>
        <p:nvSpPr>
          <p:cNvPr id="10" name="Text 7"/>
          <p:cNvSpPr/>
          <p:nvPr/>
        </p:nvSpPr>
        <p:spPr>
          <a:xfrm>
            <a:off x="5787271" y="2232303"/>
            <a:ext cx="185738" cy="416481"/>
          </a:xfrm>
          <a:prstGeom prst="rect">
            <a:avLst/>
          </a:prstGeom>
          <a:noFill/>
          <a:ln/>
        </p:spPr>
        <p:txBody>
          <a:bodyPr wrap="none" rtlCol="0" anchor="t"/>
          <a:lstStyle/>
          <a:p>
            <a:pPr algn="ctr" indent="0" marL="0">
              <a:lnSpc>
                <a:spcPts val="3281"/>
              </a:lnSpc>
              <a:buNone/>
            </a:pPr>
            <a:r>
              <a:rPr lang="en-US" sz="2624" b="1" dirty="0">
                <a:solidFill>
                  <a:srgbClr val="5B5F71"/>
                </a:solidFill>
                <a:latin typeface="Instrument Sans" pitchFamily="34" charset="0"/>
                <a:ea typeface="Instrument Sans" pitchFamily="34" charset="-122"/>
                <a:cs typeface="Instrument Sans" pitchFamily="34" charset="-120"/>
              </a:rPr>
              <a:t>2</a:t>
            </a:r>
            <a:endParaRPr lang="en-US" sz="2624" dirty="0"/>
          </a:p>
        </p:txBody>
      </p:sp>
      <p:sp>
        <p:nvSpPr>
          <p:cNvPr id="11" name="Text 8"/>
          <p:cNvSpPr/>
          <p:nvPr/>
        </p:nvSpPr>
        <p:spPr>
          <a:xfrm>
            <a:off x="6352342" y="2266950"/>
            <a:ext cx="2647950" cy="694373"/>
          </a:xfrm>
          <a:prstGeom prst="rect">
            <a:avLst/>
          </a:prstGeom>
          <a:noFill/>
          <a:ln/>
        </p:spPr>
        <p:txBody>
          <a:bodyPr wrap="square" rtlCol="0" anchor="t"/>
          <a:lstStyle/>
          <a:p>
            <a:pPr indent="0" marL="0">
              <a:lnSpc>
                <a:spcPts val="2734"/>
              </a:lnSpc>
              <a:buNone/>
            </a:pPr>
            <a:r>
              <a:rPr lang="en-US" sz="2187" b="1" dirty="0">
                <a:solidFill>
                  <a:srgbClr val="5B5F71"/>
                </a:solidFill>
                <a:latin typeface="Instrument Sans" pitchFamily="34" charset="0"/>
                <a:ea typeface="Instrument Sans" pitchFamily="34" charset="-122"/>
                <a:cs typeface="Instrument Sans" pitchFamily="34" charset="-120"/>
              </a:rPr>
              <a:t>Η Επίδραση στην Πολιτική</a:t>
            </a:r>
            <a:endParaRPr lang="en-US" sz="2187" dirty="0"/>
          </a:p>
        </p:txBody>
      </p:sp>
      <p:sp>
        <p:nvSpPr>
          <p:cNvPr id="12" name="Text 9"/>
          <p:cNvSpPr/>
          <p:nvPr/>
        </p:nvSpPr>
        <p:spPr>
          <a:xfrm>
            <a:off x="6352342" y="3094553"/>
            <a:ext cx="2647950" cy="3198614"/>
          </a:xfrm>
          <a:prstGeom prst="rect">
            <a:avLst/>
          </a:prstGeom>
          <a:noFill/>
          <a:ln/>
        </p:spPr>
        <p:txBody>
          <a:bodyPr wrap="square" rtlCol="0" anchor="t"/>
          <a:lstStyle/>
          <a:p>
            <a:pPr indent="0" marL="0">
              <a:lnSpc>
                <a:spcPts val="2799"/>
              </a:lnSpc>
              <a:buNone/>
            </a:pPr>
            <a:r>
              <a:rPr lang="en-US" sz="1750" dirty="0">
                <a:solidFill>
                  <a:srgbClr val="5B5F71"/>
                </a:solidFill>
                <a:latin typeface="Instrument Sans" pitchFamily="34" charset="0"/>
                <a:ea typeface="Instrument Sans" pitchFamily="34" charset="-122"/>
                <a:cs typeface="Instrument Sans" pitchFamily="34" charset="-120"/>
              </a:rPr>
              <a:t>Ο πόλεμος οδήγησε στην κυριαρχία των δημαγωγών στην Αθήνα, καθώς ο ισάξιος διάδοχος του Περικλή δεν υπήρχε. Αυτό είχε σημαντικές επιπτώσεις στην πολιτική ζωή της πόλης.</a:t>
            </a:r>
            <a:endParaRPr lang="en-US" sz="1750" dirty="0"/>
          </a:p>
        </p:txBody>
      </p:sp>
      <p:sp>
        <p:nvSpPr>
          <p:cNvPr id="13" name="Shape 10"/>
          <p:cNvSpPr/>
          <p:nvPr/>
        </p:nvSpPr>
        <p:spPr>
          <a:xfrm>
            <a:off x="9222462" y="2190631"/>
            <a:ext cx="499943" cy="499943"/>
          </a:xfrm>
          <a:prstGeom prst="roundRect">
            <a:avLst>
              <a:gd name="adj" fmla="val 20000"/>
            </a:avLst>
          </a:prstGeom>
          <a:noFill/>
          <a:ln w="7620">
            <a:solidFill>
              <a:srgbClr val="C9CACE"/>
            </a:solidFill>
            <a:prstDash val="solid"/>
          </a:ln>
        </p:spPr>
      </p:sp>
      <p:sp>
        <p:nvSpPr>
          <p:cNvPr id="14" name="Text 11"/>
          <p:cNvSpPr/>
          <p:nvPr/>
        </p:nvSpPr>
        <p:spPr>
          <a:xfrm>
            <a:off x="9375934" y="2232303"/>
            <a:ext cx="193000" cy="416481"/>
          </a:xfrm>
          <a:prstGeom prst="rect">
            <a:avLst/>
          </a:prstGeom>
          <a:noFill/>
          <a:ln/>
        </p:spPr>
        <p:txBody>
          <a:bodyPr wrap="none" rtlCol="0" anchor="t"/>
          <a:lstStyle/>
          <a:p>
            <a:pPr algn="ctr" indent="0" marL="0">
              <a:lnSpc>
                <a:spcPts val="3281"/>
              </a:lnSpc>
              <a:buNone/>
            </a:pPr>
            <a:r>
              <a:rPr lang="en-US" sz="2624" b="1" dirty="0">
                <a:solidFill>
                  <a:srgbClr val="5B5F71"/>
                </a:solidFill>
                <a:latin typeface="Instrument Sans" pitchFamily="34" charset="0"/>
                <a:ea typeface="Instrument Sans" pitchFamily="34" charset="-122"/>
                <a:cs typeface="Instrument Sans" pitchFamily="34" charset="-120"/>
              </a:rPr>
              <a:t>3</a:t>
            </a:r>
            <a:endParaRPr lang="en-US" sz="2624" dirty="0"/>
          </a:p>
        </p:txBody>
      </p:sp>
      <p:sp>
        <p:nvSpPr>
          <p:cNvPr id="15" name="Text 12"/>
          <p:cNvSpPr/>
          <p:nvPr/>
        </p:nvSpPr>
        <p:spPr>
          <a:xfrm>
            <a:off x="9944576" y="2266950"/>
            <a:ext cx="2647950" cy="694373"/>
          </a:xfrm>
          <a:prstGeom prst="rect">
            <a:avLst/>
          </a:prstGeom>
          <a:noFill/>
          <a:ln/>
        </p:spPr>
        <p:txBody>
          <a:bodyPr wrap="square" rtlCol="0" anchor="t"/>
          <a:lstStyle/>
          <a:p>
            <a:pPr indent="0" marL="0">
              <a:lnSpc>
                <a:spcPts val="2734"/>
              </a:lnSpc>
              <a:buNone/>
            </a:pPr>
            <a:r>
              <a:rPr lang="en-US" sz="2187" b="1" dirty="0">
                <a:solidFill>
                  <a:srgbClr val="5B5F71"/>
                </a:solidFill>
                <a:latin typeface="Instrument Sans" pitchFamily="34" charset="0"/>
                <a:ea typeface="Instrument Sans" pitchFamily="34" charset="-122"/>
                <a:cs typeface="Instrument Sans" pitchFamily="34" charset="-120"/>
              </a:rPr>
              <a:t>Η Μακροχρόνια Επίδραση</a:t>
            </a:r>
            <a:endParaRPr lang="en-US" sz="2187" dirty="0"/>
          </a:p>
        </p:txBody>
      </p:sp>
      <p:sp>
        <p:nvSpPr>
          <p:cNvPr id="16" name="Text 13"/>
          <p:cNvSpPr/>
          <p:nvPr/>
        </p:nvSpPr>
        <p:spPr>
          <a:xfrm>
            <a:off x="9944576" y="3094553"/>
            <a:ext cx="2647950" cy="3909417"/>
          </a:xfrm>
          <a:prstGeom prst="rect">
            <a:avLst/>
          </a:prstGeom>
          <a:noFill/>
          <a:ln/>
        </p:spPr>
        <p:txBody>
          <a:bodyPr wrap="square" rtlCol="0" anchor="t"/>
          <a:lstStyle/>
          <a:p>
            <a:pPr indent="0" marL="0">
              <a:lnSpc>
                <a:spcPts val="2799"/>
              </a:lnSpc>
              <a:buNone/>
            </a:pPr>
            <a:r>
              <a:rPr lang="en-US" sz="1750" dirty="0">
                <a:solidFill>
                  <a:srgbClr val="5B5F71"/>
                </a:solidFill>
                <a:latin typeface="Instrument Sans" pitchFamily="34" charset="0"/>
                <a:ea typeface="Instrument Sans" pitchFamily="34" charset="-122"/>
                <a:cs typeface="Instrument Sans" pitchFamily="34" charset="-120"/>
              </a:rPr>
              <a:t>Ο Πελοποννησιακός Πόλεμος, παρά τις μικρές διακοπές του, κράτησε 27 χρόνια και σηματοδότησε την παρακμή της Αθηναϊκής ηγεμονίας και την άνοδο της Σπάρτης. Οι συνέπειές του επηρέασαν βαθιά την αρχαία ελληνική ιστορία.</a:t>
            </a:r>
            <a:endParaRPr lang="en-US" sz="1750" dirty="0"/>
          </a:p>
        </p:txBody>
      </p:sp>
      <p:pic>
        <p:nvPicPr>
          <p:cNvPr id="17"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4</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Slide 1</vt:lpstr>
      <vt:lpstr>Slide 2</vt:lpstr>
      <vt:lpstr>Slide 3</vt:lpstr>
      <vt:lpstr>Slide 4</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2024-03-28T20:29:18Z</dcterms:created>
  <dcterms:modified xsi:type="dcterms:W3CDTF">2024-03-28T20:29:18Z</dcterms:modified>
</cp:coreProperties>
</file>