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70" r:id="rId12"/>
    <p:sldId id="264" r:id="rId13"/>
    <p:sldId id="266" r:id="rId14"/>
    <p:sldId id="267" r:id="rId15"/>
    <p:sldId id="271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1094" y="-29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8151-C509-42E8-8CE6-0B922B253EBF}" type="datetimeFigureOut">
              <a:rPr lang="el-GR" smtClean="0"/>
              <a:pPr/>
              <a:t>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1999-4162-4FF3-A2C4-2D3DC9770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8151-C509-42E8-8CE6-0B922B253EBF}" type="datetimeFigureOut">
              <a:rPr lang="el-GR" smtClean="0"/>
              <a:pPr/>
              <a:t>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1999-4162-4FF3-A2C4-2D3DC9770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8151-C509-42E8-8CE6-0B922B253EBF}" type="datetimeFigureOut">
              <a:rPr lang="el-GR" smtClean="0"/>
              <a:pPr/>
              <a:t>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1999-4162-4FF3-A2C4-2D3DC9770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8151-C509-42E8-8CE6-0B922B253EBF}" type="datetimeFigureOut">
              <a:rPr lang="el-GR" smtClean="0"/>
              <a:pPr/>
              <a:t>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1999-4162-4FF3-A2C4-2D3DC9770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8151-C509-42E8-8CE6-0B922B253EBF}" type="datetimeFigureOut">
              <a:rPr lang="el-GR" smtClean="0"/>
              <a:pPr/>
              <a:t>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1999-4162-4FF3-A2C4-2D3DC9770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8151-C509-42E8-8CE6-0B922B253EBF}" type="datetimeFigureOut">
              <a:rPr lang="el-GR" smtClean="0"/>
              <a:pPr/>
              <a:t>1/2/2024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1999-4162-4FF3-A2C4-2D3DC9770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8151-C509-42E8-8CE6-0B922B253EBF}" type="datetimeFigureOut">
              <a:rPr lang="el-GR" smtClean="0"/>
              <a:pPr/>
              <a:t>1/2/2024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1999-4162-4FF3-A2C4-2D3DC9770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8151-C509-42E8-8CE6-0B922B253EBF}" type="datetimeFigureOut">
              <a:rPr lang="el-GR" smtClean="0"/>
              <a:pPr/>
              <a:t>1/2/2024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1999-4162-4FF3-A2C4-2D3DC9770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8151-C509-42E8-8CE6-0B922B253EBF}" type="datetimeFigureOut">
              <a:rPr lang="el-GR" smtClean="0"/>
              <a:pPr/>
              <a:t>1/2/2024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1999-4162-4FF3-A2C4-2D3DC9770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8151-C509-42E8-8CE6-0B922B253EBF}" type="datetimeFigureOut">
              <a:rPr lang="el-GR" smtClean="0"/>
              <a:pPr/>
              <a:t>1/2/2024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1999-4162-4FF3-A2C4-2D3DC9770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8151-C509-42E8-8CE6-0B922B253EBF}" type="datetimeFigureOut">
              <a:rPr lang="el-GR" smtClean="0"/>
              <a:pPr/>
              <a:t>1/2/2024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1999-4162-4FF3-A2C4-2D3DC9770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48151-C509-42E8-8CE6-0B922B253EBF}" type="datetimeFigureOut">
              <a:rPr lang="el-GR" smtClean="0"/>
              <a:pPr/>
              <a:t>1/2/2024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11999-4162-4FF3-A2C4-2D3DC9770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en-US" dirty="0" err="1" smtClean="0"/>
              <a:t>Haemophilus</a:t>
            </a:r>
            <a:r>
              <a:rPr lang="en-US" dirty="0" smtClean="0"/>
              <a:t> (</a:t>
            </a:r>
            <a:r>
              <a:rPr lang="el-GR" dirty="0" err="1" smtClean="0"/>
              <a:t>Αιμόφιλοι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Picture 2" descr="C:\Users\ΑΝΝΑ\Downloads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060848"/>
            <a:ext cx="6879050" cy="3901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Υλικό το οποίο εξετάζεται για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H.influenzae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Πτύελα 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(λοιμώξεις αναπνευστικού συστήματος)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Πυώδες έκκριμα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(ωτίτιδα)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Εγκεφαλονωτιαίο υγρό ή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ENY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(μηνιγγίτιδα)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C:\Users\ΑΝΝΑ\Downloads\ΩΤΙΤΙΔ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1008"/>
            <a:ext cx="2402377" cy="1584176"/>
          </a:xfrm>
          <a:prstGeom prst="rect">
            <a:avLst/>
          </a:prstGeom>
          <a:noFill/>
        </p:spPr>
      </p:pic>
      <p:pic>
        <p:nvPicPr>
          <p:cNvPr id="5" name="Picture 3" descr="C:\Users\ΑΝΝΑ\Downloads\PTYE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65876"/>
            <a:ext cx="2431926" cy="1592124"/>
          </a:xfrm>
          <a:prstGeom prst="rect">
            <a:avLst/>
          </a:prstGeom>
          <a:noFill/>
        </p:spPr>
      </p:pic>
      <p:pic>
        <p:nvPicPr>
          <p:cNvPr id="5122" name="Picture 2" descr="C:\Users\ΑΝΝΑ\Downloads\ENY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3418729"/>
            <a:ext cx="2858616" cy="34392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Δοκιμασίες για εξέταση ΕΝΥ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Άμεσο παρασκεύασμα από ίζημα 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NY 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  - χρώση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Gram</a:t>
            </a:r>
          </a:p>
          <a:p>
            <a:pPr marL="514350" indent="-514350"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  - μικροσκόπηση</a:t>
            </a:r>
          </a:p>
          <a:p>
            <a:pPr marL="514350" indent="-514350">
              <a:buAutoNum type="arabicPeriod" startAt="2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Δοκιμασία εξοιδήσεως του ελύτρου</a:t>
            </a:r>
          </a:p>
          <a:p>
            <a:pPr marL="514350" indent="-514350"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  (χρήση α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-b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ορού στο ίζημα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ENY)</a:t>
            </a:r>
          </a:p>
          <a:p>
            <a:pPr marL="514350" indent="-514350">
              <a:buAutoNum type="arabicPeriod" startAt="3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Καλλιέργεια σε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σοκολατόχρωμο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άγαρ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Levinthal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άγαρ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αιματούχο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άγαρ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  - επώαση 37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baseline="300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5%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για 24-48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>
              <a:buNone/>
            </a:pP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Αντιμετώπιση 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err="1" smtClean="0">
                <a:latin typeface="Arial" pitchFamily="34" charset="0"/>
                <a:cs typeface="Arial" pitchFamily="34" charset="0"/>
              </a:rPr>
              <a:t>Χημειοπροφύλαξη</a:t>
            </a:r>
            <a:endParaRPr lang="el-GR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αμπικιλλίνη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χλωραμφαινικόλη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Φαρμακευτικό σκεύασμα: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Ριφαμπικίνη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C:\Users\ΑΝΝΑ\Downloads\ριφαμπικινη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702" y="2132856"/>
            <a:ext cx="2819298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Αντιμετώπιση (συνέχεια…)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Εμβολιασμός 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l-GR" baseline="30000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φάση          1 δόση &gt;15 μηνών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l-GR" baseline="30000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φάση          2 δόσεις 12-14 μηνών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l-GR" baseline="30000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φάση          1 αναμνηστική  12</a:t>
            </a:r>
            <a:r>
              <a:rPr lang="el-GR" baseline="300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μήνα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(Αν παιδιά&lt;5 ετών δεν έχουν πάρει όλες τις δόσεις πρέπει να τις πάρουν)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Εμβόλιο:</a:t>
            </a: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Hib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Hiberix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l-GR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για τον τύπο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el-GR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2123728" y="2492896"/>
            <a:ext cx="86409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>
            <a:off x="2123728" y="3068960"/>
            <a:ext cx="86409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>
            <a:off x="2123728" y="3501008"/>
            <a:ext cx="86409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ΑΝΝΑ\Downloads\εμβολιασμο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45460" y="4581128"/>
            <a:ext cx="3598540" cy="20215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Παρενέργειες από εμβόλιο Η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ib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Συχνά: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- πυρετός χαμηλού βαθμού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- πόνος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- ερεθισμός, φλεγμονή, προσωρινό 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  εξόγκωμα  στο μέρος της ένεσης</a:t>
            </a:r>
          </a:p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Σπάνια: </a:t>
            </a:r>
          </a:p>
          <a:p>
            <a:pPr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- σοβαρή αλλεργική αντίδραση</a:t>
            </a:r>
            <a:endParaRPr lang="el-GR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3547457" y="2967335"/>
            <a:ext cx="20490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Τελοσ</a:t>
            </a:r>
            <a:endParaRPr lang="el-GR" sz="54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>
                <a:latin typeface="Arial" pitchFamily="34" charset="0"/>
                <a:cs typeface="Arial" pitchFamily="34" charset="0"/>
              </a:rPr>
              <a:t>Αιμόφιλοι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Gram (-)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Μικρά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κοκοβακτηρίδια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Ακίνητα </a:t>
            </a:r>
          </a:p>
          <a:p>
            <a:r>
              <a:rPr lang="el-GR" dirty="0" err="1" smtClean="0">
                <a:latin typeface="Arial" pitchFamily="34" charset="0"/>
                <a:cs typeface="Arial" pitchFamily="34" charset="0"/>
              </a:rPr>
              <a:t>΄Ασπορα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Αερόβια ή προαιρετικά αναερόβια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ή χωρίς έλυτρο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Εμφανίζουν έντονο πολυμορφισμό</a:t>
            </a:r>
          </a:p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Αυστηρά παρασιτικά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(ζουν στους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βλενογόννους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aemophilus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influenzae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αιμόφιλος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της γρίπης)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Gram (-)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Έντονο πολυμορφισμό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Ακίνητο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έλυτρο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Άσπορο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Αερόβιο</a:t>
            </a:r>
          </a:p>
          <a:p>
            <a:pPr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Μορφή:</a:t>
            </a:r>
          </a:p>
          <a:p>
            <a:pPr>
              <a:buFontTx/>
              <a:buChar char="-"/>
            </a:pPr>
            <a:r>
              <a:rPr lang="el-GR" dirty="0" err="1" smtClean="0">
                <a:latin typeface="Arial" pitchFamily="34" charset="0"/>
                <a:cs typeface="Arial" pitchFamily="34" charset="0"/>
              </a:rPr>
              <a:t>Κοκκοβακτηρίδιο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l-GR" dirty="0" err="1" smtClean="0">
                <a:latin typeface="Arial" pitchFamily="34" charset="0"/>
                <a:cs typeface="Arial" pitchFamily="34" charset="0"/>
              </a:rPr>
              <a:t>Επίμηκη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Κυματοειδή 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ΑΝΝΑ\Downloads\1-influenza-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410627"/>
            <a:ext cx="3993232" cy="4023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Καλλιέργεια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αιμόφιλου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της γρίπης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Αναπτύσσεται με τη παρουσία του  </a:t>
            </a: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- παράγοντα Χ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αίμη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 - παράγοντα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(συνένζυμο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NAD)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l-GR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βρίσκονται στο </a:t>
            </a:r>
            <a:r>
              <a:rPr lang="el-GR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αιμολυμένο</a:t>
            </a:r>
            <a:r>
              <a:rPr lang="el-GR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αίμα)</a:t>
            </a:r>
          </a:p>
          <a:p>
            <a:pPr>
              <a:buNone/>
            </a:pPr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Υλικά:</a:t>
            </a:r>
          </a:p>
          <a:p>
            <a:pPr>
              <a:buFontTx/>
              <a:buChar char="-"/>
            </a:pPr>
            <a:r>
              <a:rPr lang="el-G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Σοκολατόχρωμο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άγαρ</a:t>
            </a:r>
            <a:endPara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l-G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Αιματούχο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άγαρ</a:t>
            </a:r>
            <a:endPara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Lewinthal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άγαρ</a:t>
            </a:r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l-GR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Αποικίες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αιμόφιλου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της γρίπης</a:t>
            </a:r>
            <a:br>
              <a:rPr lang="el-GR" dirty="0" smtClean="0">
                <a:latin typeface="Arial" pitchFamily="34" charset="0"/>
                <a:cs typeface="Arial" pitchFamily="34" charset="0"/>
              </a:rPr>
            </a:br>
            <a:r>
              <a:rPr lang="el-GR" dirty="0" smtClean="0">
                <a:latin typeface="Arial" pitchFamily="34" charset="0"/>
                <a:cs typeface="Arial" pitchFamily="34" charset="0"/>
              </a:rPr>
              <a:t>σε στέρεα θρεπτικά υλικά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Μικρές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Άχρωμες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Διαφανείς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Ημισφαιρικές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βλεννώδεις</a:t>
            </a:r>
          </a:p>
          <a:p>
            <a:pPr>
              <a:buNone/>
            </a:pPr>
            <a:r>
              <a:rPr lang="el-GR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(Σαν δροσοσταλίδες)</a:t>
            </a:r>
          </a:p>
          <a:p>
            <a:pPr>
              <a:buNone/>
            </a:pP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Συνθήκες:</a:t>
            </a:r>
          </a:p>
          <a:p>
            <a:pPr>
              <a:buNone/>
            </a:pP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Τ=37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 + CO</a:t>
            </a:r>
            <a:r>
              <a:rPr lang="en-US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5%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για 24-48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h</a:t>
            </a:r>
            <a:endPara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Ή σε μεικτές καλλιέργειες με σταφυλόκοκκο</a:t>
            </a:r>
          </a:p>
          <a:p>
            <a:pPr>
              <a:buNone/>
            </a:pP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Φαινόμενο                      </a:t>
            </a:r>
            <a:r>
              <a:rPr lang="el-G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δορυφορισμού</a:t>
            </a:r>
            <a:endPara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2483768" y="5517232"/>
            <a:ext cx="1440160" cy="0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ΑΝΝΑ\Downloads\δορυφορισμο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840504"/>
            <a:ext cx="3461370" cy="27829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Βιοχημικές ιδιότητες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7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Arial" pitchFamily="34" charset="0"/>
                          <a:cs typeface="Arial" pitchFamily="34" charset="0"/>
                        </a:rPr>
                        <a:t>Ιδιότητες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H.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Arial" pitchFamily="34" charset="0"/>
                          <a:cs typeface="Arial" pitchFamily="34" charset="0"/>
                        </a:rPr>
                        <a:t>influenzae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Arial" pitchFamily="34" charset="0"/>
                          <a:cs typeface="Arial" pitchFamily="34" charset="0"/>
                        </a:rPr>
                        <a:t>Διάσπαση </a:t>
                      </a:r>
                      <a:endParaRPr lang="el-G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Arial" pitchFamily="34" charset="0"/>
                          <a:cs typeface="Arial" pitchFamily="34" charset="0"/>
                        </a:rPr>
                        <a:t>Γλυκόζη 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>
                          <a:latin typeface="Arial" pitchFamily="34" charset="0"/>
                          <a:cs typeface="Arial" pitchFamily="34" charset="0"/>
                        </a:rPr>
                        <a:t>Σουκρόζη</a:t>
                      </a:r>
                      <a:endParaRPr lang="el-GR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Arial" pitchFamily="34" charset="0"/>
                          <a:cs typeface="Arial" pitchFamily="34" charset="0"/>
                        </a:rPr>
                        <a:t>Λακτόζη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>
                          <a:latin typeface="Arial" pitchFamily="34" charset="0"/>
                          <a:cs typeface="Arial" pitchFamily="34" charset="0"/>
                        </a:rPr>
                        <a:t>Μαννιτόλη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>
                          <a:latin typeface="Arial" pitchFamily="34" charset="0"/>
                          <a:cs typeface="Arial" pitchFamily="34" charset="0"/>
                        </a:rPr>
                        <a:t>Ινδόλη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>
                          <a:latin typeface="Arial" pitchFamily="34" charset="0"/>
                          <a:cs typeface="Arial" pitchFamily="34" charset="0"/>
                        </a:rPr>
                        <a:t>Ουρεάση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 smtClean="0">
                          <a:latin typeface="Arial" pitchFamily="34" charset="0"/>
                          <a:cs typeface="Arial" pitchFamily="34" charset="0"/>
                        </a:rPr>
                        <a:t>Καταλάση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err="1" smtClean="0">
                          <a:latin typeface="Arial" pitchFamily="34" charset="0"/>
                          <a:cs typeface="Arial" pitchFamily="34" charset="0"/>
                        </a:rPr>
                        <a:t>Αιμόλυση</a:t>
                      </a:r>
                      <a:endParaRPr lang="el-G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Arial" pitchFamily="34" charset="0"/>
                          <a:cs typeface="Arial" pitchFamily="34" charset="0"/>
                        </a:rPr>
                        <a:t>Αναγωγή</a:t>
                      </a:r>
                      <a:r>
                        <a:rPr lang="el-G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l-G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Arial" pitchFamily="34" charset="0"/>
                          <a:cs typeface="Arial" pitchFamily="34" charset="0"/>
                        </a:rPr>
                        <a:t>Νιτρικών</a:t>
                      </a:r>
                      <a:r>
                        <a:rPr lang="el-GR" baseline="0" dirty="0" smtClean="0">
                          <a:latin typeface="Arial" pitchFamily="34" charset="0"/>
                          <a:cs typeface="Arial" pitchFamily="34" charset="0"/>
                        </a:rPr>
                        <a:t> σε Νιτρώδη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Ορολογικοί τύποι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Ανάλογα με το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πολυσακχαριδικό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αντιγόνο του ελύτρου: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  -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a,b,c,d,e,f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,)</a:t>
            </a:r>
          </a:p>
          <a:p>
            <a:pPr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Τόπος εύρεσης: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Δοκιμασία εξοιδήσεως του ελύτρου</a:t>
            </a:r>
          </a:p>
          <a:p>
            <a:r>
              <a:rPr lang="el-GR" dirty="0" err="1" smtClean="0">
                <a:latin typeface="Arial" pitchFamily="34" charset="0"/>
                <a:cs typeface="Arial" pitchFamily="34" charset="0"/>
              </a:rPr>
              <a:t>Συγκολλητινοαντίδραση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κ.α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(ο </a:t>
            </a:r>
            <a:r>
              <a:rPr lang="el-GR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ο</a:t>
            </a:r>
            <a:r>
              <a:rPr lang="el-GR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ρότυπος</a:t>
            </a:r>
            <a:r>
              <a:rPr lang="el-GR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l-GR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συχνότερο αίτιο λοιμώξεων) 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Ασθένειες </a:t>
            </a:r>
            <a:r>
              <a:rPr lang="el-G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ορότυπου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Μηνιγγίτιδα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Ρινοφαρυγγίτιδα</a:t>
            </a:r>
          </a:p>
          <a:p>
            <a:r>
              <a:rPr lang="el-GR" dirty="0" err="1" smtClean="0">
                <a:latin typeface="Arial" pitchFamily="34" charset="0"/>
                <a:cs typeface="Arial" pitchFamily="34" charset="0"/>
              </a:rPr>
              <a:t>Επιγλωττίτιδα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Μέση πυώδη ωτίτιδα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Μικροβιαιμία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Πνευμονία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Αν δεν αντιμετωπιστούν έγκαιρα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 - θάνατος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Μετάδοση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Από το ανώτερο αναπνευστικό σύστημα</a:t>
            </a:r>
          </a:p>
          <a:p>
            <a:pPr>
              <a:buNone/>
            </a:pPr>
            <a:r>
              <a:rPr lang="el-GR" sz="1800" dirty="0" smtClean="0">
                <a:latin typeface="Arial" pitchFamily="34" charset="0"/>
                <a:cs typeface="Arial" pitchFamily="34" charset="0"/>
              </a:rPr>
              <a:t>(Κυρίως σε παιδιά &lt;5 ετών)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Άμεσα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Έμμεσα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(σταγονίδια)</a:t>
            </a:r>
          </a:p>
          <a:p>
            <a:pPr>
              <a:buNone/>
            </a:pP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 descr="C:\Users\ΑΝΝΑ\Downloads\download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414937"/>
            <a:ext cx="4825330" cy="41473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396</Words>
  <Application>Microsoft Office PowerPoint</Application>
  <PresentationFormat>Προβολή στην οθόνη (4:3)</PresentationFormat>
  <Paragraphs>122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Haemophilus (Αιμόφιλοι)</vt:lpstr>
      <vt:lpstr>Αιμόφιλοι</vt:lpstr>
      <vt:lpstr>Ηaemophilus influenzae (αιμόφιλος της γρίπης)</vt:lpstr>
      <vt:lpstr>Καλλιέργεια αιμόφιλου της γρίπης</vt:lpstr>
      <vt:lpstr>Αποικίες αιμόφιλου της γρίπης σε στέρεα θρεπτικά υλικά</vt:lpstr>
      <vt:lpstr>Βιοχημικές ιδιότητες</vt:lpstr>
      <vt:lpstr>Ορολογικοί τύποι</vt:lpstr>
      <vt:lpstr>Ασθένειες ορότυπου b</vt:lpstr>
      <vt:lpstr>Μετάδοση</vt:lpstr>
      <vt:lpstr>Υλικό το οποίο εξετάζεται για H.influenzae</vt:lpstr>
      <vt:lpstr>Δοκιμασίες για εξέταση ΕΝΥ</vt:lpstr>
      <vt:lpstr>Αντιμετώπιση </vt:lpstr>
      <vt:lpstr>Αντιμετώπιση (συνέχεια…)</vt:lpstr>
      <vt:lpstr>Παρενέργειες από εμβόλιο Ηib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Haemophilus (Αιμόφιλοι)</dc:title>
  <dc:creator>ΑΝΝΑ</dc:creator>
  <cp:lastModifiedBy>αννα βασιλειου</cp:lastModifiedBy>
  <cp:revision>26</cp:revision>
  <dcterms:created xsi:type="dcterms:W3CDTF">2013-10-08T20:12:13Z</dcterms:created>
  <dcterms:modified xsi:type="dcterms:W3CDTF">2024-02-01T16:07:03Z</dcterms:modified>
</cp:coreProperties>
</file>