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4630400" cy="8229600"/>
  <p:notesSz cx="8229600" cy="14630400"/>
  <p:embeddedFontLst>
    <p:embeddedFont>
      <p:font typeface="Prata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Raleway" charset="0"/>
      <p:regular r:id="rId21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-58" y="-163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4373166"/>
            <a:ext cx="10260449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</a:t>
            </a:r>
            <a:r>
              <a:rPr lang="en-US" sz="48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850" dirty="0" err="1" smtClean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Μικροβιακή</a:t>
            </a:r>
            <a:r>
              <a:rPr lang="en-US" sz="4850" dirty="0" smtClean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850" dirty="0" err="1" smtClean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Χλωρίδα</a:t>
            </a:r>
            <a:endParaRPr lang="el-GR" sz="4850" dirty="0" smtClean="0">
              <a:solidFill>
                <a:srgbClr val="F2E782"/>
              </a:solidFill>
              <a:latin typeface="Prata" pitchFamily="34" charset="0"/>
              <a:ea typeface="Prata" pitchFamily="34" charset="-122"/>
              <a:cs typeface="Prata" pitchFamily="34" charset="-12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l-GR" sz="1600" dirty="0" smtClean="0">
                <a:solidFill>
                  <a:srgbClr val="F2E782"/>
                </a:solidFill>
              </a:rPr>
              <a:t>Μάθημα: Μικροβιολογία ΙΙ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l-GR" sz="1600" dirty="0" smtClean="0">
                <a:solidFill>
                  <a:srgbClr val="F2E782"/>
                </a:solidFill>
              </a:rPr>
              <a:t>Καθηγήτρια: Βασιλείου Άννα (ΠΕ 87.04)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l-GR" sz="1600" dirty="0" smtClean="0">
                <a:solidFill>
                  <a:srgbClr val="F2E782"/>
                </a:solidFill>
              </a:rPr>
              <a:t>Τμήμα: Βοηθός Ιατρικών και Βιολογικών Εργαστηρίων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9950" y="617101"/>
            <a:ext cx="7576899" cy="2098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 Μικροβιακή χλωρίδα Γαστρεντερικού συστήματος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69950" y="3051691"/>
            <a:ext cx="7576899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Phδωδεκαδάκτιλο= 4-5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69950" y="3661648"/>
            <a:ext cx="7576899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Phνήστιδα =4-5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69950" y="4271605"/>
            <a:ext cx="7576899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Phειλεό =4-5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69950" y="4881563"/>
            <a:ext cx="7576899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Phστόμαχου =2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69950" y="5491520"/>
            <a:ext cx="7576899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Phκόλον =7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628090" y="6101477"/>
            <a:ext cx="7218759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Οισοφάγος, στομάχι, άνω τμήμα λεπτού εντέρου → Παροδική διέλευση μικροβίων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628090" y="6896100"/>
            <a:ext cx="7218759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Παχύ έντερο → max (90% αναερόβια, 10% αερόβια, προαιρετικά αναερόβια escherichia coli κ.α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6468"/>
            <a:ext cx="12580858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 Μικροβιακή Χλωρίδα Εντέρου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2531745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•Εντερόκοκκοι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3204448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•Εντεροβακτηριακά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3877151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•Ψευδομονάδα πυοκυανική ή αερογόνος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4549854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•Σταφυλόκοκκος χρυσίζων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5222558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•Κλωστηρίδια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864037" y="5895261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•Μύκητες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864037" y="6567964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701993"/>
            <a:ext cx="6554391" cy="966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800"/>
              </a:lnSpc>
              <a:buNone/>
            </a:pPr>
            <a:r>
              <a:rPr lang="en-US" sz="3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 Χλωρίδα του Ουρογεννητικού Συστήματος</a:t>
            </a:r>
            <a:endParaRPr lang="en-US" sz="3000" dirty="0"/>
          </a:p>
        </p:txBody>
      </p:sp>
      <p:sp>
        <p:nvSpPr>
          <p:cNvPr id="3" name="Shape 1"/>
          <p:cNvSpPr/>
          <p:nvPr/>
        </p:nvSpPr>
        <p:spPr>
          <a:xfrm>
            <a:off x="792718" y="1842730"/>
            <a:ext cx="22860" cy="5665589"/>
          </a:xfrm>
          <a:prstGeom prst="roundRect">
            <a:avLst>
              <a:gd name="adj" fmla="val 101514"/>
            </a:avLst>
          </a:prstGeom>
          <a:solidFill>
            <a:srgbClr val="535455"/>
          </a:solidFill>
          <a:ln/>
        </p:spPr>
      </p:sp>
      <p:sp>
        <p:nvSpPr>
          <p:cNvPr id="4" name="Shape 2"/>
          <p:cNvSpPr/>
          <p:nvPr/>
        </p:nvSpPr>
        <p:spPr>
          <a:xfrm>
            <a:off x="955298" y="2179201"/>
            <a:ext cx="541377" cy="22860"/>
          </a:xfrm>
          <a:prstGeom prst="roundRect">
            <a:avLst>
              <a:gd name="adj" fmla="val 101514"/>
            </a:avLst>
          </a:prstGeom>
          <a:solidFill>
            <a:srgbClr val="535455"/>
          </a:solidFill>
          <a:ln/>
        </p:spPr>
      </p:sp>
      <p:sp>
        <p:nvSpPr>
          <p:cNvPr id="5" name="Shape 3"/>
          <p:cNvSpPr/>
          <p:nvPr/>
        </p:nvSpPr>
        <p:spPr>
          <a:xfrm>
            <a:off x="630138" y="2016681"/>
            <a:ext cx="348020" cy="348020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6" name="Text 4"/>
          <p:cNvSpPr/>
          <p:nvPr/>
        </p:nvSpPr>
        <p:spPr>
          <a:xfrm>
            <a:off x="764084" y="2074664"/>
            <a:ext cx="80129" cy="232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654969" y="1997393"/>
            <a:ext cx="5178623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Εξωτερικά Γεννητικά Όργανα, Πρόσθια Ουρήθρα, Κόλπος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1902381" y="2393752"/>
            <a:ext cx="5224105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Enterococcus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1902381" y="2695218"/>
            <a:ext cx="5224105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Enterobacteriacae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902381" y="2996684"/>
            <a:ext cx="5224105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Staphylococcus aureus,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1902381" y="3298150"/>
            <a:ext cx="5224105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Staphylococcus epidermidis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1902381" y="3599617"/>
            <a:ext cx="5224105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Neisseria, Mycoplasma, Clostridium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955298" y="4492823"/>
            <a:ext cx="541377" cy="22860"/>
          </a:xfrm>
          <a:prstGeom prst="roundRect">
            <a:avLst>
              <a:gd name="adj" fmla="val 101514"/>
            </a:avLst>
          </a:prstGeom>
          <a:solidFill>
            <a:srgbClr val="535455"/>
          </a:solidFill>
          <a:ln/>
        </p:spPr>
      </p:sp>
      <p:sp>
        <p:nvSpPr>
          <p:cNvPr id="14" name="Shape 12"/>
          <p:cNvSpPr/>
          <p:nvPr/>
        </p:nvSpPr>
        <p:spPr>
          <a:xfrm>
            <a:off x="630138" y="4330303"/>
            <a:ext cx="348020" cy="348020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15" name="Text 13"/>
          <p:cNvSpPr/>
          <p:nvPr/>
        </p:nvSpPr>
        <p:spPr>
          <a:xfrm>
            <a:off x="733008" y="4388287"/>
            <a:ext cx="142280" cy="232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1654969" y="4311015"/>
            <a:ext cx="1933813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Γυναικείος Κόλπος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1902381" y="4707374"/>
            <a:ext cx="5224105" cy="49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Πριν την ήβη και μετά την εμμηνόπαυση: Βακτήρια του δέρματος, του εντέρου και του περινέου. 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902381" y="5256252"/>
            <a:ext cx="5224105" cy="49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Κατά την αναπαραγωγική ηλικία: Αναερόβια βακτήρια, μικροαερόφιλους </a:t>
            </a:r>
            <a:r>
              <a:rPr lang="en-US" sz="1200" b="1" dirty="0">
                <a:solidFill>
                  <a:srgbClr val="F4444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Γαλακτοβάκιλλους.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955298" y="6396871"/>
            <a:ext cx="541377" cy="22860"/>
          </a:xfrm>
          <a:prstGeom prst="roundRect">
            <a:avLst>
              <a:gd name="adj" fmla="val 101514"/>
            </a:avLst>
          </a:prstGeom>
          <a:solidFill>
            <a:srgbClr val="535455"/>
          </a:solidFill>
          <a:ln/>
        </p:spPr>
      </p:sp>
      <p:sp>
        <p:nvSpPr>
          <p:cNvPr id="20" name="Shape 18"/>
          <p:cNvSpPr/>
          <p:nvPr/>
        </p:nvSpPr>
        <p:spPr>
          <a:xfrm>
            <a:off x="630138" y="6234351"/>
            <a:ext cx="348020" cy="348020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21" name="Text 19"/>
          <p:cNvSpPr/>
          <p:nvPr/>
        </p:nvSpPr>
        <p:spPr>
          <a:xfrm>
            <a:off x="732175" y="6292334"/>
            <a:ext cx="143828" cy="232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1654969" y="6215062"/>
            <a:ext cx="1933813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Κλειστές Περιοχές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1654969" y="6611422"/>
            <a:ext cx="5471517" cy="742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Στείρες περιοχές: Αίμα, εγκεφαλονωτιαίο υγρό, ουροδόχος κύστη, μήτρα, σάλπιγγες, παραρρινικοί κόλποι, μέσο αυτί, περικαρδιακός και πλευριτικός χώρος.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7511534" y="3679746"/>
            <a:ext cx="3867626" cy="483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800"/>
              </a:lnSpc>
              <a:buNone/>
            </a:pPr>
            <a:endParaRPr lang="en-US" sz="3000" dirty="0"/>
          </a:p>
        </p:txBody>
      </p:sp>
      <p:sp>
        <p:nvSpPr>
          <p:cNvPr id="25" name="Text 23"/>
          <p:cNvSpPr/>
          <p:nvPr/>
        </p:nvSpPr>
        <p:spPr>
          <a:xfrm>
            <a:off x="7511534" y="4317802"/>
            <a:ext cx="6554391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6024365" y="3468027"/>
            <a:ext cx="2081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ΤΕΛΟΣ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6975" y="907733"/>
            <a:ext cx="7562850" cy="1948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650"/>
              </a:lnSpc>
              <a:buNone/>
            </a:pPr>
            <a:r>
              <a:rPr lang="en-US" sz="61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 μικροβιακή χλωρίδα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6276975" y="3194566"/>
            <a:ext cx="7562850" cy="722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Φυσιολογική μικροβιακή χλωρίδα ονομάζουμε το σύνολο των βακτηρίων που, κάτω από φυσιολογικές συνθήκες, καλύπτουν: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638211" y="4171355"/>
            <a:ext cx="7201614" cy="361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Το δέρμα 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638211" y="4611767"/>
            <a:ext cx="7201614" cy="722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Τις επιφάνειες των βλεννογόνων των ανοικτών κοιλοτήτων ενός μεγαλοοργανισμού.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76975" y="5588556"/>
            <a:ext cx="7562850" cy="1084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Η εγκατάσταση της φυσιολογικής χλωρίδας αρχίζει κατά τη διάρκεια του </a:t>
            </a:r>
            <a:r>
              <a:rPr lang="en-US" sz="1750" b="1" dirty="0">
                <a:solidFill>
                  <a:srgbClr val="F4444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τοκετού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και ολοκληρώνεται τη </a:t>
            </a:r>
            <a:r>
              <a:rPr lang="en-US" sz="1750" b="1" dirty="0">
                <a:solidFill>
                  <a:srgbClr val="F4444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δωδέκατη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ημέρα της ζωής του νεογνού.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76975" y="6943606"/>
            <a:ext cx="361355" cy="361355"/>
          </a:xfrm>
          <a:prstGeom prst="roundRect">
            <a:avLst>
              <a:gd name="adj" fmla="val 2530222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95" y="6951226"/>
            <a:ext cx="346115" cy="34611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751201" y="6926699"/>
            <a:ext cx="1647825" cy="395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by anna VAS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4841" y="676275"/>
            <a:ext cx="7427119" cy="3173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00"/>
              </a:lnSpc>
              <a:buNone/>
            </a:pPr>
            <a:r>
              <a:rPr lang="en-US" sz="6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 μικροβιακή χλωρίδα</a:t>
            </a:r>
            <a:endParaRPr lang="en-US" sz="6650" dirty="0"/>
          </a:p>
        </p:txBody>
      </p:sp>
      <p:sp>
        <p:nvSpPr>
          <p:cNvPr id="4" name="Text 1"/>
          <p:cNvSpPr/>
          <p:nvPr/>
        </p:nvSpPr>
        <p:spPr>
          <a:xfrm>
            <a:off x="6344841" y="4217789"/>
            <a:ext cx="7427119" cy="392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50"/>
              </a:lnSpc>
              <a:buNone/>
            </a:pPr>
            <a:r>
              <a:rPr lang="en-US" sz="19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Ορισμός΄: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44841" y="4886087"/>
            <a:ext cx="7427119" cy="1962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Είναι οι μικροοργανισμοί που καλύπτουν τις επιφάνειες των βλεννογόνων του δέρματος και των ανοιχτών κοιλοτήτων. Σε φυσιολογικές συνθήκες είναι ελάχιστα ή και καθόλου επιβλαβή, ενώ μερικά έχουν και ευεργετική επίδραση στον ανθρώπινο οργανισμό.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6344841" y="7142440"/>
            <a:ext cx="392430" cy="392430"/>
          </a:xfrm>
          <a:prstGeom prst="roundRect">
            <a:avLst>
              <a:gd name="adj" fmla="val 23298641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461" y="7150060"/>
            <a:ext cx="377190" cy="3771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59905" y="7124105"/>
            <a:ext cx="1788914" cy="429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by anna VAS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400538"/>
            <a:ext cx="1114425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Κατανομή της Φυσιολογικής Χλωρίδας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789164"/>
            <a:ext cx="438673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Μόνιμη Φυσιολογική Χλωρίδα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421743"/>
            <a:ext cx="615005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μόνιμη φυσιολογική χλωρίδα επικρατεί σε κάθε περιοχή και αποκαθίσταται με την ίδια πάντοτε σύνθεση, όταν διαταραχθεί.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929" y="3789164"/>
            <a:ext cx="4697492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Παροδική Φυσιολογική Χλωρίδα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623929" y="4421743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παροδική φυσιολογική χλωρίδα αποικίζει παροδικά τον ξενιστή από ώρες έως εβδομάδες.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5430" y="854273"/>
            <a:ext cx="7252811" cy="522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32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Σημασία της Φυσιολογικής Χλωρίδας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585430" y="1816060"/>
            <a:ext cx="376357" cy="376357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730329" y="1878687"/>
            <a:ext cx="86558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29070" y="1816060"/>
            <a:ext cx="2091214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Πληθυσμός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129070" y="2177772"/>
            <a:ext cx="7429500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Για κάθε 1 ευκαρυωτικό κύτταρο ←&gt; 10 Μικροοργανισμοί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585430" y="2800826"/>
            <a:ext cx="376357" cy="376357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9" name="Text 6"/>
          <p:cNvSpPr/>
          <p:nvPr/>
        </p:nvSpPr>
        <p:spPr>
          <a:xfrm>
            <a:off x="696635" y="2863453"/>
            <a:ext cx="153829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129070" y="2800826"/>
            <a:ext cx="2427089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Ρυθμιστικοί Μηχανισμοί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129070" y="3162538"/>
            <a:ext cx="7429500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Τα βακτήρια της φυσιολογικής χλωρίδας μπορούν εύκολα να αυξηθούν, αν δε λειτουργήσουν οι ρυθμιστικοί μηχανισμοί, σπουδαιότεροι είναι: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1396722" y="3798213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κινητικότητα του εντέρου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1396722" y="4124325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παραγωγή σιέλου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1396722" y="4450437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Οι κινήσεις κατάποσης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1396722" y="4776549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ροή των ούρων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1396722" y="5102662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παραγωγή γαλακτικού οξέος.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585430" y="5725716"/>
            <a:ext cx="376357" cy="376357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</p:sp>
      <p:sp>
        <p:nvSpPr>
          <p:cNvPr id="18" name="Text 15"/>
          <p:cNvSpPr/>
          <p:nvPr/>
        </p:nvSpPr>
        <p:spPr>
          <a:xfrm>
            <a:off x="695801" y="5788343"/>
            <a:ext cx="155615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1129070" y="5725716"/>
            <a:ext cx="2091214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Παθογόνα Δράση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1129070" y="6087428"/>
            <a:ext cx="7429500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Tα βακτήρια της φυσιολογικής χλωρίδας μπορούν να λειτουργήσουν ως παθογόνα, όπως: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1396722" y="6455450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Σε οργανισμούς με μειωμένο ανοσολογικό σύστημα</a:t>
            </a:r>
            <a:endParaRPr lang="en-US" sz="1300" dirty="0"/>
          </a:p>
        </p:txBody>
      </p:sp>
      <p:sp>
        <p:nvSpPr>
          <p:cNvPr id="22" name="Text 19"/>
          <p:cNvSpPr/>
          <p:nvPr/>
        </p:nvSpPr>
        <p:spPr>
          <a:xfrm>
            <a:off x="1396722" y="6781562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Μετά από τοπικό τραυματισμό, </a:t>
            </a:r>
            <a:endParaRPr lang="en-US" sz="1300" dirty="0"/>
          </a:p>
        </p:txBody>
      </p:sp>
      <p:sp>
        <p:nvSpPr>
          <p:cNvPr id="23" name="Text 20"/>
          <p:cNvSpPr/>
          <p:nvPr/>
        </p:nvSpPr>
        <p:spPr>
          <a:xfrm>
            <a:off x="1396722" y="7107674"/>
            <a:ext cx="7161848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Να διαταραχθεί η οικολογική ισορροπία της φυσιολογικής χλωρίδας.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308" y="774025"/>
            <a:ext cx="5935504" cy="704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Σχέσεις με τον Ξενιστή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75308" y="1816418"/>
            <a:ext cx="7566184" cy="3754517"/>
          </a:xfrm>
          <a:prstGeom prst="roundRect">
            <a:avLst>
              <a:gd name="adj" fmla="val 901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6500693" y="2041803"/>
            <a:ext cx="3702606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Μεταβολική Δραστηριότητα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0693" y="2529126"/>
            <a:ext cx="7115413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Έχουν ένα τεράστιο φάσμα μεταβολικών δραστηριοτήτων, ώστε να θεωρηθούν ως ένα </a:t>
            </a:r>
            <a:r>
              <a:rPr lang="en-US" sz="1750" b="1" dirty="0">
                <a:solidFill>
                  <a:srgbClr val="F4444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«όργανο» 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του ανθρώπινου σώματος. 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861215" y="3385304"/>
            <a:ext cx="6754892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μεταβολική δραστηριότητα της χλωρίδας του </a:t>
            </a:r>
            <a:r>
              <a:rPr lang="en-US" sz="1750" b="1" dirty="0">
                <a:solidFill>
                  <a:srgbClr val="F4444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εντέρου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είναι ίση με εκείνη του </a:t>
            </a:r>
            <a:r>
              <a:rPr lang="en-US" sz="1750" b="1" dirty="0">
                <a:solidFill>
                  <a:srgbClr val="F4444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ήπατος.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861215" y="4185166"/>
            <a:ext cx="6754892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Συμμετέχει στο μεταβολισμό ουσιών που έρχονται σε επαφή με το (δέρμα, </a:t>
            </a:r>
            <a:r>
              <a:rPr lang="en-US" sz="1750" dirty="0" err="1" smtClean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εισ</a:t>
            </a:r>
            <a:r>
              <a:rPr lang="el-GR" sz="1750" dirty="0" smtClean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</a:t>
            </a:r>
            <a:r>
              <a:rPr lang="en-US" sz="1750" dirty="0" err="1" smtClean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νεόμενα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τροφή)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861215" y="4985028"/>
            <a:ext cx="6754892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Σύνθεση Βιταμινών 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75308" y="5796320"/>
            <a:ext cx="7566184" cy="1659136"/>
          </a:xfrm>
          <a:prstGeom prst="roundRect">
            <a:avLst>
              <a:gd name="adj" fmla="val 2038"/>
            </a:avLst>
          </a:prstGeom>
          <a:solidFill>
            <a:srgbClr val="3A3B3C"/>
          </a:solidFill>
          <a:ln/>
        </p:spPr>
      </p:sp>
      <p:sp>
        <p:nvSpPr>
          <p:cNvPr id="11" name="Text 8"/>
          <p:cNvSpPr/>
          <p:nvPr/>
        </p:nvSpPr>
        <p:spPr>
          <a:xfrm>
            <a:off x="6500693" y="6021705"/>
            <a:ext cx="3007519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Αντίσταση Αποικισμού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0693" y="6509028"/>
            <a:ext cx="7115413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Προστασία του ξενιστή από την προσβολή άλλων μικροοργανισμών (εισβολέων) ικανών να προκαλέσουν </a:t>
            </a:r>
            <a:r>
              <a:rPr lang="en-US" sz="1750" b="1" dirty="0">
                <a:solidFill>
                  <a:srgbClr val="F44444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νόσο.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9543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659" y="3362444"/>
            <a:ext cx="5802868" cy="623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Μηχανισμοί Προστασίας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59" y="4285774"/>
            <a:ext cx="4411028" cy="7984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98208" y="5383649"/>
            <a:ext cx="2495431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Ανταγωνισμός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217533" y="5815370"/>
            <a:ext cx="3692604" cy="638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Ανταγωνίζονται τους εισβολείς. για την πρόσληψη των θρεπτικών ουσιών.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1217533" y="6524030"/>
            <a:ext cx="3692604" cy="638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Την κατάληψη των ίδιων υποδοχέων στα κύτταρα του ξενιστή.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686" y="4285774"/>
            <a:ext cx="4411028" cy="7984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309235" y="5383649"/>
            <a:ext cx="3097411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Παραγωγή Βακτηριοσίνων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5309235" y="5815370"/>
            <a:ext cx="4011930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Ουσίες τοξικές για άλλα βακτήρια.</a:t>
            </a:r>
            <a:endParaRPr lang="en-US" sz="15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714" y="4285774"/>
            <a:ext cx="4411028" cy="7984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720262" y="5383649"/>
            <a:ext cx="3041333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Διέγερση Ανοσοποιητικού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720262" y="5815370"/>
            <a:ext cx="4011930" cy="638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Διεγείρουν το ανοσοποιητικό σύστημα του ξενιστή.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1053" y="818674"/>
            <a:ext cx="7541895" cy="2145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5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 Χλωρίδα Δέρματος, Ματιών και Αυτιών</a:t>
            </a:r>
            <a:endParaRPr lang="en-US" sz="4500" dirty="0"/>
          </a:p>
        </p:txBody>
      </p:sp>
      <p:sp>
        <p:nvSpPr>
          <p:cNvPr id="4" name="Shape 1"/>
          <p:cNvSpPr/>
          <p:nvPr/>
        </p:nvSpPr>
        <p:spPr>
          <a:xfrm>
            <a:off x="801053" y="3307556"/>
            <a:ext cx="7541895" cy="4103370"/>
          </a:xfrm>
          <a:prstGeom prst="roundRect">
            <a:avLst>
              <a:gd name="adj" fmla="val 837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8673" y="3315176"/>
            <a:ext cx="7526655" cy="65591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37511" y="3460075"/>
            <a:ext cx="3301841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Περιοχή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4804648" y="3460075"/>
            <a:ext cx="3301841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Βακτήρια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808673" y="3971092"/>
            <a:ext cx="7526655" cy="212038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37511" y="4115991"/>
            <a:ext cx="3301841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Δέρμα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4804648" y="4115991"/>
            <a:ext cx="3301841" cy="1830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Corynebacterium, Micrococcus, Neisseria, Staphylococcus aureus, Staphylococcus epidermidis, Streptococcus viridans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808673" y="6091476"/>
            <a:ext cx="7526655" cy="65591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37511" y="6236375"/>
            <a:ext cx="3301841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Επιπεφυκότας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4804648" y="6236375"/>
            <a:ext cx="3301841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Βακτήρια του δέρματος</a:t>
            </a:r>
            <a:endParaRPr lang="en-US" sz="1800" dirty="0"/>
          </a:p>
        </p:txBody>
      </p:sp>
      <p:sp>
        <p:nvSpPr>
          <p:cNvPr id="14" name="Shape 11"/>
          <p:cNvSpPr/>
          <p:nvPr/>
        </p:nvSpPr>
        <p:spPr>
          <a:xfrm>
            <a:off x="808673" y="6747391"/>
            <a:ext cx="7526655" cy="65591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37511" y="6892290"/>
            <a:ext cx="3301841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Έξω Ακουστικός Πόρος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4804648" y="6892290"/>
            <a:ext cx="3301841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Βακτήρια του δέρματος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7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4248" y="514112"/>
            <a:ext cx="7835503" cy="1168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00"/>
              </a:lnSpc>
              <a:buNone/>
            </a:pPr>
            <a:r>
              <a:rPr lang="en-US" sz="3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Φυσιολογική Χλωρίδα της Αναπνευστικής Οδού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48" y="1962983"/>
            <a:ext cx="467320" cy="4673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54248" y="2617232"/>
            <a:ext cx="2602825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Μύτη, Στόμα, Φάρυγγας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953333" y="3021449"/>
            <a:ext cx="75364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Enterococcus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953333" y="3385899"/>
            <a:ext cx="75364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Enterobacteriacae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953333" y="3750350"/>
            <a:ext cx="75364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Haemophilus, Neisseria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953333" y="4114800"/>
            <a:ext cx="75364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Staphylococcus aureus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953333" y="4479250"/>
            <a:ext cx="75364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Staphylococcus epidermidis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953333" y="4843701"/>
            <a:ext cx="75364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Streptococcus pneumoniae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953333" y="5208151"/>
            <a:ext cx="7536418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Streptococcus viridans</a:t>
            </a:r>
            <a:endParaRPr lang="en-US" sz="14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48" y="6068020"/>
            <a:ext cx="467320" cy="46732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54248" y="6722269"/>
            <a:ext cx="7835503" cy="584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Λάρυγγας, Τραχεία, Βρόγχοι, Βρογχιόλια, Κυψελίδες, Παραρρινικοί Κόλποι</a:t>
            </a:r>
            <a:endParaRPr lang="en-US" sz="1800" dirty="0"/>
          </a:p>
        </p:txBody>
      </p:sp>
      <p:sp>
        <p:nvSpPr>
          <p:cNvPr id="15" name="Text 10"/>
          <p:cNvSpPr/>
          <p:nvPr/>
        </p:nvSpPr>
        <p:spPr>
          <a:xfrm>
            <a:off x="654248" y="7418546"/>
            <a:ext cx="783550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9D93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Στείρες περιοχές</a:t>
            </a:r>
            <a:endParaRPr lang="en-US" sz="1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620</Words>
  <Application>Microsoft Office PowerPoint</Application>
  <PresentationFormat>Προσαρμογή</PresentationFormat>
  <Paragraphs>116</Paragraphs>
  <Slides>13</Slides>
  <Notes>12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8" baseType="lpstr">
      <vt:lpstr>Arial</vt:lpstr>
      <vt:lpstr>Prata</vt:lpstr>
      <vt:lpstr>Calibri</vt:lpstr>
      <vt:lpstr>Raleway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αννα βασιλειου</cp:lastModifiedBy>
  <cp:revision>6</cp:revision>
  <dcterms:created xsi:type="dcterms:W3CDTF">2024-09-24T18:13:26Z</dcterms:created>
  <dcterms:modified xsi:type="dcterms:W3CDTF">2024-09-30T06:28:37Z</dcterms:modified>
</cp:coreProperties>
</file>