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6" r:id="rId4"/>
    <p:sldId id="259" r:id="rId5"/>
    <p:sldId id="258" r:id="rId6"/>
    <p:sldId id="265" r:id="rId7"/>
    <p:sldId id="260" r:id="rId8"/>
    <p:sldId id="262" r:id="rId9"/>
    <p:sldId id="263" r:id="rId10"/>
    <p:sldId id="261" r:id="rId11"/>
    <p:sldId id="264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46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F40AC-BC9F-459E-B589-50906B6EF7FD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95183-894E-4648-884A-650AD39053B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Επειδή</a:t>
            </a:r>
            <a:r>
              <a:rPr lang="el-GR" baseline="0" dirty="0" smtClean="0"/>
              <a:t> εμφανίζονται Ψ(+) αποτελέσματα στα μη ειδικά αντισώματα κάνουμε και δεύτερη εξέταση με ειδικά για να δούμε αν όντως είναι θετικά.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95183-894E-4648-884A-650AD39053B4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95183-894E-4648-884A-650AD39053B4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AD78F-3336-4023-82F1-25A2851871A5}" type="datetimeFigureOut">
              <a:rPr lang="el-GR" smtClean="0"/>
              <a:pPr/>
              <a:t>31/1/2024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A4669-CB74-4BFF-96CB-996448B37C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Σπειροχαιτιακά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>T. </a:t>
            </a:r>
            <a:r>
              <a:rPr lang="en-US" dirty="0" err="1" smtClean="0"/>
              <a:t>Pallidum</a:t>
            </a:r>
            <a:endParaRPr lang="el-GR" dirty="0"/>
          </a:p>
        </p:txBody>
      </p:sp>
      <p:pic>
        <p:nvPicPr>
          <p:cNvPr id="1026" name="Picture 2" descr="C:\Users\ΑΝΝΑ\Pictures\syfil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060848"/>
            <a:ext cx="5170439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Συμπτώματα σύφιλης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ΑΝΝΑ\Pictures\syfilh 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2600325" cy="1762125"/>
          </a:xfrm>
          <a:prstGeom prst="rect">
            <a:avLst/>
          </a:prstGeom>
          <a:noFill/>
        </p:spPr>
      </p:pic>
      <p:pic>
        <p:nvPicPr>
          <p:cNvPr id="3075" name="Picture 3" descr="C:\Users\ΑΝΝΑ\Pictures\συφιλ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484784"/>
            <a:ext cx="2466975" cy="1847850"/>
          </a:xfrm>
          <a:prstGeom prst="rect">
            <a:avLst/>
          </a:prstGeom>
          <a:noFill/>
        </p:spPr>
      </p:pic>
      <p:pic>
        <p:nvPicPr>
          <p:cNvPr id="3076" name="Picture 4" descr="C:\Users\ΑΝΝΑ\Pictures\συφιλη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1484784"/>
            <a:ext cx="1943100" cy="2362200"/>
          </a:xfrm>
          <a:prstGeom prst="rect">
            <a:avLst/>
          </a:prstGeom>
          <a:noFill/>
        </p:spPr>
      </p:pic>
      <p:pic>
        <p:nvPicPr>
          <p:cNvPr id="3077" name="Picture 5" descr="C:\Users\ΑΝΝΑ\Pictures\συφυλη 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717032"/>
            <a:ext cx="2495550" cy="1838325"/>
          </a:xfrm>
          <a:prstGeom prst="rect">
            <a:avLst/>
          </a:prstGeom>
          <a:noFill/>
        </p:spPr>
      </p:pic>
      <p:pic>
        <p:nvPicPr>
          <p:cNvPr id="3078" name="Picture 6" descr="C:\Users\ΑΝΝΑ\Pictures\συφιλη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4221088"/>
            <a:ext cx="2590800" cy="1762125"/>
          </a:xfrm>
          <a:prstGeom prst="rect">
            <a:avLst/>
          </a:prstGeom>
          <a:noFill/>
        </p:spPr>
      </p:pic>
      <p:pic>
        <p:nvPicPr>
          <p:cNvPr id="3079" name="Picture 7" descr="C:\Users\ΑΝΝΑ\Pictures\syfilh 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3717032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sz="4400" smtClean="0">
                <a:latin typeface="Arial" pitchFamily="34" charset="0"/>
                <a:cs typeface="Arial" pitchFamily="34" charset="0"/>
              </a:rPr>
              <a:t>                    </a:t>
            </a:r>
            <a:endParaRPr lang="el-GR" sz="4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3146442" y="2967335"/>
            <a:ext cx="2851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ΤΕΛΟΣ</a:t>
            </a:r>
            <a:endParaRPr lang="el-G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latin typeface="Arial" pitchFamily="34" charset="0"/>
                <a:cs typeface="Arial" pitchFamily="34" charset="0"/>
              </a:rPr>
              <a:t>Σπειροχαιτιακά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dirty="0" smtClean="0"/>
              <a:t>1.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Αναερόβια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Σπειροχαιτοειδή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l-GR" dirty="0">
                <a:latin typeface="Arial" pitchFamily="34" charset="0"/>
                <a:cs typeface="Arial" pitchFamily="34" charset="0"/>
              </a:rPr>
              <a:t>Μ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η παθογόνα-σπανίως παθογόνα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Βρίσκοντα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ι: Στη φυσιολογική χλωρίδα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στόματος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 γεννητικών οργάνων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Διάγνωση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 Χρώση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Giemsa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Καλλιέργεια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 Υγρά ή στέρεα θρεπτικά υλικά 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marL="514350" indent="-514350"/>
            <a:r>
              <a:rPr lang="el-GR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el-G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Αερόβια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Τρεπανοειδή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marL="514350" indent="-51435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Τρεπόνημα </a:t>
            </a:r>
            <a:endParaRPr lang="el-GR" b="1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- Παθογόνα           </a:t>
            </a:r>
            <a:r>
              <a:rPr lang="el-GR" dirty="0" err="1">
                <a:latin typeface="Arial" pitchFamily="34" charset="0"/>
                <a:cs typeface="Arial" pitchFamily="34" charset="0"/>
              </a:rPr>
              <a:t>Μ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πορέλια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l-GR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Λεπτόσπιρα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>
              <a:buNone/>
            </a:pPr>
            <a:r>
              <a:rPr lang="el-GR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514350" indent="-514350">
              <a:buNone/>
            </a:pPr>
            <a:r>
              <a:rPr lang="el-GR" b="1" dirty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Διάγνωση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 Μικροσκόπηση σε σκοτεινό πεδίο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Giemsa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Fontana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κ.α.</a:t>
            </a:r>
          </a:p>
          <a:p>
            <a:pPr marL="514350" indent="-514350"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Αναζήτηση μη ειδικών αντισωμάτων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(Wassermann, Kahn, VDRL, RPR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κ.α.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                    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514350" indent="-514350"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Αναζήτηση ειδικών αντισωμάτων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PI, FTA)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                 </a:t>
            </a:r>
            <a:endParaRPr lang="el-G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- Ευθεία γραμμή σύνδεσης"/>
          <p:cNvCxnSpPr/>
          <p:nvPr/>
        </p:nvCxnSpPr>
        <p:spPr>
          <a:xfrm flipV="1">
            <a:off x="2071670" y="3857628"/>
            <a:ext cx="288032" cy="144016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εία γραμμή σύνδεσης"/>
          <p:cNvCxnSpPr/>
          <p:nvPr/>
        </p:nvCxnSpPr>
        <p:spPr>
          <a:xfrm>
            <a:off x="2071670" y="4000504"/>
            <a:ext cx="288032" cy="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>
            <a:off x="2071670" y="4000504"/>
            <a:ext cx="288032" cy="216024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>
            <a:off x="3131840" y="5072074"/>
            <a:ext cx="0" cy="43204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Επεξήγηση με στρογγυλεμένο παραλληλόγραμμο"/>
          <p:cNvSpPr/>
          <p:nvPr/>
        </p:nvSpPr>
        <p:spPr>
          <a:xfrm>
            <a:off x="4714876" y="3000372"/>
            <a:ext cx="2714644" cy="1143008"/>
          </a:xfrm>
          <a:prstGeom prst="wedgeRoundRectCallout">
            <a:avLst>
              <a:gd name="adj1" fmla="val -94577"/>
              <a:gd name="adj2" fmla="val 3740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u="sng" dirty="0" smtClean="0"/>
              <a:t>Το Κυριότερο είναι το: </a:t>
            </a:r>
            <a:r>
              <a:rPr lang="en-US" dirty="0" err="1" smtClean="0"/>
              <a:t>Treponema</a:t>
            </a:r>
            <a:r>
              <a:rPr lang="en-US" dirty="0" smtClean="0"/>
              <a:t> </a:t>
            </a:r>
            <a:r>
              <a:rPr lang="en-US" dirty="0" err="1" smtClean="0"/>
              <a:t>Palidum</a:t>
            </a:r>
            <a:r>
              <a:rPr lang="en-US" dirty="0" smtClean="0"/>
              <a:t> </a:t>
            </a:r>
            <a:r>
              <a:rPr lang="el-GR" dirty="0" smtClean="0"/>
              <a:t>ή ωχρή σπειροχαίτη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Μικροσκόπηση σε σκοτεινό πεδίο</a:t>
            </a:r>
            <a:endParaRPr lang="el-GR" dirty="0"/>
          </a:p>
        </p:txBody>
      </p:sp>
      <p:pic>
        <p:nvPicPr>
          <p:cNvPr id="2050" name="Picture 2" descr="C:\Users\i-User\Desktop\gettyimages-509391914-612x6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34325" y="1746304"/>
            <a:ext cx="6352385" cy="4183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Treponema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pallidum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συνέχεια…)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Καλλιέργεια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 Σε κανένα θρεπτικό υλικό</a:t>
            </a: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Καταστρέφεται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- ξηρασία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- 42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Χρόνος ζωής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- Σε πλάσμα ή πλήρες αίμα στους 4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για     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 24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- Σε υγρό περιβάλλον με αναγωγικές ουσίες 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 στους 25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(Σε αναερόβιες συνθήκες)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για </a:t>
            </a:r>
          </a:p>
          <a:p>
            <a:pPr>
              <a:buNone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λίγες μέρες.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l-GR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Μορφολογία Τ.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Pallidum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Σπείρες: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6-12</a:t>
            </a:r>
          </a:p>
          <a:p>
            <a:pPr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Περιέχει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 Ινίδια</a:t>
            </a:r>
          </a:p>
          <a:p>
            <a:pPr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Αναπαράγονται</a:t>
            </a:r>
            <a:r>
              <a:rPr lang="el-GR" dirty="0" smtClean="0"/>
              <a:t>: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Εγκάρσια διχοτόμηση</a:t>
            </a:r>
          </a:p>
          <a:p>
            <a:pPr>
              <a:buNone/>
            </a:pP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ΑΝΝΑ\Pictures\συφιλη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717032"/>
            <a:ext cx="3064371" cy="2891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Pallidum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(Αναπαραγωγή) </a:t>
            </a:r>
            <a:endParaRPr lang="el-G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l="18487"/>
          <a:stretch>
            <a:fillRect/>
          </a:stretch>
        </p:blipFill>
        <p:spPr bwMode="auto">
          <a:xfrm>
            <a:off x="4429124" y="2143116"/>
            <a:ext cx="4429156" cy="2862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12 - Ευθεία γραμμή σύνδεσης"/>
          <p:cNvCxnSpPr/>
          <p:nvPr/>
        </p:nvCxnSpPr>
        <p:spPr>
          <a:xfrm rot="5400000">
            <a:off x="5536413" y="3464719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8435"/>
          <a:stretch>
            <a:fillRect/>
          </a:stretch>
        </p:blipFill>
        <p:spPr bwMode="auto">
          <a:xfrm>
            <a:off x="4286248" y="2071678"/>
            <a:ext cx="4652970" cy="294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 l="15006"/>
          <a:stretch>
            <a:fillRect/>
          </a:stretch>
        </p:blipFill>
        <p:spPr bwMode="auto">
          <a:xfrm>
            <a:off x="4357686" y="2071678"/>
            <a:ext cx="445080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3" descr="C:\Users\i-User\Desktop\τρ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2071678"/>
            <a:ext cx="3676191" cy="2780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Παθογόνος δράση Τ.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Pallidum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Προκαλεί: Σύφιλη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στάδιο: Μετά από 10-60 ημέρες στο  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             σημείο είσοδο-συφιλιδικό έλκος</a:t>
            </a:r>
          </a:p>
          <a:p>
            <a:pPr>
              <a:buNone/>
            </a:pP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                           λεμφαδένες  </a:t>
            </a:r>
          </a:p>
          <a:p>
            <a:pPr>
              <a:buNone/>
            </a:pPr>
            <a:endParaRPr lang="el-G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στάδιο: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Ροδάνθη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στάδιο: -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Κομμιώματα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             - βλάβες σε διάφορα όργανα 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>
            <a:off x="4067944" y="2636912"/>
            <a:ext cx="0" cy="432048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Τρόποι μετάδοσης Τ.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Pallidum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Ε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πίκτητη σύφιλη </a:t>
            </a:r>
          </a:p>
          <a:p>
            <a:pPr marL="514350" indent="-514350"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  - Ασυνέχεια του δέρματος</a:t>
            </a:r>
          </a:p>
          <a:p>
            <a:pPr marL="514350" indent="-514350"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  - Σεξουαλική επαφή</a:t>
            </a:r>
          </a:p>
          <a:p>
            <a:pPr marL="514350" indent="-514350">
              <a:buAutoNum type="arabicPeriod" startAt="2"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Συγγενής σύφιλη</a:t>
            </a:r>
          </a:p>
          <a:p>
            <a:pPr marL="514350" indent="-514350"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Από μητέρα στο παιδί</a:t>
            </a:r>
            <a:endParaRPr lang="el-GR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ΑΝΝΑ\Pictures\μητερ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9544" y="3738488"/>
            <a:ext cx="2554213" cy="2278082"/>
          </a:xfrm>
          <a:prstGeom prst="rect">
            <a:avLst/>
          </a:prstGeom>
          <a:noFill/>
        </p:spPr>
      </p:pic>
      <p:pic>
        <p:nvPicPr>
          <p:cNvPr id="7" name="Picture 2" descr="C:\Users\ΑΝΝΑ\Pictures\τραυμα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700808"/>
            <a:ext cx="2092449" cy="166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Θεραπεία κατά της Σύφιλης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Παλαιότερα: 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- Αρσενικό 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Σαλβαρσάνη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- Βισμούθιο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Σήμερα: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-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Πενικιλλίνη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- </a:t>
            </a:r>
            <a:r>
              <a:rPr lang="el-GR" smtClean="0">
                <a:latin typeface="Arial" pitchFamily="34" charset="0"/>
                <a:cs typeface="Arial" pitchFamily="34" charset="0"/>
              </a:rPr>
              <a:t>Δοξυκυκλίνη 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306</Words>
  <Application>Microsoft Office PowerPoint</Application>
  <PresentationFormat>Προβολή στην οθόνη (4:3)</PresentationFormat>
  <Paragraphs>71</Paragraphs>
  <Slides>11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Σπειροχαιτιακά T. Pallidum</vt:lpstr>
      <vt:lpstr>Σπειροχαιτιακά</vt:lpstr>
      <vt:lpstr>Μικροσκόπηση σε σκοτεινό πεδίο</vt:lpstr>
      <vt:lpstr>Treponema pallidum (συνέχεια…)</vt:lpstr>
      <vt:lpstr>Μορφολογία Τ. Pallidum</vt:lpstr>
      <vt:lpstr>Τ. Pallidum (Αναπαραγωγή) </vt:lpstr>
      <vt:lpstr>Παθογόνος δράση Τ. Pallidum</vt:lpstr>
      <vt:lpstr>Τρόποι μετάδοσης Τ. Pallidum</vt:lpstr>
      <vt:lpstr>Θεραπεία κατά της Σύφιλης</vt:lpstr>
      <vt:lpstr>Συμπτώματα σύφιλης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Σπειροχαιτιακά T. Pallidum</dc:title>
  <dc:creator>ΑΝΝΑ</dc:creator>
  <cp:lastModifiedBy>αννα βασιλειου</cp:lastModifiedBy>
  <cp:revision>29</cp:revision>
  <dcterms:created xsi:type="dcterms:W3CDTF">2013-09-29T14:09:21Z</dcterms:created>
  <dcterms:modified xsi:type="dcterms:W3CDTF">2024-01-31T17:31:31Z</dcterms:modified>
</cp:coreProperties>
</file>