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3300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4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14/1/2025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14/1/2025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14/1/2025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14/1/2025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14/1/2025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14/1/2025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14/1/2025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14/1/2025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14/1/2025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14/1/2025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14/1/2025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14/1/2025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115349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8.1-8.2. Pseudomonas </a:t>
            </a:r>
            <a:r>
              <a:rPr lang="en-US" sz="3200" dirty="0" err="1" smtClean="0"/>
              <a:t>aeruginosa</a:t>
            </a:r>
            <a:r>
              <a:rPr lang="en-US" sz="3200" dirty="0" smtClean="0"/>
              <a:t> (</a:t>
            </a:r>
            <a:r>
              <a:rPr lang="el-GR" sz="3200" dirty="0" err="1" smtClean="0"/>
              <a:t>Ψευδομονάδα</a:t>
            </a:r>
            <a:r>
              <a:rPr lang="el-GR" sz="3200" dirty="0" smtClean="0"/>
              <a:t> η </a:t>
            </a:r>
            <a:r>
              <a:rPr lang="el-GR" sz="3200" dirty="0" err="1" smtClean="0"/>
              <a:t>πυοκυανική</a:t>
            </a:r>
            <a:r>
              <a:rPr lang="el-GR" sz="3200" dirty="0" smtClean="0"/>
              <a:t>)</a:t>
            </a:r>
            <a:endParaRPr lang="el-GR" sz="3200" dirty="0"/>
          </a:p>
        </p:txBody>
      </p:sp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Μάθημα: </a:t>
            </a:r>
            <a:r>
              <a:rPr lang="el-G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Μικροβιολογία ΙΙ</a:t>
            </a:r>
          </a:p>
          <a:p>
            <a:pPr algn="ctr"/>
            <a:r>
              <a:rPr lang="el-G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Τμήμα: </a:t>
            </a:r>
            <a:r>
              <a:rPr lang="el-G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Γ΄ Βοηθός Ιατρικών και Βιολογικών Εργαστηρίων</a:t>
            </a:r>
          </a:p>
          <a:p>
            <a:pPr algn="ctr"/>
            <a:r>
              <a:rPr lang="el-G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Καθηγήτρια: </a:t>
            </a:r>
            <a:r>
              <a:rPr lang="el-G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Βασιλείου Άννα </a:t>
            </a:r>
          </a:p>
          <a:p>
            <a:pPr algn="ctr"/>
            <a:r>
              <a:rPr lang="el-G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2024-25</a:t>
            </a:r>
          </a:p>
        </p:txBody>
      </p:sp>
      <p:pic>
        <p:nvPicPr>
          <p:cNvPr id="2053" name="Picture 5" descr="C:\Users\αννα βασιλειου\Desktop\λήψη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1679" y="1571613"/>
            <a:ext cx="2444767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dirty="0" smtClean="0"/>
              <a:t>0</a:t>
            </a:r>
            <a:r>
              <a:rPr lang="el-GR" dirty="0" smtClean="0"/>
              <a:t>% της εντερικής χλωρίδας ανθρώπων </a:t>
            </a:r>
            <a:endParaRPr lang="el-GR" dirty="0" smtClean="0"/>
          </a:p>
          <a:p>
            <a:r>
              <a:rPr lang="el-GR" dirty="0" smtClean="0"/>
              <a:t>Υ</a:t>
            </a:r>
            <a:r>
              <a:rPr lang="el-GR" dirty="0" smtClean="0"/>
              <a:t>γρά </a:t>
            </a:r>
            <a:r>
              <a:rPr lang="el-GR" dirty="0" smtClean="0"/>
              <a:t>μέρη του δέρματος.</a:t>
            </a:r>
          </a:p>
          <a:p>
            <a:r>
              <a:rPr lang="el-GR" dirty="0" smtClean="0"/>
              <a:t>Σ</a:t>
            </a:r>
            <a:r>
              <a:rPr lang="el-GR" dirty="0" smtClean="0"/>
              <a:t>ε λύματα</a:t>
            </a:r>
          </a:p>
          <a:p>
            <a:r>
              <a:rPr lang="el-GR" dirty="0" smtClean="0"/>
              <a:t>Αντικείμενα</a:t>
            </a:r>
          </a:p>
          <a:p>
            <a:r>
              <a:rPr lang="el-GR" dirty="0" smtClean="0"/>
              <a:t>Ν</a:t>
            </a:r>
            <a:r>
              <a:rPr lang="el-GR" dirty="0" smtClean="0"/>
              <a:t>οσοκομειακά περιβάλλοντα</a:t>
            </a:r>
          </a:p>
          <a:p>
            <a:r>
              <a:rPr lang="el-GR" dirty="0" smtClean="0"/>
              <a:t>Α</a:t>
            </a:r>
            <a:r>
              <a:rPr lang="el-GR" dirty="0" smtClean="0"/>
              <a:t>ντισηπτικά διαλύματα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Επιδημιολογία</a:t>
            </a:r>
            <a:endParaRPr lang="el-GR" dirty="0"/>
          </a:p>
        </p:txBody>
      </p:sp>
      <p:sp>
        <p:nvSpPr>
          <p:cNvPr id="4" name="3 - Διάγραμμα ροής: Διεργασία"/>
          <p:cNvSpPr/>
          <p:nvPr/>
        </p:nvSpPr>
        <p:spPr>
          <a:xfrm>
            <a:off x="1142976" y="4500570"/>
            <a:ext cx="4000528" cy="1143008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Σταφυλόκοκκος + </a:t>
            </a:r>
            <a:r>
              <a:rPr lang="el-GR" b="1" dirty="0" err="1" smtClean="0"/>
              <a:t>Ψευδομονάδα</a:t>
            </a:r>
            <a:endParaRPr lang="el-GR" b="1" dirty="0" smtClean="0"/>
          </a:p>
          <a:p>
            <a:pPr algn="ctr"/>
            <a:r>
              <a:rPr lang="el-GR" b="1" dirty="0" err="1" smtClean="0"/>
              <a:t>Ενδονοσοκομειακές</a:t>
            </a:r>
            <a:r>
              <a:rPr lang="el-GR" b="1" dirty="0" smtClean="0"/>
              <a:t> λοιμώξεις</a:t>
            </a:r>
          </a:p>
        </p:txBody>
      </p:sp>
      <p:pic>
        <p:nvPicPr>
          <p:cNvPr id="8194" name="Picture 2" descr="C:\Users\αννα βασιλειου\Desktop\th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759" y="4071942"/>
            <a:ext cx="2737703" cy="201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b="1" u="sng" dirty="0" smtClean="0"/>
              <a:t>Δείγματα: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Ούρα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Επιχρίσματα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Πτύελα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Υγρά παρακεντήσεων</a:t>
            </a:r>
          </a:p>
          <a:p>
            <a:pPr marL="624078" indent="-514350">
              <a:buFont typeface="+mj-lt"/>
              <a:buAutoNum type="arabicPeriod"/>
            </a:pPr>
            <a:r>
              <a:rPr lang="el-GR" b="1" dirty="0" smtClean="0"/>
              <a:t>Καλλιέργεια:</a:t>
            </a:r>
          </a:p>
          <a:p>
            <a:r>
              <a:rPr lang="el-GR" dirty="0" err="1" smtClean="0"/>
              <a:t>Αιματούχο</a:t>
            </a:r>
            <a:endParaRPr lang="el-GR" dirty="0" smtClean="0"/>
          </a:p>
          <a:p>
            <a:r>
              <a:rPr lang="el-GR" dirty="0" err="1" smtClean="0"/>
              <a:t>MacConkey</a:t>
            </a:r>
            <a:r>
              <a:rPr lang="el-GR" dirty="0" smtClean="0"/>
              <a:t> </a:t>
            </a:r>
            <a:r>
              <a:rPr lang="el-GR" dirty="0" err="1" smtClean="0"/>
              <a:t>άγαρ</a:t>
            </a:r>
            <a:endParaRPr lang="el-GR" dirty="0" smtClean="0"/>
          </a:p>
          <a:p>
            <a:pPr>
              <a:buNone/>
            </a:pPr>
            <a:r>
              <a:rPr lang="el-GR" sz="1900" b="1" dirty="0" smtClean="0">
                <a:solidFill>
                  <a:schemeClr val="bg2">
                    <a:lumMod val="50000"/>
                  </a:schemeClr>
                </a:solidFill>
              </a:rPr>
              <a:t>2.</a:t>
            </a:r>
            <a:r>
              <a:rPr lang="el-GR" b="1" dirty="0" smtClean="0"/>
              <a:t>   Χρώση </a:t>
            </a:r>
            <a:r>
              <a:rPr lang="el-GR" b="1" dirty="0" smtClean="0"/>
              <a:t>κατά </a:t>
            </a:r>
            <a:r>
              <a:rPr lang="el-GR" b="1" dirty="0" err="1" smtClean="0"/>
              <a:t>Gram</a:t>
            </a:r>
            <a:endParaRPr lang="el-GR" b="1" dirty="0" smtClean="0"/>
          </a:p>
          <a:p>
            <a:pPr>
              <a:buNone/>
            </a:pPr>
            <a:r>
              <a:rPr lang="el-GR" sz="1900" b="1" dirty="0" smtClean="0">
                <a:solidFill>
                  <a:schemeClr val="bg2">
                    <a:lumMod val="50000"/>
                  </a:schemeClr>
                </a:solidFill>
              </a:rPr>
              <a:t>3.    </a:t>
            </a:r>
            <a:r>
              <a:rPr lang="el-GR" b="1" dirty="0" smtClean="0"/>
              <a:t>Βιοχημικές δοκιμασίες</a:t>
            </a:r>
            <a:endParaRPr lang="el-GR" b="1" dirty="0" smtClean="0"/>
          </a:p>
          <a:p>
            <a:pPr>
              <a:buNone/>
            </a:pPr>
            <a:r>
              <a:rPr lang="el-GR" sz="1900" b="1" dirty="0" smtClean="0">
                <a:solidFill>
                  <a:schemeClr val="bg2">
                    <a:lumMod val="50000"/>
                  </a:schemeClr>
                </a:solidFill>
              </a:rPr>
              <a:t>4.    </a:t>
            </a:r>
            <a:r>
              <a:rPr lang="el-GR" b="1" dirty="0" smtClean="0"/>
              <a:t>Δοκιμή </a:t>
            </a:r>
            <a:r>
              <a:rPr lang="el-GR" b="1" dirty="0" smtClean="0"/>
              <a:t>ευαισθησίας στα </a:t>
            </a:r>
            <a:r>
              <a:rPr lang="el-GR" b="1" dirty="0" smtClean="0"/>
              <a:t>αντιβιοτικά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Εργαστηριακή Διάγνωση</a:t>
            </a:r>
            <a:endParaRPr lang="el-GR" dirty="0"/>
          </a:p>
        </p:txBody>
      </p:sp>
      <p:pic>
        <p:nvPicPr>
          <p:cNvPr id="9218" name="Picture 2" descr="C:\Users\αννα βασιλειου\Desktop\OIP (1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444266"/>
            <a:ext cx="3214710" cy="3270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Επιλογή </a:t>
            </a:r>
            <a:r>
              <a:rPr lang="el-GR" sz="2400" dirty="0" smtClean="0"/>
              <a:t>αντιβιοτικών βάσει </a:t>
            </a:r>
            <a:r>
              <a:rPr lang="el-GR" sz="2400" dirty="0" smtClean="0"/>
              <a:t>αντιβιογράμματος</a:t>
            </a:r>
            <a:endParaRPr lang="el-GR" sz="2400" dirty="0" smtClean="0"/>
          </a:p>
          <a:p>
            <a:r>
              <a:rPr lang="el-GR" sz="2400" dirty="0" smtClean="0"/>
              <a:t>Ευαισθησία σε </a:t>
            </a:r>
            <a:r>
              <a:rPr lang="el-GR" sz="2400" b="1" dirty="0" err="1" smtClean="0"/>
              <a:t>αμινογλυκοσίδες</a:t>
            </a:r>
            <a:endParaRPr lang="el-GR" sz="2400" b="1" dirty="0" smtClean="0"/>
          </a:p>
          <a:p>
            <a:r>
              <a:rPr lang="el-GR" sz="2400" dirty="0" smtClean="0"/>
              <a:t>Νεότερα </a:t>
            </a:r>
            <a:r>
              <a:rPr lang="el-GR" sz="2400" dirty="0" err="1" smtClean="0"/>
              <a:t>αντιψευδομοναδικά</a:t>
            </a:r>
            <a:r>
              <a:rPr lang="el-GR" sz="2400" dirty="0" smtClean="0"/>
              <a:t> αντιβιοτικά, </a:t>
            </a:r>
            <a:r>
              <a:rPr lang="el-GR" sz="2400" b="1" dirty="0" err="1" smtClean="0"/>
              <a:t>κεφταζιντίμη</a:t>
            </a:r>
            <a:endParaRPr lang="el-GR" sz="2400" b="1" dirty="0" smtClean="0"/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Θεραπεία</a:t>
            </a:r>
            <a:endParaRPr lang="el-GR" dirty="0"/>
          </a:p>
        </p:txBody>
      </p:sp>
      <p:pic>
        <p:nvPicPr>
          <p:cNvPr id="10242" name="Picture 2" descr="C:\Users\αννα βασιλειου\Desktop\th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00438"/>
            <a:ext cx="3857625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388033" y="2643182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ΤΕΛΟΣ</a:t>
            </a:r>
            <a:endParaRPr lang="el-G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dirty="0" smtClean="0"/>
              <a:t>Το </a:t>
            </a:r>
            <a:r>
              <a:rPr lang="el-GR" dirty="0" smtClean="0"/>
              <a:t>γένος </a:t>
            </a:r>
            <a:r>
              <a:rPr lang="el-GR" i="1" dirty="0" err="1" smtClean="0"/>
              <a:t>Pseudomonas</a:t>
            </a:r>
            <a:r>
              <a:rPr lang="el-GR" dirty="0" smtClean="0"/>
              <a:t> περιλαμβάνει πολλά είδη που ζουν στο </a:t>
            </a:r>
            <a:r>
              <a:rPr lang="el-GR" b="1" dirty="0" smtClean="0"/>
              <a:t>φυσικό </a:t>
            </a:r>
            <a:r>
              <a:rPr lang="el-GR" b="1" dirty="0" smtClean="0"/>
              <a:t>περιβάλλον.</a:t>
            </a:r>
          </a:p>
          <a:p>
            <a:pPr algn="ctr"/>
            <a:endParaRPr lang="el-GR" dirty="0" smtClean="0"/>
          </a:p>
          <a:p>
            <a:r>
              <a:rPr lang="el-GR" dirty="0" smtClean="0"/>
              <a:t>Ε</a:t>
            </a:r>
            <a:r>
              <a:rPr lang="el-GR" dirty="0" smtClean="0"/>
              <a:t>υκαιριακά </a:t>
            </a:r>
            <a:r>
              <a:rPr lang="el-GR" dirty="0" smtClean="0"/>
              <a:t>παθογόνα </a:t>
            </a:r>
          </a:p>
          <a:p>
            <a:r>
              <a:rPr lang="el-GR" dirty="0" err="1" smtClean="0"/>
              <a:t>Gram</a:t>
            </a:r>
            <a:r>
              <a:rPr lang="el-GR" dirty="0" smtClean="0"/>
              <a:t> </a:t>
            </a:r>
            <a:r>
              <a:rPr lang="el-GR" dirty="0" smtClean="0"/>
              <a:t>(-)</a:t>
            </a:r>
          </a:p>
          <a:p>
            <a:r>
              <a:rPr lang="el-GR" dirty="0" smtClean="0"/>
              <a:t>Κ</a:t>
            </a:r>
            <a:r>
              <a:rPr lang="el-GR" dirty="0" smtClean="0"/>
              <a:t>ινητά </a:t>
            </a:r>
            <a:endParaRPr lang="el-GR" dirty="0" smtClean="0"/>
          </a:p>
          <a:p>
            <a:r>
              <a:rPr lang="el-GR" dirty="0" smtClean="0"/>
              <a:t>Αυστηρά αερόβια.</a:t>
            </a:r>
          </a:p>
          <a:p>
            <a:r>
              <a:rPr lang="el-GR" dirty="0" err="1" smtClean="0"/>
              <a:t>Ο</a:t>
            </a:r>
            <a:r>
              <a:rPr lang="el-GR" dirty="0" err="1" smtClean="0"/>
              <a:t>ξειδάση</a:t>
            </a:r>
            <a:r>
              <a:rPr lang="el-GR" dirty="0" smtClean="0"/>
              <a:t> (+)</a:t>
            </a:r>
          </a:p>
          <a:p>
            <a:r>
              <a:rPr lang="el-GR" dirty="0" err="1" smtClean="0"/>
              <a:t>Καταλάση</a:t>
            </a:r>
            <a:r>
              <a:rPr lang="el-GR" dirty="0" smtClean="0"/>
              <a:t> (+)</a:t>
            </a:r>
            <a:endParaRPr lang="el-GR" dirty="0" smtClean="0"/>
          </a:p>
          <a:p>
            <a:r>
              <a:rPr lang="el-GR" dirty="0" smtClean="0"/>
              <a:t>Λ</a:t>
            </a:r>
            <a:r>
              <a:rPr lang="el-GR" dirty="0" smtClean="0"/>
              <a:t>ακτόζη (-)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- Είδη</a:t>
            </a:r>
            <a:endParaRPr lang="el-GR" dirty="0"/>
          </a:p>
        </p:txBody>
      </p:sp>
      <p:sp>
        <p:nvSpPr>
          <p:cNvPr id="4" name="3 - Επεξήγηση με στρογγυλεμένο παραλληλόγραμμο"/>
          <p:cNvSpPr/>
          <p:nvPr/>
        </p:nvSpPr>
        <p:spPr>
          <a:xfrm>
            <a:off x="5643570" y="2857496"/>
            <a:ext cx="2500330" cy="857256"/>
          </a:xfrm>
          <a:prstGeom prst="wedgeRoundRectCallout">
            <a:avLst>
              <a:gd name="adj1" fmla="val -83925"/>
              <a:gd name="adj2" fmla="val -4075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(για ανθρώπους, ζώα και φυτά)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4570" t="12500" r="34961" b="5208"/>
          <a:stretch>
            <a:fillRect/>
          </a:stretch>
        </p:blipFill>
        <p:spPr bwMode="auto">
          <a:xfrm rot="5400000">
            <a:off x="6083049" y="3775339"/>
            <a:ext cx="169281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/>
              <a:t>Μορφολογία </a:t>
            </a:r>
            <a:r>
              <a:rPr lang="el-GR" b="1" dirty="0" smtClean="0"/>
              <a:t>- Χρώση</a:t>
            </a:r>
          </a:p>
          <a:p>
            <a:r>
              <a:rPr lang="el-GR" dirty="0" err="1" smtClean="0"/>
              <a:t>Gram</a:t>
            </a:r>
            <a:r>
              <a:rPr lang="el-GR" dirty="0" smtClean="0"/>
              <a:t> </a:t>
            </a:r>
            <a:r>
              <a:rPr lang="el-GR" dirty="0" smtClean="0"/>
              <a:t>(-)</a:t>
            </a:r>
          </a:p>
          <a:p>
            <a:r>
              <a:rPr lang="el-GR" dirty="0" smtClean="0"/>
              <a:t>Κ</a:t>
            </a:r>
            <a:r>
              <a:rPr lang="el-GR" dirty="0" smtClean="0"/>
              <a:t>ινητό με </a:t>
            </a:r>
            <a:r>
              <a:rPr lang="el-GR" dirty="0" smtClean="0"/>
              <a:t>μία πολική </a:t>
            </a:r>
            <a:r>
              <a:rPr lang="el-GR" dirty="0" smtClean="0"/>
              <a:t>βλεφαρίδα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Pseudomonas</a:t>
            </a:r>
            <a:r>
              <a:rPr lang="el-GR" dirty="0" smtClean="0"/>
              <a:t> </a:t>
            </a:r>
            <a:r>
              <a:rPr lang="el-GR" dirty="0" err="1" smtClean="0"/>
              <a:t>aeruginosa</a:t>
            </a:r>
            <a:r>
              <a:rPr lang="el-GR" dirty="0" smtClean="0"/>
              <a:t> (</a:t>
            </a:r>
            <a:r>
              <a:rPr lang="el-GR" dirty="0" err="1" smtClean="0"/>
              <a:t>Ψευδομονάδα</a:t>
            </a:r>
            <a:r>
              <a:rPr lang="el-GR" dirty="0" smtClean="0"/>
              <a:t> η </a:t>
            </a:r>
            <a:r>
              <a:rPr lang="el-GR" dirty="0" err="1" smtClean="0"/>
              <a:t>πυοκυανική</a:t>
            </a:r>
            <a:r>
              <a:rPr lang="el-GR" dirty="0" smtClean="0"/>
              <a:t>)</a:t>
            </a:r>
          </a:p>
        </p:txBody>
      </p:sp>
      <p:pic>
        <p:nvPicPr>
          <p:cNvPr id="3076" name="Picture 4" descr="C:\Users\αννα βασιλειου\Desktop\th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0270" y="3357562"/>
            <a:ext cx="3635068" cy="2333624"/>
          </a:xfrm>
          <a:prstGeom prst="rect">
            <a:avLst/>
          </a:prstGeom>
          <a:noFill/>
        </p:spPr>
      </p:pic>
      <p:pic>
        <p:nvPicPr>
          <p:cNvPr id="7" name="Picture 2" descr="C:\Users\αννα βασιλειου\Desktop\OIP (2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357562"/>
            <a:ext cx="371797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Κοινά θρεπτικά υλικά</a:t>
            </a:r>
          </a:p>
          <a:p>
            <a:r>
              <a:rPr lang="el-GR" dirty="0" smtClean="0"/>
              <a:t>Αερόβιες συνθήκες</a:t>
            </a:r>
          </a:p>
          <a:p>
            <a:r>
              <a:rPr lang="el-GR" dirty="0" smtClean="0"/>
              <a:t>37°C</a:t>
            </a:r>
          </a:p>
          <a:p>
            <a:r>
              <a:rPr lang="el-GR" u="sng" dirty="0" smtClean="0"/>
              <a:t>Στο </a:t>
            </a:r>
            <a:r>
              <a:rPr lang="el-GR" u="sng" dirty="0" err="1" smtClean="0"/>
              <a:t>Mac</a:t>
            </a:r>
            <a:r>
              <a:rPr lang="el-GR" u="sng" dirty="0" smtClean="0"/>
              <a:t> </a:t>
            </a:r>
            <a:r>
              <a:rPr lang="el-GR" u="sng" dirty="0" err="1" smtClean="0"/>
              <a:t>Conkey</a:t>
            </a:r>
            <a:r>
              <a:rPr lang="el-GR" u="sng" dirty="0" smtClean="0"/>
              <a:t> Άγαρ-αποικίες:</a:t>
            </a:r>
            <a:r>
              <a:rPr lang="el-GR" dirty="0" smtClean="0">
                <a:sym typeface="Wingdings" pitchFamily="2" charset="2"/>
              </a:rPr>
              <a:t> </a:t>
            </a:r>
          </a:p>
          <a:p>
            <a:pPr marL="681228" indent="-571500">
              <a:buFont typeface="+mj-lt"/>
              <a:buAutoNum type="romanLcPeriod"/>
            </a:pPr>
            <a:r>
              <a:rPr lang="el-GR" dirty="0" smtClean="0"/>
              <a:t>Άχρωμες</a:t>
            </a:r>
          </a:p>
          <a:p>
            <a:pPr marL="681228" indent="-571500">
              <a:buFont typeface="+mj-lt"/>
              <a:buAutoNum type="romanLcPeriod"/>
            </a:pPr>
            <a:r>
              <a:rPr lang="el-GR" dirty="0" smtClean="0"/>
              <a:t>Γυαλιστερές</a:t>
            </a:r>
          </a:p>
          <a:p>
            <a:pPr marL="681228" indent="-571500">
              <a:buFont typeface="+mj-lt"/>
              <a:buAutoNum type="romanLcPeriod"/>
            </a:pPr>
            <a:r>
              <a:rPr lang="el-GR" dirty="0" smtClean="0"/>
              <a:t>Υδαρείς αποικίες</a:t>
            </a:r>
          </a:p>
          <a:p>
            <a:pPr marL="681228" indent="-571500">
              <a:buFont typeface="+mj-lt"/>
              <a:buAutoNum type="romanLcPeriod"/>
            </a:pPr>
            <a:r>
              <a:rPr lang="el-GR" dirty="0" smtClean="0"/>
              <a:t>Μεταλλική λάμψη</a:t>
            </a:r>
            <a:endParaRPr lang="el-GR" dirty="0" smtClean="0"/>
          </a:p>
          <a:p>
            <a:r>
              <a:rPr lang="el-GR" u="sng" dirty="0" smtClean="0"/>
              <a:t>Παράγει χαρακτηριστικές </a:t>
            </a:r>
            <a:r>
              <a:rPr lang="el-GR" u="sng" dirty="0" smtClean="0"/>
              <a:t>χρωστικές:</a:t>
            </a:r>
          </a:p>
          <a:p>
            <a:pPr marL="681228" indent="-571500">
              <a:buFont typeface="+mj-lt"/>
              <a:buAutoNum type="romanLcPeriod"/>
            </a:pPr>
            <a:r>
              <a:rPr lang="el-GR" b="1" dirty="0" err="1" smtClean="0">
                <a:solidFill>
                  <a:srgbClr val="00B050"/>
                </a:solidFill>
              </a:rPr>
              <a:t>Πυοκυανίνη</a:t>
            </a:r>
            <a:r>
              <a:rPr lang="el-GR" b="1" dirty="0" smtClean="0">
                <a:solidFill>
                  <a:srgbClr val="00B050"/>
                </a:solidFill>
              </a:rPr>
              <a:t> </a:t>
            </a:r>
            <a:r>
              <a:rPr lang="el-GR" b="1" dirty="0" smtClean="0"/>
              <a:t>+ Γιασεμί </a:t>
            </a:r>
          </a:p>
          <a:p>
            <a:pPr marL="681228" indent="-571500">
              <a:buFont typeface="+mj-lt"/>
              <a:buAutoNum type="romanLcPeriod"/>
            </a:pPr>
            <a:r>
              <a:rPr lang="el-GR" b="1" dirty="0" err="1" smtClean="0">
                <a:solidFill>
                  <a:srgbClr val="00B050"/>
                </a:solidFill>
              </a:rPr>
              <a:t>Φθορε</a:t>
            </a:r>
            <a:r>
              <a:rPr lang="el-GR" b="1" dirty="0" err="1" smtClean="0">
                <a:solidFill>
                  <a:srgbClr val="FFFF00"/>
                </a:solidFill>
              </a:rPr>
              <a:t>σεΐνη</a:t>
            </a:r>
            <a:endParaRPr lang="el-GR" b="1" dirty="0" smtClean="0">
              <a:solidFill>
                <a:srgbClr val="FFFF00"/>
              </a:solidFill>
            </a:endParaRPr>
          </a:p>
          <a:p>
            <a:pPr marL="681228" indent="-571500">
              <a:buFont typeface="+mj-lt"/>
              <a:buAutoNum type="romanLcPeriod"/>
            </a:pPr>
            <a:r>
              <a:rPr lang="el-GR" b="1" dirty="0" err="1" smtClean="0">
                <a:solidFill>
                  <a:srgbClr val="C00000"/>
                </a:solidFill>
              </a:rPr>
              <a:t>Πυορουμπίνη</a:t>
            </a:r>
            <a:endParaRPr lang="el-GR" b="1" dirty="0" smtClean="0">
              <a:solidFill>
                <a:srgbClr val="C00000"/>
              </a:solidFill>
            </a:endParaRPr>
          </a:p>
          <a:p>
            <a:pPr marL="681228" indent="-571500">
              <a:buFont typeface="+mj-lt"/>
              <a:buAutoNum type="romanLcPeriod"/>
            </a:pPr>
            <a:r>
              <a:rPr lang="el-GR" b="1" dirty="0" err="1" smtClean="0"/>
              <a:t>Πυομε</a:t>
            </a:r>
            <a:r>
              <a:rPr lang="el-GR" b="1" dirty="0" err="1" smtClean="0">
                <a:solidFill>
                  <a:srgbClr val="663300"/>
                </a:solidFill>
              </a:rPr>
              <a:t>λανίνη</a:t>
            </a:r>
            <a:endParaRPr lang="el-GR" b="1" dirty="0" smtClean="0">
              <a:solidFill>
                <a:srgbClr val="663300"/>
              </a:solidFill>
            </a:endParaRPr>
          </a:p>
          <a:p>
            <a:pPr>
              <a:buNone/>
            </a:pPr>
            <a:endParaRPr lang="el-GR" dirty="0"/>
          </a:p>
        </p:txBody>
      </p:sp>
      <p:sp>
        <p:nvSpPr>
          <p:cNvPr id="4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Καλλιέργεια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 l="39844" t="37500" r="39648" b="29167"/>
          <a:stretch>
            <a:fillRect/>
          </a:stretch>
        </p:blipFill>
        <p:spPr bwMode="auto">
          <a:xfrm>
            <a:off x="6215074" y="1500174"/>
            <a:ext cx="250033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24253" t="30410" r="23842" b="22238"/>
          <a:stretch>
            <a:fillRect/>
          </a:stretch>
        </p:blipFill>
        <p:spPr bwMode="auto">
          <a:xfrm>
            <a:off x="769258" y="1071546"/>
            <a:ext cx="765673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Βιοχημικές Ιδιότητες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err="1" smtClean="0"/>
              <a:t>Καταλάση</a:t>
            </a:r>
            <a:r>
              <a:rPr lang="el-GR" sz="2400" dirty="0" smtClean="0"/>
              <a:t> (+)</a:t>
            </a:r>
          </a:p>
          <a:p>
            <a:r>
              <a:rPr lang="el-GR" sz="2400" dirty="0" err="1" smtClean="0"/>
              <a:t>Οξειδάση</a:t>
            </a:r>
            <a:r>
              <a:rPr lang="el-GR" sz="2400" dirty="0" smtClean="0"/>
              <a:t> (+)</a:t>
            </a:r>
          </a:p>
          <a:p>
            <a:r>
              <a:rPr lang="el-GR" sz="2400" dirty="0" smtClean="0"/>
              <a:t>Γλυκόζη (+)</a:t>
            </a:r>
          </a:p>
          <a:p>
            <a:r>
              <a:rPr lang="el-GR" sz="2400" b="1" dirty="0" smtClean="0"/>
              <a:t>Λακτόζη (-)</a:t>
            </a:r>
            <a:endParaRPr lang="el-GR" sz="2400" b="1" dirty="0" smtClean="0"/>
          </a:p>
          <a:p>
            <a:r>
              <a:rPr lang="el-GR" sz="2400" dirty="0" smtClean="0"/>
              <a:t>Αναπτύσσεται σε κιτρικό </a:t>
            </a:r>
            <a:r>
              <a:rPr lang="el-GR" sz="2400" dirty="0" smtClean="0"/>
              <a:t>νάτριο</a:t>
            </a:r>
            <a:endParaRPr lang="el-GR" sz="2400" dirty="0" smtClean="0"/>
          </a:p>
          <a:p>
            <a:r>
              <a:rPr lang="el-GR" sz="2400" dirty="0" smtClean="0"/>
              <a:t>Η</a:t>
            </a:r>
            <a:r>
              <a:rPr lang="en-US" sz="1800" dirty="0" smtClean="0"/>
              <a:t>2</a:t>
            </a:r>
            <a:r>
              <a:rPr lang="en-US" sz="2400" dirty="0" smtClean="0"/>
              <a:t>S</a:t>
            </a:r>
            <a:r>
              <a:rPr lang="el-GR" sz="2400" dirty="0" smtClean="0"/>
              <a:t> (-)</a:t>
            </a:r>
          </a:p>
          <a:p>
            <a:r>
              <a:rPr lang="el-GR" sz="2400" dirty="0" err="1" smtClean="0"/>
              <a:t>Υδρολύει</a:t>
            </a:r>
            <a:r>
              <a:rPr lang="el-GR" sz="2400" dirty="0" smtClean="0"/>
              <a:t> την </a:t>
            </a:r>
            <a:r>
              <a:rPr lang="el-GR" sz="2400" dirty="0" err="1" smtClean="0"/>
              <a:t>αργινίνη</a:t>
            </a:r>
            <a:endParaRPr lang="el-GR" sz="2400" dirty="0" smtClean="0"/>
          </a:p>
        </p:txBody>
      </p:sp>
      <p:sp>
        <p:nvSpPr>
          <p:cNvPr id="4" name="3 - Διάγραμμα ροής: Διεργασία"/>
          <p:cNvSpPr/>
          <p:nvPr/>
        </p:nvSpPr>
        <p:spPr>
          <a:xfrm>
            <a:off x="2000232" y="4786322"/>
            <a:ext cx="5143536" cy="1214446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Διαφοροποιείται από τα άλλα είδη</a:t>
            </a:r>
            <a:r>
              <a:rPr lang="el-GR" dirty="0" smtClean="0"/>
              <a:t> </a:t>
            </a:r>
            <a:r>
              <a:rPr lang="el-GR" dirty="0" err="1" smtClean="0"/>
              <a:t>Pseudomonas</a:t>
            </a:r>
            <a:r>
              <a:rPr lang="el-GR" dirty="0" smtClean="0"/>
              <a:t> γιατί: </a:t>
            </a:r>
          </a:p>
          <a:p>
            <a:pPr algn="ctr"/>
            <a:r>
              <a:rPr lang="el-GR" b="1" dirty="0" smtClean="0"/>
              <a:t>Αναπτύσσεται </a:t>
            </a:r>
            <a:r>
              <a:rPr lang="el-GR" b="1" dirty="0" smtClean="0"/>
              <a:t>στους 42°C.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dirty="0" smtClean="0"/>
              <a:t>Η </a:t>
            </a:r>
            <a:r>
              <a:rPr lang="el-GR" b="1" dirty="0" smtClean="0"/>
              <a:t>παθογένεια</a:t>
            </a:r>
            <a:r>
              <a:rPr lang="el-GR" dirty="0" smtClean="0"/>
              <a:t> και η </a:t>
            </a:r>
            <a:r>
              <a:rPr lang="el-GR" b="1" dirty="0" smtClean="0"/>
              <a:t>τοξικότητα</a:t>
            </a:r>
            <a:r>
              <a:rPr lang="el-GR" dirty="0" smtClean="0"/>
              <a:t> των στελεχών της</a:t>
            </a:r>
            <a:r>
              <a:rPr lang="el-GR" dirty="0" smtClean="0"/>
              <a:t> </a:t>
            </a:r>
            <a:r>
              <a:rPr lang="el-GR" dirty="0" smtClean="0"/>
              <a:t>P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r>
              <a:rPr lang="el-GR" dirty="0" err="1" smtClean="0"/>
              <a:t>aeruginosa</a:t>
            </a:r>
            <a:r>
              <a:rPr lang="el-GR" dirty="0" smtClean="0"/>
              <a:t> καθορίζονται:</a:t>
            </a:r>
          </a:p>
          <a:p>
            <a:pPr algn="ctr">
              <a:buNone/>
            </a:pPr>
            <a:r>
              <a:rPr lang="el-GR" dirty="0" smtClean="0"/>
              <a:t> </a:t>
            </a:r>
          </a:p>
          <a:p>
            <a:r>
              <a:rPr lang="en-US" dirty="0" smtClean="0"/>
              <a:t>E</a:t>
            </a:r>
            <a:r>
              <a:rPr lang="el-GR" dirty="0" err="1" smtClean="0"/>
              <a:t>νδοτοξίνη</a:t>
            </a:r>
            <a:r>
              <a:rPr lang="el-GR" dirty="0" smtClean="0"/>
              <a:t> </a:t>
            </a:r>
            <a:r>
              <a:rPr lang="el-GR" dirty="0" smtClean="0"/>
              <a:t>Ο </a:t>
            </a:r>
            <a:endParaRPr lang="en-US" dirty="0" smtClean="0"/>
          </a:p>
          <a:p>
            <a:r>
              <a:rPr lang="en-US" dirty="0" smtClean="0"/>
              <a:t>E</a:t>
            </a:r>
            <a:r>
              <a:rPr lang="el-GR" dirty="0" err="1" smtClean="0"/>
              <a:t>ξωτοξίνη</a:t>
            </a:r>
            <a:r>
              <a:rPr lang="el-GR" dirty="0" smtClean="0"/>
              <a:t> Α</a:t>
            </a:r>
            <a:endParaRPr lang="en-US" dirty="0" smtClean="0"/>
          </a:p>
          <a:p>
            <a:r>
              <a:rPr lang="en-US" dirty="0" smtClean="0"/>
              <a:t>E</a:t>
            </a:r>
            <a:r>
              <a:rPr lang="el-GR" dirty="0" err="1" smtClean="0"/>
              <a:t>ντεροτοξίνη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l-GR" dirty="0" err="1" smtClean="0"/>
              <a:t>ιμολυσίνες</a:t>
            </a:r>
            <a:endParaRPr lang="el-GR" dirty="0" smtClean="0"/>
          </a:p>
          <a:p>
            <a:r>
              <a:rPr lang="el-GR" dirty="0" err="1" smtClean="0"/>
              <a:t>Πρωτεάσες</a:t>
            </a:r>
            <a:endParaRPr lang="en-US" dirty="0" smtClean="0"/>
          </a:p>
          <a:p>
            <a:r>
              <a:rPr lang="el-GR" dirty="0" smtClean="0"/>
              <a:t>Ένζυμα</a:t>
            </a:r>
          </a:p>
          <a:p>
            <a:r>
              <a:rPr lang="el-GR" dirty="0" smtClean="0"/>
              <a:t>Χρωστικές</a:t>
            </a:r>
          </a:p>
          <a:p>
            <a:r>
              <a:rPr lang="el-GR" dirty="0" smtClean="0"/>
              <a:t>Επιφανειακή βλέννα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Αντιγονική</a:t>
            </a:r>
            <a:r>
              <a:rPr lang="el-GR" dirty="0" smtClean="0"/>
              <a:t> Σύνθεση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b="1" u="sng" dirty="0" smtClean="0"/>
              <a:t>Παρατηρείται σε:</a:t>
            </a:r>
          </a:p>
          <a:p>
            <a:r>
              <a:rPr lang="el-GR" dirty="0" err="1" smtClean="0"/>
              <a:t>Α</a:t>
            </a:r>
            <a:r>
              <a:rPr lang="el-GR" dirty="0" err="1" smtClean="0"/>
              <a:t>νοσοκατεσταλμένα</a:t>
            </a:r>
            <a:r>
              <a:rPr lang="el-GR" dirty="0" smtClean="0"/>
              <a:t> άτομα</a:t>
            </a:r>
          </a:p>
          <a:p>
            <a:r>
              <a:rPr lang="el-GR" dirty="0" err="1" smtClean="0"/>
              <a:t>Εγκαυματίες</a:t>
            </a:r>
            <a:endParaRPr lang="el-GR" dirty="0" smtClean="0"/>
          </a:p>
          <a:p>
            <a:r>
              <a:rPr lang="el-GR" dirty="0" smtClean="0"/>
              <a:t>Νεογνά</a:t>
            </a:r>
          </a:p>
          <a:p>
            <a:r>
              <a:rPr lang="el-GR" dirty="0" smtClean="0"/>
              <a:t>Α</a:t>
            </a:r>
            <a:r>
              <a:rPr lang="el-GR" dirty="0" smtClean="0"/>
              <a:t>σθενείς </a:t>
            </a:r>
            <a:r>
              <a:rPr lang="el-GR" dirty="0" smtClean="0"/>
              <a:t>σε νοσοκομειακό περιβάλλον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b="1" u="sng" dirty="0" smtClean="0"/>
              <a:t>Προκαλεί:</a:t>
            </a:r>
          </a:p>
          <a:p>
            <a:r>
              <a:rPr lang="el-GR" dirty="0" smtClean="0"/>
              <a:t>Σηψαιμία</a:t>
            </a:r>
          </a:p>
          <a:p>
            <a:r>
              <a:rPr lang="el-GR" dirty="0" smtClean="0"/>
              <a:t>Πνευμονία</a:t>
            </a:r>
          </a:p>
          <a:p>
            <a:r>
              <a:rPr lang="el-GR" dirty="0" smtClean="0"/>
              <a:t>Ουρολοιμώξεις</a:t>
            </a:r>
          </a:p>
          <a:p>
            <a:r>
              <a:rPr lang="el-GR" dirty="0" smtClean="0"/>
              <a:t>Δ</a:t>
            </a:r>
            <a:r>
              <a:rPr lang="el-GR" dirty="0" smtClean="0"/>
              <a:t>ιαπύηση </a:t>
            </a:r>
            <a:r>
              <a:rPr lang="el-GR" dirty="0" smtClean="0"/>
              <a:t>τραυμάτων.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Παθογόνος Δράση</a:t>
            </a:r>
            <a:endParaRPr lang="el-GR" dirty="0"/>
          </a:p>
        </p:txBody>
      </p:sp>
      <p:pic>
        <p:nvPicPr>
          <p:cNvPr id="7170" name="Picture 2" descr="C:\Users\αννα βασιλειου\Desktop\OIP (2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929066"/>
            <a:ext cx="2190750" cy="2419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Παθογόνος Δράση</a:t>
            </a:r>
            <a:endParaRPr lang="el-GR" dirty="0"/>
          </a:p>
        </p:txBody>
      </p:sp>
      <p:pic>
        <p:nvPicPr>
          <p:cNvPr id="11266" name="Picture 2" descr="C:\Users\αννα βασιλειου\Desktop\OIP (1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85091"/>
            <a:ext cx="3214710" cy="2212477"/>
          </a:xfrm>
          <a:prstGeom prst="rect">
            <a:avLst/>
          </a:prstGeom>
          <a:noFill/>
        </p:spPr>
      </p:pic>
      <p:pic>
        <p:nvPicPr>
          <p:cNvPr id="11267" name="Picture 3" descr="C:\Users\αννα βασιλειου\Desktop\OIP (2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85860"/>
            <a:ext cx="3228975" cy="2228850"/>
          </a:xfrm>
          <a:prstGeom prst="rect">
            <a:avLst/>
          </a:prstGeom>
          <a:noFill/>
        </p:spPr>
      </p:pic>
      <p:pic>
        <p:nvPicPr>
          <p:cNvPr id="11268" name="Picture 4" descr="C:\Users\αννα βασιλειου\Desktop\OIP (1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857628"/>
            <a:ext cx="5507261" cy="2249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</TotalTime>
  <Words>263</Words>
  <PresentationFormat>Προβολή στην οθόνη (4:3)</PresentationFormat>
  <Paragraphs>93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Συγκέντρωση</vt:lpstr>
      <vt:lpstr>8.1-8.2. Pseudomonas aeruginosa (Ψευδομονάδα η πυοκυανική)</vt:lpstr>
      <vt:lpstr>Γενικά - Είδη</vt:lpstr>
      <vt:lpstr>Pseudomonas aeruginosa (Ψευδομονάδα η πυοκυανική)</vt:lpstr>
      <vt:lpstr>Καλλιέργεια</vt:lpstr>
      <vt:lpstr>Διαφάνεια 5</vt:lpstr>
      <vt:lpstr>Βιοχημικές Ιδιότητες</vt:lpstr>
      <vt:lpstr>Αντιγονική Σύνθεση</vt:lpstr>
      <vt:lpstr>Παθογόνος Δράση</vt:lpstr>
      <vt:lpstr>Παθογόνος Δράση</vt:lpstr>
      <vt:lpstr>Επιδημιολογία</vt:lpstr>
      <vt:lpstr>Εργαστηριακή Διάγνωση</vt:lpstr>
      <vt:lpstr>Θεραπεία</vt:lpstr>
      <vt:lpstr>Διαφάνεια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8.1-8.2. Pseudomonas aeruginosa (Ψευδομονάδα η πυοκυανική)</dc:title>
  <dc:creator>αννα βασιλειου</dc:creator>
  <cp:lastModifiedBy>αννα βασιλειου</cp:lastModifiedBy>
  <cp:revision>10</cp:revision>
  <dcterms:created xsi:type="dcterms:W3CDTF">2025-01-14T15:14:01Z</dcterms:created>
  <dcterms:modified xsi:type="dcterms:W3CDTF">2025-01-14T16:36:13Z</dcterms:modified>
</cp:coreProperties>
</file>