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75" r:id="rId13"/>
    <p:sldId id="276" r:id="rId14"/>
    <p:sldId id="271" r:id="rId15"/>
    <p:sldId id="273" r:id="rId16"/>
    <p:sldId id="274" r:id="rId17"/>
    <p:sldId id="277" r:id="rId18"/>
    <p:sldId id="265" r:id="rId19"/>
    <p:sldId id="267" r:id="rId20"/>
    <p:sldId id="278" r:id="rId21"/>
    <p:sldId id="269" r:id="rId22"/>
    <p:sldId id="279" r:id="rId23"/>
  </p:sldIdLst>
  <p:sldSz cx="14630400" cy="8229600"/>
  <p:notesSz cx="8229600" cy="14630400"/>
  <p:embeddedFontLst>
    <p:embeddedFont>
      <p:font typeface="Fraunces Extra Bold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Nobile" charset="0"/>
      <p:regular r:id="rId30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-446" y="-8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713636" y="55071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Κλεμπσιέλλα της πνευμονίας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7 - Ορθογώνιο"/>
          <p:cNvSpPr/>
          <p:nvPr/>
        </p:nvSpPr>
        <p:spPr>
          <a:xfrm>
            <a:off x="3713636" y="6161809"/>
            <a:ext cx="75564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Μάθημα: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Μικροβιολογία ΙΙ</a:t>
            </a:r>
          </a:p>
          <a:p>
            <a:pPr algn="ctr"/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Τμήμα: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Γ΄ Βοηθός Ιατρικών και Βιολογικών Εργαστηρίων</a:t>
            </a:r>
          </a:p>
          <a:p>
            <a:pPr algn="ctr"/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Καθηγήτρια: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Βασιλείου Άννα </a:t>
            </a:r>
          </a:p>
          <a:p>
            <a:pPr algn="ctr"/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2024-25</a:t>
            </a:r>
          </a:p>
        </p:txBody>
      </p:sp>
      <p:pic>
        <p:nvPicPr>
          <p:cNvPr id="9" name="Picture 2" descr="C:\Users\αννα βασιλειου\Desktop\λήψ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3619" y="2156966"/>
            <a:ext cx="5758361" cy="3327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713636" y="55071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 smtClean="0">
                <a:solidFill>
                  <a:srgbClr val="3B4540"/>
                </a:solidFill>
              </a:rPr>
              <a:t>Proteus (</a:t>
            </a:r>
            <a:r>
              <a:rPr lang="el-GR" sz="4450" b="1" dirty="0" err="1" smtClean="0">
                <a:solidFill>
                  <a:srgbClr val="3B4540"/>
                </a:solidFill>
              </a:rPr>
              <a:t>Πρωτείς</a:t>
            </a:r>
            <a:r>
              <a:rPr lang="el-GR" sz="4450" b="1" dirty="0" smtClean="0">
                <a:solidFill>
                  <a:srgbClr val="3B4540"/>
                </a:solidFill>
              </a:rPr>
              <a:t>)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7 - Ορθογώνιο"/>
          <p:cNvSpPr/>
          <p:nvPr/>
        </p:nvSpPr>
        <p:spPr>
          <a:xfrm>
            <a:off x="3713636" y="6161809"/>
            <a:ext cx="75564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Μάθημα: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Μικροβιολογία ΙΙ</a:t>
            </a:r>
          </a:p>
          <a:p>
            <a:pPr algn="ctr"/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Τμήμα: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Γ΄ Βοηθός Ιατρικών και Βιολογικών Εργαστηρίων</a:t>
            </a:r>
          </a:p>
          <a:p>
            <a:pPr algn="ctr"/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Καθηγήτρια: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Βασιλείου Άννα </a:t>
            </a:r>
          </a:p>
          <a:p>
            <a:pPr algn="ctr"/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2024-25</a:t>
            </a:r>
          </a:p>
        </p:txBody>
      </p:sp>
      <p:pic>
        <p:nvPicPr>
          <p:cNvPr id="1026" name="Picture 2" descr="C:\Users\αννα βασιλειου\Desktop\OIP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4008" y="2088572"/>
            <a:ext cx="7107233" cy="331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547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Πρωτείς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077879"/>
            <a:ext cx="2173724" cy="1306949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2504599"/>
            <a:ext cx="14144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304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u="sng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Γένος Proteus</a:t>
            </a:r>
            <a:endParaRPr lang="en-US" sz="2400" u="sng" dirty="0"/>
          </a:p>
        </p:txBody>
      </p:sp>
      <p:sp>
        <p:nvSpPr>
          <p:cNvPr id="6" name="Text 4"/>
          <p:cNvSpPr/>
          <p:nvPr/>
        </p:nvSpPr>
        <p:spPr>
          <a:xfrm>
            <a:off x="3194328" y="2795111"/>
            <a:ext cx="794361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Οι κυριότεροι εκπρόσωποι είναι ο </a:t>
            </a:r>
            <a:r>
              <a:rPr lang="en-US" sz="20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Proteus mirabilis </a:t>
            </a:r>
            <a:r>
              <a:rPr lang="en-US" sz="2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και ο </a:t>
            </a:r>
            <a:r>
              <a:rPr lang="en-US" sz="20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Proteus vulgaris.</a:t>
            </a:r>
            <a:endParaRPr lang="en-US" sz="2000" b="1" dirty="0"/>
          </a:p>
        </p:txBody>
      </p:sp>
      <p:sp>
        <p:nvSpPr>
          <p:cNvPr id="7" name="Shape 5"/>
          <p:cNvSpPr/>
          <p:nvPr/>
        </p:nvSpPr>
        <p:spPr>
          <a:xfrm>
            <a:off x="3080861" y="3369588"/>
            <a:ext cx="10642402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3498175"/>
            <a:ext cx="4347567" cy="1669852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</p:sp>
      <p:sp>
        <p:nvSpPr>
          <p:cNvPr id="9" name="Text 7"/>
          <p:cNvSpPr/>
          <p:nvPr/>
        </p:nvSpPr>
        <p:spPr>
          <a:xfrm>
            <a:off x="1020604" y="4106347"/>
            <a:ext cx="18526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34124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u="sng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Μορφολογία</a:t>
            </a:r>
            <a:endParaRPr lang="en-US" sz="2400" u="sng" dirty="0"/>
          </a:p>
        </p:txBody>
      </p:sp>
      <p:sp>
        <p:nvSpPr>
          <p:cNvPr id="11" name="Text 9"/>
          <p:cNvSpPr/>
          <p:nvPr/>
        </p:nvSpPr>
        <p:spPr>
          <a:xfrm>
            <a:off x="5368171" y="3810283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14350" indent="-514350" algn="l">
              <a:lnSpc>
                <a:spcPts val="2850"/>
              </a:lnSpc>
              <a:buFont typeface="+mj-lt"/>
              <a:buAutoNum type="romanUcPeriod"/>
            </a:pPr>
            <a:r>
              <a:rPr lang="en-US" sz="2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Είναι </a:t>
            </a:r>
            <a:r>
              <a:rPr lang="en-US" sz="2000" b="1" dirty="0">
                <a:solidFill>
                  <a:srgbClr val="FF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Gram </a:t>
            </a:r>
            <a:r>
              <a:rPr lang="el-GR" sz="2000" b="1" dirty="0" smtClean="0">
                <a:solidFill>
                  <a:srgbClr val="FF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(-)</a:t>
            </a:r>
            <a:r>
              <a:rPr lang="en-US" sz="2000" b="1" dirty="0" smtClean="0">
                <a:solidFill>
                  <a:srgbClr val="FF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βακτηρίδια</a:t>
            </a:r>
            <a:endParaRPr lang="el-GR" sz="2000" b="1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514350" indent="-514350">
              <a:lnSpc>
                <a:spcPts val="2850"/>
              </a:lnSpc>
              <a:buFont typeface="+mj-lt"/>
              <a:buAutoNum type="romanUcPeriod"/>
            </a:pPr>
            <a:r>
              <a:rPr lang="el-GR" sz="20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Κινητά</a:t>
            </a:r>
          </a:p>
          <a:p>
            <a:pPr marL="514350" indent="-514350" algn="l">
              <a:lnSpc>
                <a:spcPts val="2850"/>
              </a:lnSpc>
              <a:buFont typeface="+mj-lt"/>
              <a:buAutoNum type="romanUcPeriod"/>
            </a:pPr>
            <a:r>
              <a:rPr lang="el-GR" sz="20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Περίτριχα</a:t>
            </a:r>
            <a:r>
              <a:rPr lang="el-GR" sz="20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       </a:t>
            </a:r>
          </a:p>
          <a:p>
            <a:pPr marL="514350" indent="-514350" algn="l">
              <a:lnSpc>
                <a:spcPts val="2850"/>
              </a:lnSpc>
              <a:buFont typeface="+mj-lt"/>
              <a:buAutoNum type="romanUcPeriod"/>
            </a:pPr>
            <a:r>
              <a:rPr lang="el-GR" sz="20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Πολύ μακριές βλεφαρίδες                                                                                     </a:t>
            </a:r>
            <a:endParaRPr lang="el-GR" sz="2000" dirty="0" smtClean="0">
              <a:solidFill>
                <a:srgbClr val="405449"/>
              </a:solidFill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54704" y="5152787"/>
            <a:ext cx="8468558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281374"/>
            <a:ext cx="6521410" cy="2032754"/>
          </a:xfrm>
          <a:prstGeom prst="roundRect">
            <a:avLst>
              <a:gd name="adj" fmla="val 10043"/>
            </a:avLst>
          </a:prstGeom>
          <a:solidFill>
            <a:srgbClr val="E8F3E8"/>
          </a:solidFill>
          <a:ln/>
        </p:spPr>
      </p:sp>
      <p:sp>
        <p:nvSpPr>
          <p:cNvPr id="14" name="Text 12"/>
          <p:cNvSpPr/>
          <p:nvPr/>
        </p:nvSpPr>
        <p:spPr>
          <a:xfrm>
            <a:off x="1020604" y="6070997"/>
            <a:ext cx="17121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5081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u="sng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Καλλιέργεια</a:t>
            </a:r>
            <a:endParaRPr lang="en-US" sz="2400" u="sng" dirty="0"/>
          </a:p>
        </p:txBody>
      </p:sp>
      <p:sp>
        <p:nvSpPr>
          <p:cNvPr id="16" name="Text 14"/>
          <p:cNvSpPr/>
          <p:nvPr/>
        </p:nvSpPr>
        <p:spPr>
          <a:xfrm>
            <a:off x="7542014" y="5998607"/>
            <a:ext cx="60677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Αναπτύσσονται σε όλα τα </a:t>
            </a:r>
            <a:r>
              <a:rPr lang="en-US" sz="20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κοινά </a:t>
            </a:r>
            <a:r>
              <a:rPr lang="en-US" sz="2000" b="1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θρεπτικά</a:t>
            </a:r>
            <a:r>
              <a:rPr lang="en-US" sz="20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b="1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υλικά</a:t>
            </a:r>
            <a:endParaRPr lang="el-GR" sz="2000" b="1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 algn="l">
              <a:lnSpc>
                <a:spcPts val="2850"/>
              </a:lnSpc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</a:t>
            </a:r>
            <a:r>
              <a:rPr lang="en-US" sz="20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ερόβιες</a:t>
            </a:r>
            <a:r>
              <a:rPr lang="en-US" sz="20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συνθήκες</a:t>
            </a:r>
            <a:endParaRPr lang="el-GR" sz="2000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 algn="l">
              <a:lnSpc>
                <a:spcPts val="2850"/>
              </a:lnSpc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Ά</a:t>
            </a:r>
            <a:r>
              <a:rPr lang="en-US" sz="20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ριστη</a:t>
            </a:r>
            <a:r>
              <a:rPr lang="en-US" sz="20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θερμοκρασία ανάπτυξης τους 37° C.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αννα βασιλειου\Desktop\OI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2616" y="2209251"/>
            <a:ext cx="3437681" cy="5398774"/>
          </a:xfrm>
          <a:prstGeom prst="rect">
            <a:avLst/>
          </a:prstGeom>
          <a:noFill/>
        </p:spPr>
      </p:pic>
      <p:sp>
        <p:nvSpPr>
          <p:cNvPr id="4" name="Text 13"/>
          <p:cNvSpPr/>
          <p:nvPr/>
        </p:nvSpPr>
        <p:spPr>
          <a:xfrm>
            <a:off x="5127627" y="775504"/>
            <a:ext cx="4856125" cy="8796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endParaRPr lang="en-US" sz="4400" b="1" u="sng" dirty="0" smtClean="0">
              <a:solidFill>
                <a:srgbClr val="405449"/>
              </a:solidFill>
              <a:latin typeface="Fraunces Extra Bold" pitchFamily="34" charset="0"/>
            </a:endParaRPr>
          </a:p>
          <a:p>
            <a:pPr marL="0" indent="0" algn="ctr">
              <a:lnSpc>
                <a:spcPts val="2750"/>
              </a:lnSpc>
              <a:buNone/>
            </a:pPr>
            <a:r>
              <a:rPr lang="en-US" sz="4400" b="1" u="sng" dirty="0" smtClean="0">
                <a:solidFill>
                  <a:srgbClr val="405449"/>
                </a:solidFill>
              </a:rPr>
              <a:t>Proteus mirabilis</a:t>
            </a:r>
            <a:r>
              <a:rPr lang="el-GR" sz="4400" b="1" u="sng" dirty="0" smtClean="0">
                <a:solidFill>
                  <a:srgbClr val="405449"/>
                </a:solidFill>
              </a:rPr>
              <a:t> </a:t>
            </a:r>
            <a:endParaRPr lang="en-US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αννα βασιλειου\Desktop\O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134" y="2120699"/>
            <a:ext cx="4418093" cy="5143452"/>
          </a:xfrm>
          <a:prstGeom prst="rect">
            <a:avLst/>
          </a:prstGeom>
          <a:noFill/>
        </p:spPr>
      </p:pic>
      <p:sp>
        <p:nvSpPr>
          <p:cNvPr id="3" name="Text 13"/>
          <p:cNvSpPr/>
          <p:nvPr/>
        </p:nvSpPr>
        <p:spPr>
          <a:xfrm>
            <a:off x="5127627" y="775504"/>
            <a:ext cx="4856125" cy="8796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endParaRPr lang="en-US" sz="4400" b="1" u="sng" dirty="0" smtClean="0">
              <a:solidFill>
                <a:srgbClr val="405449"/>
              </a:solidFill>
              <a:latin typeface="Fraunces Extra Bold" pitchFamily="34" charset="0"/>
            </a:endParaRPr>
          </a:p>
          <a:p>
            <a:pPr marL="0" indent="0" algn="ctr">
              <a:lnSpc>
                <a:spcPts val="2750"/>
              </a:lnSpc>
              <a:buNone/>
            </a:pPr>
            <a:r>
              <a:rPr lang="en-US" sz="4400" b="1" u="sng" dirty="0" smtClean="0">
                <a:solidFill>
                  <a:srgbClr val="405449"/>
                </a:solidFill>
              </a:rPr>
              <a:t>Proteus </a:t>
            </a:r>
            <a:r>
              <a:rPr lang="en-US" sz="4400" b="1" u="sng" dirty="0" err="1" smtClean="0">
                <a:solidFill>
                  <a:srgbClr val="405449"/>
                </a:solidFill>
              </a:rPr>
              <a:t>vulgaris</a:t>
            </a:r>
            <a:r>
              <a:rPr lang="el-GR" sz="4400" b="1" u="sng" dirty="0" smtClean="0">
                <a:solidFill>
                  <a:srgbClr val="405449"/>
                </a:solidFill>
              </a:rPr>
              <a:t> </a:t>
            </a:r>
            <a:endParaRPr lang="en-US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3"/>
          <p:cNvSpPr/>
          <p:nvPr/>
        </p:nvSpPr>
        <p:spPr>
          <a:xfrm>
            <a:off x="5127627" y="775504"/>
            <a:ext cx="4856125" cy="8796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4400" b="1" u="sng" dirty="0" err="1" smtClean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Καλλιέργεια</a:t>
            </a:r>
            <a:endParaRPr lang="el-GR" sz="4400" b="1" u="sng" dirty="0" smtClean="0">
              <a:solidFill>
                <a:srgbClr val="405449"/>
              </a:solidFill>
              <a:latin typeface="Fraunces Extra Bold" pitchFamily="34" charset="0"/>
              <a:ea typeface="Fraunces Extra Bold" pitchFamily="34" charset="-122"/>
              <a:cs typeface="Fraunces Extra Bold" pitchFamily="34" charset="-120"/>
            </a:endParaRPr>
          </a:p>
          <a:p>
            <a:pPr marL="0" indent="0" algn="ctr">
              <a:lnSpc>
                <a:spcPts val="2750"/>
              </a:lnSpc>
              <a:buNone/>
            </a:pPr>
            <a:endParaRPr lang="el-GR" sz="3200" b="1" u="sng" dirty="0" smtClean="0">
              <a:solidFill>
                <a:srgbClr val="405449"/>
              </a:solidFill>
              <a:latin typeface="Fraunces Extra Bold" pitchFamily="34" charset="0"/>
              <a:ea typeface="Fraunces Extra Bold" pitchFamily="34" charset="-122"/>
              <a:cs typeface="Fraunces Extra Bold" pitchFamily="34" charset="-120"/>
            </a:endParaRPr>
          </a:p>
          <a:p>
            <a:pPr marL="0" indent="0" algn="ctr">
              <a:lnSpc>
                <a:spcPts val="2750"/>
              </a:lnSpc>
              <a:buNone/>
            </a:pPr>
            <a:r>
              <a:rPr lang="el-GR" sz="3200" b="1" u="sng" dirty="0" smtClean="0">
                <a:solidFill>
                  <a:srgbClr val="405449"/>
                </a:solidFill>
              </a:rPr>
              <a:t>Φαινόμενο Ερπυσμού </a:t>
            </a:r>
            <a:endParaRPr lang="en-US" sz="3200" u="sng" dirty="0"/>
          </a:p>
        </p:txBody>
      </p:sp>
      <p:pic>
        <p:nvPicPr>
          <p:cNvPr id="5122" name="Picture 2" descr="C:\Users\αννα βασιλειου\Desktop\89b7fe3bbe10344b76964d452e675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699" y="2390182"/>
            <a:ext cx="5116171" cy="5116171"/>
          </a:xfrm>
          <a:prstGeom prst="rect">
            <a:avLst/>
          </a:prstGeom>
          <a:noFill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451412" y="2349661"/>
            <a:ext cx="4155311" cy="2662177"/>
          </a:xfrm>
          <a:prstGeom prst="wedgeRoundRectCallout">
            <a:avLst>
              <a:gd name="adj1" fmla="val 69477"/>
              <a:gd name="adj2" fmla="val 545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Λόγω της </a:t>
            </a:r>
            <a:r>
              <a:rPr lang="el-GR" sz="2400" b="1" dirty="0" smtClean="0"/>
              <a:t>υψηλής κινητικότητας </a:t>
            </a:r>
            <a:r>
              <a:rPr lang="el-GR" sz="2400" dirty="0" err="1" smtClean="0"/>
              <a:t>του</a:t>
            </a:r>
            <a:r>
              <a:rPr lang="el-GR" sz="2400" dirty="0" err="1" smtClean="0">
                <a:sym typeface="Wingdings" pitchFamily="2" charset="2"/>
              </a:rPr>
              <a:t></a:t>
            </a:r>
            <a:endParaRPr lang="el-GR" sz="2400" dirty="0" smtClean="0">
              <a:sym typeface="Wingdings" pitchFamily="2" charset="2"/>
            </a:endParaRPr>
          </a:p>
          <a:p>
            <a:pPr algn="ctr"/>
            <a:r>
              <a:rPr lang="el-GR" sz="2400" dirty="0" smtClean="0"/>
              <a:t>Απλώνεται </a:t>
            </a:r>
            <a:r>
              <a:rPr lang="el-GR" sz="2400" dirty="0" smtClean="0"/>
              <a:t>σε όλη την επιφάνεια του </a:t>
            </a:r>
            <a:r>
              <a:rPr lang="el-GR" sz="2400" dirty="0" err="1" smtClean="0"/>
              <a:t>τρυβλίου</a:t>
            </a:r>
            <a:r>
              <a:rPr lang="el-GR" sz="2400" dirty="0" smtClean="0"/>
              <a:t> σε</a:t>
            </a:r>
            <a:r>
              <a:rPr lang="el-GR" sz="2400" dirty="0" smtClean="0"/>
              <a:t>:</a:t>
            </a:r>
          </a:p>
          <a:p>
            <a:pPr algn="ctr"/>
            <a:r>
              <a:rPr lang="el-GR" sz="2400" dirty="0" smtClean="0"/>
              <a:t> </a:t>
            </a:r>
            <a:endParaRPr lang="el-GR" sz="2400" dirty="0" smtClean="0"/>
          </a:p>
          <a:p>
            <a:pPr marL="514350" indent="-514350" algn="ctr">
              <a:buFont typeface="+mj-lt"/>
              <a:buAutoNum type="romanUcPeriod"/>
            </a:pPr>
            <a:r>
              <a:rPr lang="el-GR" sz="2400" dirty="0" err="1" smtClean="0"/>
              <a:t>Αιματούχο</a:t>
            </a:r>
            <a:r>
              <a:rPr lang="el-GR" sz="2400" dirty="0" smtClean="0"/>
              <a:t> </a:t>
            </a:r>
            <a:r>
              <a:rPr lang="el-GR" sz="2400" dirty="0" err="1" smtClean="0"/>
              <a:t>άγαρ</a:t>
            </a:r>
            <a:endParaRPr lang="el-GR" sz="2400" dirty="0" smtClean="0"/>
          </a:p>
          <a:p>
            <a:pPr marL="514350" indent="-514350" algn="ctr">
              <a:buFont typeface="+mj-lt"/>
              <a:buAutoNum type="romanUcPeriod"/>
            </a:pPr>
            <a:r>
              <a:rPr lang="el-GR" sz="2400" dirty="0" smtClean="0"/>
              <a:t>Θρεπτικό </a:t>
            </a:r>
            <a:r>
              <a:rPr lang="el-GR" sz="2400" dirty="0" err="1" smtClean="0"/>
              <a:t>άγαρ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3"/>
          <p:cNvSpPr/>
          <p:nvPr/>
        </p:nvSpPr>
        <p:spPr>
          <a:xfrm>
            <a:off x="5127627" y="775504"/>
            <a:ext cx="4856125" cy="8796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4400" b="1" u="sng" dirty="0" err="1" smtClean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Καλλιέργεια</a:t>
            </a:r>
            <a:endParaRPr lang="el-GR" sz="4400" b="1" u="sng" dirty="0" smtClean="0">
              <a:solidFill>
                <a:srgbClr val="405449"/>
              </a:solidFill>
              <a:latin typeface="Fraunces Extra Bold" pitchFamily="34" charset="0"/>
              <a:ea typeface="Fraunces Extra Bold" pitchFamily="34" charset="-122"/>
              <a:cs typeface="Fraunces Extra Bold" pitchFamily="34" charset="-120"/>
            </a:endParaRPr>
          </a:p>
          <a:p>
            <a:pPr marL="0" indent="0" algn="ctr">
              <a:lnSpc>
                <a:spcPts val="2750"/>
              </a:lnSpc>
              <a:buNone/>
            </a:pPr>
            <a:endParaRPr lang="el-GR" sz="3200" b="1" u="sng" dirty="0" smtClean="0">
              <a:solidFill>
                <a:srgbClr val="405449"/>
              </a:solidFill>
              <a:latin typeface="Fraunces Extra Bold" pitchFamily="34" charset="0"/>
              <a:ea typeface="Fraunces Extra Bold" pitchFamily="34" charset="-122"/>
              <a:cs typeface="Fraunces Extra Bold" pitchFamily="34" charset="-120"/>
            </a:endParaRPr>
          </a:p>
          <a:p>
            <a:pPr marL="0" indent="0" algn="ctr">
              <a:lnSpc>
                <a:spcPts val="2750"/>
              </a:lnSpc>
              <a:buNone/>
            </a:pPr>
            <a:r>
              <a:rPr lang="el-GR" sz="3200" b="1" u="sng" dirty="0" smtClean="0">
                <a:solidFill>
                  <a:srgbClr val="405449"/>
                </a:solidFill>
              </a:rPr>
              <a:t>Φαινόμενο Ερπυσμού </a:t>
            </a:r>
            <a:endParaRPr lang="en-US" sz="3200" u="sng" dirty="0"/>
          </a:p>
        </p:txBody>
      </p:sp>
      <p:pic>
        <p:nvPicPr>
          <p:cNvPr id="8194" name="Picture 2" descr="C:\Users\αννα βασιλειου\Desktop\Proteus_L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462" y="2193973"/>
            <a:ext cx="6667016" cy="5461581"/>
          </a:xfrm>
          <a:prstGeom prst="rect">
            <a:avLst/>
          </a:prstGeom>
          <a:noFill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451412" y="2349661"/>
            <a:ext cx="4155311" cy="2662177"/>
          </a:xfrm>
          <a:prstGeom prst="wedgeRoundRectCallout">
            <a:avLst>
              <a:gd name="adj1" fmla="val 69477"/>
              <a:gd name="adj2" fmla="val 545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Proteus mirabilis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3"/>
          <p:cNvSpPr/>
          <p:nvPr/>
        </p:nvSpPr>
        <p:spPr>
          <a:xfrm>
            <a:off x="5127627" y="775504"/>
            <a:ext cx="4856125" cy="8796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4400" b="1" u="sng" dirty="0" err="1" smtClean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Καλλιέργεια</a:t>
            </a:r>
            <a:endParaRPr lang="el-GR" sz="4400" b="1" u="sng" dirty="0" smtClean="0">
              <a:solidFill>
                <a:srgbClr val="405449"/>
              </a:solidFill>
              <a:latin typeface="Fraunces Extra Bold" pitchFamily="34" charset="0"/>
              <a:ea typeface="Fraunces Extra Bold" pitchFamily="34" charset="-122"/>
              <a:cs typeface="Fraunces Extra Bold" pitchFamily="34" charset="-120"/>
            </a:endParaRPr>
          </a:p>
          <a:p>
            <a:pPr marL="0" indent="0" algn="ctr">
              <a:lnSpc>
                <a:spcPts val="2750"/>
              </a:lnSpc>
              <a:buNone/>
            </a:pPr>
            <a:endParaRPr lang="el-GR" sz="3200" b="1" u="sng" dirty="0" smtClean="0">
              <a:solidFill>
                <a:srgbClr val="405449"/>
              </a:solidFill>
              <a:latin typeface="Fraunces Extra Bold" pitchFamily="34" charset="0"/>
              <a:ea typeface="Fraunces Extra Bold" pitchFamily="34" charset="-122"/>
              <a:cs typeface="Fraunces Extra Bold" pitchFamily="34" charset="-120"/>
            </a:endParaRPr>
          </a:p>
          <a:p>
            <a:pPr marL="0" indent="0" algn="ctr">
              <a:lnSpc>
                <a:spcPts val="2750"/>
              </a:lnSpc>
              <a:buNone/>
            </a:pPr>
            <a:r>
              <a:rPr lang="el-GR" sz="3200" b="1" u="sng" dirty="0" smtClean="0">
                <a:solidFill>
                  <a:srgbClr val="405449"/>
                </a:solidFill>
              </a:rPr>
              <a:t>Φαινόμενο Ερπυσμού </a:t>
            </a:r>
            <a:endParaRPr lang="en-US" sz="3200" u="sng" dirty="0"/>
          </a:p>
        </p:txBody>
      </p:sp>
      <p:pic>
        <p:nvPicPr>
          <p:cNvPr id="9218" name="Picture 2" descr="C:\Users\αννα βασιλειου\Desktop\Dienes-phenomenon-of-Proteus-vulgaris-stra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988" y="1818974"/>
            <a:ext cx="7210425" cy="561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262658"/>
            <a:ext cx="60430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Βιοχημικές Ιδιότητες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1" y="2311599"/>
            <a:ext cx="3206710" cy="2447438"/>
          </a:xfrm>
          <a:prstGeom prst="roundRect">
            <a:avLst>
              <a:gd name="adj" fmla="val 7400"/>
            </a:avLst>
          </a:prstGeom>
          <a:solidFill>
            <a:srgbClr val="E8F3E8"/>
          </a:solidFill>
          <a:ln/>
        </p:spPr>
      </p:sp>
      <p:sp>
        <p:nvSpPr>
          <p:cNvPr id="6" name="Text 3"/>
          <p:cNvSpPr/>
          <p:nvPr/>
        </p:nvSpPr>
        <p:spPr>
          <a:xfrm>
            <a:off x="1020604" y="2498890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285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Γ</a:t>
            </a:r>
            <a:r>
              <a:rPr lang="en-US" sz="2400" dirty="0" err="1" smtClean="0">
                <a:solidFill>
                  <a:srgbClr val="405449"/>
                </a:solidFill>
                <a:latin typeface="Nobile" charset="0"/>
                <a:ea typeface="Nobile" pitchFamily="34" charset="-122"/>
                <a:cs typeface="Nobile" pitchFamily="34" charset="-120"/>
              </a:rPr>
              <a:t>λυκόζη</a:t>
            </a:r>
            <a:r>
              <a:rPr lang="el-GR" sz="24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(+)</a:t>
            </a:r>
          </a:p>
          <a:p>
            <a:pPr marL="0" indent="0">
              <a:lnSpc>
                <a:spcPts val="285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Α</a:t>
            </a:r>
            <a:r>
              <a:rPr lang="en-US" sz="2400" dirty="0" err="1" smtClean="0">
                <a:solidFill>
                  <a:srgbClr val="405449"/>
                </a:solidFill>
                <a:latin typeface="Nobile" charset="0"/>
                <a:ea typeface="Nobile" pitchFamily="34" charset="-122"/>
                <a:cs typeface="Nobile" pitchFamily="34" charset="-120"/>
              </a:rPr>
              <a:t>έριο</a:t>
            </a:r>
            <a:r>
              <a:rPr lang="el-GR" sz="24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(+)</a:t>
            </a:r>
            <a:endParaRPr lang="en-US" sz="2400" dirty="0" smtClean="0">
              <a:solidFill>
                <a:srgbClr val="405449"/>
              </a:solidFill>
              <a:latin typeface="Nobile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285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405449"/>
                </a:solidFill>
              </a:rPr>
              <a:t> </a:t>
            </a:r>
            <a:r>
              <a:rPr lang="el-GR" sz="2400" dirty="0" err="1" smtClean="0">
                <a:solidFill>
                  <a:srgbClr val="405449"/>
                </a:solidFill>
              </a:rPr>
              <a:t>Ουρεάση</a:t>
            </a:r>
            <a:r>
              <a:rPr lang="el-GR" sz="2400" dirty="0" smtClean="0">
                <a:solidFill>
                  <a:srgbClr val="405449"/>
                </a:solidFill>
              </a:rPr>
              <a:t> (+)</a:t>
            </a:r>
          </a:p>
          <a:p>
            <a:pPr marL="0" indent="0">
              <a:lnSpc>
                <a:spcPts val="285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405449"/>
                </a:solidFill>
              </a:rPr>
              <a:t> </a:t>
            </a:r>
            <a:r>
              <a:rPr lang="el-GR" sz="2400" dirty="0" err="1" smtClean="0">
                <a:solidFill>
                  <a:srgbClr val="405449"/>
                </a:solidFill>
              </a:rPr>
              <a:t>Υδρολύει</a:t>
            </a:r>
            <a:r>
              <a:rPr lang="el-GR" sz="2400" dirty="0" smtClean="0">
                <a:solidFill>
                  <a:srgbClr val="405449"/>
                </a:solidFill>
              </a:rPr>
              <a:t> την ουρία</a:t>
            </a:r>
          </a:p>
          <a:p>
            <a:pPr marL="0" indent="0">
              <a:lnSpc>
                <a:spcPts val="285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405449"/>
                </a:solidFill>
              </a:rPr>
              <a:t> Υδρόθειο (+) </a:t>
            </a:r>
          </a:p>
          <a:p>
            <a:pPr marL="0" indent="0">
              <a:lnSpc>
                <a:spcPts val="2850"/>
              </a:lnSpc>
            </a:pPr>
            <a:endParaRPr lang="en-US" sz="2400" dirty="0">
              <a:latin typeface="Nobile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85467" y="2311598"/>
            <a:ext cx="3242797" cy="2447439"/>
          </a:xfrm>
          <a:prstGeom prst="roundRect">
            <a:avLst>
              <a:gd name="adj" fmla="val 7400"/>
            </a:avLst>
          </a:prstGeom>
          <a:solidFill>
            <a:srgbClr val="E8F3E8"/>
          </a:solidFill>
          <a:ln/>
        </p:spPr>
      </p:sp>
      <p:sp>
        <p:nvSpPr>
          <p:cNvPr id="9" name="Text 6"/>
          <p:cNvSpPr/>
          <p:nvPr/>
        </p:nvSpPr>
        <p:spPr>
          <a:xfrm>
            <a:off x="4735634" y="3008049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l-GR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Λ</a:t>
            </a:r>
            <a:r>
              <a:rPr lang="en-US" b="1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ακτόζη</a:t>
            </a:r>
            <a:r>
              <a:rPr lang="el-GR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(</a:t>
            </a:r>
            <a:r>
              <a:rPr lang="en-US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-</a:t>
            </a:r>
            <a:r>
              <a:rPr lang="el-GR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)</a:t>
            </a:r>
            <a:endParaRPr lang="el-GR" b="1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  <a:sym typeface="Wingdings" pitchFamily="2" charset="2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l-GR" b="1" u="sng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</a:t>
            </a:r>
            <a:r>
              <a:rPr lang="en-US" b="1" u="sng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ποικίες</a:t>
            </a:r>
            <a:r>
              <a:rPr lang="en-US" b="1" u="sng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/Mac </a:t>
            </a:r>
            <a:r>
              <a:rPr lang="en-US" b="1" u="sng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Conkey</a:t>
            </a:r>
            <a:r>
              <a:rPr lang="en-US" b="1" u="sng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agar II</a:t>
            </a:r>
            <a:r>
              <a:rPr lang="el-GR" b="1" u="sng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:</a:t>
            </a:r>
          </a:p>
          <a:p>
            <a:pPr marL="400050" indent="-400050" algn="ctr">
              <a:lnSpc>
                <a:spcPts val="2850"/>
              </a:lnSpc>
            </a:pPr>
            <a:r>
              <a:rPr lang="el-GR" b="1" dirty="0" smtClean="0">
                <a:solidFill>
                  <a:srgbClr val="FFC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Άχρωμες αποικίες </a:t>
            </a:r>
          </a:p>
        </p:txBody>
      </p:sp>
      <p:sp>
        <p:nvSpPr>
          <p:cNvPr id="10" name="Shape 7"/>
          <p:cNvSpPr/>
          <p:nvPr/>
        </p:nvSpPr>
        <p:spPr>
          <a:xfrm>
            <a:off x="793790" y="4891723"/>
            <a:ext cx="7556421" cy="1669852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</p:sp>
      <p:sp>
        <p:nvSpPr>
          <p:cNvPr id="12" name="Text 9"/>
          <p:cNvSpPr/>
          <p:nvPr/>
        </p:nvSpPr>
        <p:spPr>
          <a:xfrm>
            <a:off x="1020604" y="5133461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l-GR" sz="2400" b="1" dirty="0" err="1" smtClean="0"/>
              <a:t>Απαμίνωση</a:t>
            </a:r>
            <a:r>
              <a:rPr lang="el-GR" sz="2400" b="1" dirty="0" smtClean="0"/>
              <a:t> της </a:t>
            </a:r>
            <a:r>
              <a:rPr lang="el-GR" sz="2400" b="1" dirty="0" err="1" smtClean="0"/>
              <a:t>φαινυλαλανίνης</a:t>
            </a:r>
            <a:endParaRPr lang="en-US" sz="2400" b="1" dirty="0" smtClean="0"/>
          </a:p>
          <a:p>
            <a:pPr marL="0" indent="0" algn="ctr">
              <a:lnSpc>
                <a:spcPts val="2850"/>
              </a:lnSpc>
              <a:buNone/>
            </a:pPr>
            <a:r>
              <a:rPr lang="en-US" sz="2400" b="1" dirty="0" smtClean="0"/>
              <a:t>PPA (+)</a:t>
            </a:r>
            <a:endParaRPr lang="el-GR" sz="2400" b="1" dirty="0" smtClean="0"/>
          </a:p>
          <a:p>
            <a:pPr marL="0" indent="0" algn="ctr">
              <a:lnSpc>
                <a:spcPts val="2850"/>
              </a:lnSpc>
              <a:buNone/>
            </a:pPr>
            <a:r>
              <a:rPr lang="el-GR" sz="2000" b="1" dirty="0" smtClean="0"/>
              <a:t>(Από όλα τα </a:t>
            </a:r>
            <a:r>
              <a:rPr lang="el-GR" sz="2000" b="1" dirty="0" err="1" smtClean="0"/>
              <a:t>εντεροβακτηριακά</a:t>
            </a:r>
            <a:r>
              <a:rPr lang="el-GR" sz="2000" b="1" dirty="0" smtClean="0"/>
              <a:t> μόνο ο </a:t>
            </a:r>
            <a:r>
              <a:rPr lang="en-US" sz="2000" b="1" dirty="0" smtClean="0"/>
              <a:t>Proteus)</a:t>
            </a:r>
            <a:r>
              <a:rPr lang="el-GR" sz="2000" b="1" dirty="0" smtClean="0"/>
              <a:t> </a:t>
            </a:r>
            <a:endParaRPr lang="en-US" sz="2000" b="1" dirty="0"/>
          </a:p>
        </p:txBody>
      </p:sp>
      <p:pic>
        <p:nvPicPr>
          <p:cNvPr id="13" name="Picture 2" descr="C:\Users\αννα βασιλειου\Desktop\DOUBLE_MODIFIED_LYSINE_IRON_AGAR_DMLIA_Culture_medium_microbiol_diagnostics_salmone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1575" y="1728369"/>
            <a:ext cx="5729478" cy="5449536"/>
          </a:xfrm>
          <a:prstGeom prst="rect">
            <a:avLst/>
          </a:prstGeom>
          <a:noFill/>
        </p:spPr>
      </p:pic>
      <p:sp>
        <p:nvSpPr>
          <p:cNvPr id="11" name="Shape 7"/>
          <p:cNvSpPr/>
          <p:nvPr/>
        </p:nvSpPr>
        <p:spPr>
          <a:xfrm>
            <a:off x="865692" y="6665486"/>
            <a:ext cx="7556421" cy="1195134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  <p:txBody>
          <a:bodyPr/>
          <a:lstStyle/>
          <a:p>
            <a:pPr algn="ctr"/>
            <a:r>
              <a:rPr lang="el-GR" dirty="0" smtClean="0"/>
              <a:t>Η δοκιμασία </a:t>
            </a:r>
            <a:r>
              <a:rPr lang="en-US" dirty="0" err="1" smtClean="0"/>
              <a:t>IMViC</a:t>
            </a:r>
            <a:r>
              <a:rPr lang="en-US" dirty="0" smtClean="0"/>
              <a:t>:</a:t>
            </a:r>
          </a:p>
          <a:p>
            <a:pPr algn="ctr"/>
            <a:r>
              <a:rPr lang="en-US" b="1" dirty="0" smtClean="0"/>
              <a:t>Proteus mirabilis:</a:t>
            </a:r>
            <a:r>
              <a:rPr lang="en-US" dirty="0" smtClean="0"/>
              <a:t> - - + +</a:t>
            </a:r>
          </a:p>
          <a:p>
            <a:pPr algn="ctr"/>
            <a:r>
              <a:rPr lang="en-US" b="1" dirty="0" smtClean="0"/>
              <a:t>Proteus </a:t>
            </a:r>
            <a:r>
              <a:rPr lang="en-US" b="1" dirty="0" err="1" smtClean="0"/>
              <a:t>vulgaris</a:t>
            </a:r>
            <a:r>
              <a:rPr lang="en-US" b="1" dirty="0" smtClean="0"/>
              <a:t>:</a:t>
            </a:r>
            <a:r>
              <a:rPr lang="en-US" dirty="0" smtClean="0"/>
              <a:t> + + - 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9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3640" y="610672"/>
            <a:ext cx="7589520" cy="138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Παθογόνος Δράση του Proteus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6263640" y="2442567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6689646" y="3452932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Ουρολοιμώξεις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263640" y="3933230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Κυρίως μετά από καθετηριασμό ή κυστεοσκόπηση.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0224968" y="2442567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10363200" y="3452932"/>
            <a:ext cx="3351609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Μολύνσεις εγκαυμάτων</a:t>
            </a:r>
            <a:endParaRPr lang="en-US" sz="2150" dirty="0"/>
          </a:p>
        </p:txBody>
      </p:sp>
      <p:sp>
        <p:nvSpPr>
          <p:cNvPr id="10" name="Text 7"/>
          <p:cNvSpPr/>
          <p:nvPr/>
        </p:nvSpPr>
        <p:spPr>
          <a:xfrm>
            <a:off x="6263640" y="5421035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6436757" y="6431399"/>
            <a:ext cx="3281958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Διαπυήσεις τραυμάτων</a:t>
            </a:r>
            <a:endParaRPr lang="en-US" sz="2150" dirty="0"/>
          </a:p>
        </p:txBody>
      </p:sp>
      <p:sp>
        <p:nvSpPr>
          <p:cNvPr id="13" name="Text 7"/>
          <p:cNvSpPr/>
          <p:nvPr/>
        </p:nvSpPr>
        <p:spPr>
          <a:xfrm>
            <a:off x="10166340" y="5411385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dirty="0" smtClean="0">
                <a:solidFill>
                  <a:srgbClr val="405449"/>
                </a:solidFill>
                <a:latin typeface="Fraunces Extra Bold" pitchFamily="34" charset="0"/>
              </a:rPr>
              <a:t>4</a:t>
            </a:r>
          </a:p>
          <a:p>
            <a:pPr marL="0" indent="0" algn="ctr">
              <a:lnSpc>
                <a:spcPts val="5750"/>
              </a:lnSpc>
              <a:buNone/>
            </a:pPr>
            <a:r>
              <a:rPr lang="el-GR" sz="2000" b="1" dirty="0" smtClean="0">
                <a:solidFill>
                  <a:srgbClr val="405449"/>
                </a:solidFill>
              </a:rPr>
              <a:t>Νεογνική μηνιγγίτιδα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9884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Επιδημιολογία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451854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14350" indent="-514350">
              <a:lnSpc>
                <a:spcPts val="2850"/>
              </a:lnSpc>
              <a:buFont typeface="+mj-lt"/>
              <a:buAutoNum type="romanUcPeriod"/>
            </a:pPr>
            <a:r>
              <a:rPr lang="el-GR" sz="24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</a:t>
            </a:r>
            <a:r>
              <a:rPr lang="en-US" sz="24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εριβάλλον</a:t>
            </a:r>
            <a:r>
              <a:rPr lang="en-US" sz="24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endParaRPr lang="el-GR" sz="2400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514350" indent="-514350">
              <a:lnSpc>
                <a:spcPts val="2850"/>
              </a:lnSpc>
              <a:buFont typeface="+mj-lt"/>
              <a:buAutoNum type="romanUcPeriod"/>
            </a:pPr>
            <a:r>
              <a:rPr lang="el-GR" sz="24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Ά</a:t>
            </a:r>
            <a:r>
              <a:rPr lang="en-US" sz="24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νθρωπο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793790" y="4107537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Αποικίζει</a:t>
            </a: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400" b="1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συχνά</a:t>
            </a:r>
            <a:r>
              <a:rPr lang="el-GR" sz="240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:</a:t>
            </a:r>
          </a:p>
          <a:p>
            <a:pPr marL="514350" indent="-514350">
              <a:lnSpc>
                <a:spcPts val="2850"/>
              </a:lnSpc>
              <a:buFont typeface="+mj-lt"/>
              <a:buAutoNum type="romanUcPeriod"/>
            </a:pPr>
            <a:r>
              <a:rPr lang="el-GR" sz="24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</a:t>
            </a:r>
            <a:r>
              <a:rPr lang="en-US" sz="24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 </a:t>
            </a:r>
            <a:r>
              <a:rPr lang="en-US" sz="2400" b="1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έντερο</a:t>
            </a:r>
            <a:endParaRPr lang="el-GR" sz="2400" b="1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514350" indent="-514350">
              <a:lnSpc>
                <a:spcPts val="2850"/>
              </a:lnSpc>
              <a:buFont typeface="+mj-lt"/>
              <a:buAutoNum type="romanUcPeriod"/>
            </a:pPr>
            <a:r>
              <a:rPr lang="el-GR" sz="240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</a:t>
            </a:r>
            <a:r>
              <a:rPr lang="en-US" sz="24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ην</a:t>
            </a:r>
            <a:r>
              <a:rPr lang="en-US" sz="24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400" b="1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περιγεννητική</a:t>
            </a: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4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περιοχή</a:t>
            </a:r>
            <a:endParaRPr lang="en-US" sz="2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21" y="2502932"/>
            <a:ext cx="6244709" cy="4272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24124" y="231267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b="1" dirty="0" err="1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Κλεμπσιέλλα</a:t>
            </a:r>
            <a:r>
              <a:rPr lang="en-US" sz="4400" b="1" dirty="0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400" b="1" dirty="0" err="1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της</a:t>
            </a:r>
            <a:r>
              <a:rPr lang="en-US" sz="4400" b="1" dirty="0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400" b="1" dirty="0" err="1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πνευμονίας</a:t>
            </a:r>
            <a:endParaRPr lang="en-US" sz="4400" dirty="0" smtClean="0"/>
          </a:p>
          <a:p>
            <a:pPr marL="0" indent="0">
              <a:lnSpc>
                <a:spcPts val="5500"/>
              </a:lnSpc>
              <a:buNone/>
            </a:pP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324124" y="6203373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6324124" y="5515808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8863305" y="4095631"/>
            <a:ext cx="1623179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endParaRPr lang="en-US" sz="23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995555" y="3958936"/>
            <a:ext cx="801905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280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</a:t>
            </a:r>
            <a:r>
              <a:rPr lang="en-US" sz="2800" b="1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Κλεμπσιέλλα</a:t>
            </a:r>
            <a:r>
              <a:rPr lang="en-US" sz="280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800" b="1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της</a:t>
            </a:r>
            <a:r>
              <a:rPr lang="en-US" sz="280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800" b="1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πνευμονίας</a:t>
            </a:r>
            <a:r>
              <a:rPr lang="en-US" sz="280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(</a:t>
            </a:r>
            <a:r>
              <a:rPr lang="en-US" sz="2800" b="1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Klebsiella</a:t>
            </a:r>
            <a:r>
              <a:rPr lang="en-US" sz="280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800" b="1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pneumoniae</a:t>
            </a:r>
            <a:r>
              <a:rPr lang="en-US" sz="280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) </a:t>
            </a:r>
            <a:r>
              <a:rPr lang="en-US" sz="2800" b="1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είναι</a:t>
            </a:r>
            <a:r>
              <a:rPr lang="en-US" sz="280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l-GR" sz="280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βακτήριο:</a:t>
            </a:r>
            <a:r>
              <a:rPr lang="en-US" sz="280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endParaRPr lang="el-GR" sz="2800" b="1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algn="ctr">
              <a:lnSpc>
                <a:spcPts val="2850"/>
              </a:lnSpc>
              <a:buFont typeface="Arial" pitchFamily="34" charset="0"/>
              <a:buChar char="•"/>
            </a:pPr>
            <a:endParaRPr lang="el-GR" sz="2800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algn="ctr">
              <a:lnSpc>
                <a:spcPts val="2850"/>
              </a:lnSpc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FF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Gram </a:t>
            </a:r>
            <a:r>
              <a:rPr lang="el-GR" sz="2800" b="1" dirty="0" smtClean="0">
                <a:solidFill>
                  <a:srgbClr val="FF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(-)</a:t>
            </a:r>
          </a:p>
          <a:p>
            <a:pPr algn="ctr">
              <a:lnSpc>
                <a:spcPts val="2850"/>
              </a:lnSpc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Π</a:t>
            </a:r>
            <a:r>
              <a:rPr lang="en-US" sz="28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ροκαλεί</a:t>
            </a:r>
            <a:r>
              <a:rPr lang="en-US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8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διάφορες</a:t>
            </a:r>
            <a:r>
              <a:rPr lang="en-US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8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λοιμώξεις</a:t>
            </a:r>
            <a:endParaRPr lang="el-GR" sz="2800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algn="ctr">
              <a:lnSpc>
                <a:spcPts val="2850"/>
              </a:lnSpc>
            </a:pPr>
            <a:r>
              <a:rPr lang="el-GR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 (Ι</a:t>
            </a:r>
            <a:r>
              <a:rPr lang="en-US" sz="28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διαίτερα</a:t>
            </a:r>
            <a:r>
              <a:rPr lang="en-US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8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σε</a:t>
            </a:r>
            <a:r>
              <a:rPr lang="en-US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8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άτομα</a:t>
            </a:r>
            <a:r>
              <a:rPr lang="en-US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8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με</a:t>
            </a:r>
            <a:r>
              <a:rPr lang="en-US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8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μειωμένη</a:t>
            </a:r>
            <a:r>
              <a:rPr lang="en-US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8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ανοσία</a:t>
            </a:r>
            <a:r>
              <a:rPr lang="el-GR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)</a:t>
            </a:r>
            <a:r>
              <a:rPr lang="en-US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2800" dirty="0"/>
          </a:p>
        </p:txBody>
      </p:sp>
      <p:pic>
        <p:nvPicPr>
          <p:cNvPr id="1027" name="Picture 3" descr="C:\Users\αννα βασιλειου\Desktop\κ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846" y="1871390"/>
            <a:ext cx="4937828" cy="386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657" y="537448"/>
            <a:ext cx="6077307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Εργαστηριακή Διάγνωση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57" y="1440894"/>
            <a:ext cx="976670" cy="15628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53339" y="1636157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u="sng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Εμβολιασμός</a:t>
            </a:r>
            <a:endParaRPr lang="en-US" sz="2400" u="sng" dirty="0"/>
          </a:p>
        </p:txBody>
      </p:sp>
      <p:sp>
        <p:nvSpPr>
          <p:cNvPr id="6" name="Text 2"/>
          <p:cNvSpPr/>
          <p:nvPr/>
        </p:nvSpPr>
        <p:spPr>
          <a:xfrm>
            <a:off x="1953339" y="2058472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00050" indent="-400050" algn="l">
              <a:lnSpc>
                <a:spcPts val="2450"/>
              </a:lnSpc>
              <a:buFont typeface="+mj-lt"/>
              <a:buAutoNum type="romanUcPeriod"/>
            </a:pPr>
            <a:r>
              <a:rPr lang="el-GR" sz="1600" b="1" dirty="0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Α</a:t>
            </a:r>
            <a:r>
              <a:rPr lang="en-US" sz="1600" b="1" dirty="0" err="1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ιματούχο</a:t>
            </a:r>
            <a:r>
              <a:rPr lang="en-US" sz="1600" b="1" dirty="0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l-GR" sz="1600" b="1" dirty="0" err="1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άγαρ</a:t>
            </a:r>
            <a:r>
              <a:rPr lang="el-GR" sz="1600" b="1" dirty="0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</a:p>
          <a:p>
            <a:pPr marL="400050" indent="-400050" algn="l">
              <a:lnSpc>
                <a:spcPts val="2450"/>
              </a:lnSpc>
              <a:buFont typeface="+mj-lt"/>
              <a:buAutoNum type="romanUcPeriod"/>
            </a:pPr>
            <a:r>
              <a:rPr lang="en-US" sz="1600" b="1" dirty="0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Mac </a:t>
            </a:r>
            <a:r>
              <a:rPr lang="en-US" sz="1600" b="1" dirty="0">
                <a:latin typeface="Nobile" pitchFamily="34" charset="0"/>
                <a:ea typeface="Nobile" pitchFamily="34" charset="-122"/>
                <a:cs typeface="Nobile" pitchFamily="34" charset="-120"/>
              </a:rPr>
              <a:t>Conkey άγαρ.</a:t>
            </a:r>
            <a:endParaRPr lang="en-US" sz="1600" b="1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57" y="3003709"/>
            <a:ext cx="976670" cy="156281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53339" y="3198971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u="sng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Ανάγνωση</a:t>
            </a:r>
            <a:endParaRPr lang="en-US" sz="2400" u="sng" dirty="0"/>
          </a:p>
        </p:txBody>
      </p:sp>
      <p:sp>
        <p:nvSpPr>
          <p:cNvPr id="9" name="Text 4"/>
          <p:cNvSpPr/>
          <p:nvPr/>
        </p:nvSpPr>
        <p:spPr>
          <a:xfrm>
            <a:off x="1953339" y="3621286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Μετά από 24ωρη επώαση και </a:t>
            </a:r>
            <a:r>
              <a:rPr lang="en-US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χρώση κατά Gram.</a:t>
            </a:r>
            <a:endParaRPr lang="en-US" b="1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57" y="4566523"/>
            <a:ext cx="976670" cy="156281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53339" y="4761786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u="sng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Ταυτοποίηση</a:t>
            </a:r>
            <a:endParaRPr lang="en-US" sz="2400" u="sng" dirty="0"/>
          </a:p>
        </p:txBody>
      </p:sp>
      <p:sp>
        <p:nvSpPr>
          <p:cNvPr id="12" name="Text 6"/>
          <p:cNvSpPr/>
          <p:nvPr/>
        </p:nvSpPr>
        <p:spPr>
          <a:xfrm>
            <a:off x="1953339" y="5184100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Με ειδικές </a:t>
            </a:r>
            <a:r>
              <a:rPr lang="en-US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βιοχημικές δοκιμασίες.</a:t>
            </a:r>
            <a:endParaRPr lang="en-US" b="1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57" y="6129338"/>
            <a:ext cx="976670" cy="156281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53339" y="6324600"/>
            <a:ext cx="249376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u="sng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Δοκιμή</a:t>
            </a:r>
            <a:r>
              <a:rPr lang="en-US" sz="24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ευαισθησίας</a:t>
            </a:r>
            <a:endParaRPr lang="en-US" sz="2400" dirty="0"/>
          </a:p>
        </p:txBody>
      </p:sp>
      <p:sp>
        <p:nvSpPr>
          <p:cNvPr id="15" name="Text 8"/>
          <p:cNvSpPr/>
          <p:nvPr/>
        </p:nvSpPr>
        <p:spPr>
          <a:xfrm>
            <a:off x="1953339" y="6746915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Στα </a:t>
            </a:r>
            <a:r>
              <a:rPr lang="en-US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αντιβιοτικά.</a:t>
            </a:r>
            <a:endParaRPr lang="en-US" b="1" dirty="0"/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6146157" y="4761786"/>
            <a:ext cx="2627453" cy="2297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Δείγμα: 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Ούρα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Πύο 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Αίμα 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Υγρά </a:t>
            </a:r>
            <a:r>
              <a:rPr lang="el-GR" dirty="0" err="1" smtClean="0"/>
              <a:t>κατακλήσεων</a:t>
            </a:r>
            <a:r>
              <a:rPr lang="el-GR" dirty="0" smtClean="0"/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Εγκαυμάτων  κ.α.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62965" y="121534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ΘΕΡΑΠΕΙΑ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0704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71500" indent="-571500" algn="ctr">
              <a:lnSpc>
                <a:spcPts val="2850"/>
              </a:lnSpc>
              <a:buFont typeface="+mj-lt"/>
              <a:buAutoNum type="romanUcPeriod"/>
            </a:pPr>
            <a:r>
              <a:rPr lang="en-US" sz="2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ευαισθησία του </a:t>
            </a:r>
            <a:r>
              <a:rPr lang="en-US" sz="2800" i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Proteus</a:t>
            </a:r>
            <a:r>
              <a:rPr lang="en-US" sz="2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στα αντιβιοτικά ποικίλλει </a:t>
            </a:r>
            <a:r>
              <a:rPr lang="en-US" sz="28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σημαντικά</a:t>
            </a:r>
            <a:r>
              <a:rPr lang="en-US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l-GR" sz="2800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571500" indent="-571500" algn="ctr">
              <a:lnSpc>
                <a:spcPts val="2850"/>
              </a:lnSpc>
            </a:pPr>
            <a:r>
              <a:rPr lang="en-US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endParaRPr lang="el-GR" sz="2800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571500" indent="-571500" algn="ctr">
              <a:lnSpc>
                <a:spcPts val="2850"/>
              </a:lnSpc>
              <a:buFont typeface="+mj-lt"/>
              <a:buAutoNum type="romanUcPeriod"/>
            </a:pPr>
            <a:r>
              <a:rPr lang="en-US" sz="280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Τα</a:t>
            </a:r>
            <a:r>
              <a:rPr lang="en-US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στελέχη του </a:t>
            </a:r>
            <a:r>
              <a:rPr lang="en-US" sz="2800" i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P. mirabilis</a:t>
            </a:r>
            <a:r>
              <a:rPr lang="en-US" sz="2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l-GR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l-GR" sz="28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  <a:sym typeface="Wingdings" pitchFamily="2" charset="2"/>
              </a:rPr>
              <a:t> </a:t>
            </a:r>
            <a:r>
              <a:rPr lang="el-GR" sz="280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  <a:sym typeface="Wingdings" pitchFamily="2" charset="2"/>
              </a:rPr>
              <a:t>Α</a:t>
            </a:r>
            <a:r>
              <a:rPr lang="en-US" sz="2800" b="1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μινογλυκοσίδες</a:t>
            </a:r>
            <a:r>
              <a:rPr lang="en-US" sz="28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634289" y="3191470"/>
            <a:ext cx="2049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Τελοσ</a:t>
            </a:r>
            <a:endParaRPr lang="el-G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99334" y="1475509"/>
            <a:ext cx="68003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Μορφολογία</a:t>
            </a: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059185" y="26694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Μορφολογία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6199" y="33466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Κ. </a:t>
            </a:r>
            <a:r>
              <a:rPr lang="en-US" sz="175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pneumoniae</a:t>
            </a: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είναι</a:t>
            </a:r>
            <a:r>
              <a:rPr lang="el-GR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:</a:t>
            </a:r>
          </a:p>
          <a:p>
            <a:pPr marL="400050" indent="-400050">
              <a:lnSpc>
                <a:spcPts val="2850"/>
              </a:lnSpc>
              <a:buFont typeface="+mj-lt"/>
              <a:buAutoNum type="romanUcPeriod"/>
            </a:pPr>
            <a:r>
              <a:rPr lang="el-GR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Ά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σπορο</a:t>
            </a:r>
            <a:endParaRPr lang="el-GR" sz="1750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400050" indent="-400050">
              <a:lnSpc>
                <a:spcPts val="2850"/>
              </a:lnSpc>
              <a:buFont typeface="+mj-lt"/>
              <a:buAutoNum type="romanUcPeriod"/>
            </a:pPr>
            <a:r>
              <a:rPr lang="el-GR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κίνητο</a:t>
            </a:r>
            <a:endParaRPr lang="el-GR" sz="1750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400050" indent="-400050">
              <a:lnSpc>
                <a:spcPts val="2850"/>
              </a:lnSpc>
              <a:buFont typeface="+mj-lt"/>
              <a:buAutoNum type="romanUcPeriod"/>
            </a:pP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Περιβάλλεται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από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έλυτρο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endParaRPr lang="el-GR" sz="1750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400050" indent="-400050">
              <a:lnSpc>
                <a:spcPts val="2850"/>
              </a:lnSpc>
            </a:pPr>
            <a:r>
              <a:rPr lang="el-GR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      (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που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κάνει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πολύ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βλεννώδεις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τις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αποικίες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του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στα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θρεπτικά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υλικά</a:t>
            </a:r>
            <a:r>
              <a:rPr lang="el-GR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)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dirty="0" smtClean="0"/>
          </a:p>
          <a:p>
            <a:pPr marL="0" indent="0">
              <a:lnSpc>
                <a:spcPts val="2850"/>
              </a:lnSpc>
              <a:buNone/>
            </a:pPr>
            <a:endParaRPr lang="el-GR" sz="1750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2050" name="Picture 2" descr="C:\Users\αννα βασιλειου\Desktop\κλ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381717"/>
            <a:ext cx="6667500" cy="437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7747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Καλλιέργεια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98156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964049" y="4066580"/>
            <a:ext cx="169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981569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Αναπτύσσεται εύκολα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64050" y="4826318"/>
            <a:ext cx="349460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Σε </a:t>
            </a:r>
            <a:r>
              <a:rPr lang="en-US" sz="24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κοινά </a:t>
            </a: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θρεπτικά υλικά, σε αερόβιες συνθήκες.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4685467" y="398156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9" name="Text 6"/>
          <p:cNvSpPr/>
          <p:nvPr/>
        </p:nvSpPr>
        <p:spPr>
          <a:xfrm>
            <a:off x="4829413" y="4066580"/>
            <a:ext cx="2224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981569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Άριστη θερμοκρασία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4826318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37° C.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262658"/>
            <a:ext cx="60430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Βιοχημικές Ιδιότητες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311598"/>
            <a:ext cx="3664863" cy="2758559"/>
          </a:xfrm>
          <a:prstGeom prst="roundRect">
            <a:avLst>
              <a:gd name="adj" fmla="val 7400"/>
            </a:avLst>
          </a:prstGeom>
          <a:solidFill>
            <a:srgbClr val="E8F3E8"/>
          </a:solidFill>
          <a:ln/>
        </p:spPr>
      </p:sp>
      <p:sp>
        <p:nvSpPr>
          <p:cNvPr id="6" name="Text 3"/>
          <p:cNvSpPr/>
          <p:nvPr/>
        </p:nvSpPr>
        <p:spPr>
          <a:xfrm>
            <a:off x="1020604" y="2498890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285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Γ</a:t>
            </a:r>
            <a:r>
              <a:rPr lang="en-US" sz="2400" dirty="0" err="1" smtClean="0">
                <a:solidFill>
                  <a:srgbClr val="405449"/>
                </a:solidFill>
                <a:latin typeface="Nobile" charset="0"/>
                <a:ea typeface="Nobile" pitchFamily="34" charset="-122"/>
                <a:cs typeface="Nobile" pitchFamily="34" charset="-120"/>
              </a:rPr>
              <a:t>λυκόζη</a:t>
            </a:r>
            <a:r>
              <a:rPr lang="el-GR" sz="24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(+)</a:t>
            </a:r>
          </a:p>
          <a:p>
            <a:pPr marL="0" indent="0">
              <a:lnSpc>
                <a:spcPts val="285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Α</a:t>
            </a:r>
            <a:r>
              <a:rPr lang="en-US" sz="2400" dirty="0" err="1" smtClean="0">
                <a:solidFill>
                  <a:srgbClr val="405449"/>
                </a:solidFill>
                <a:latin typeface="Nobile" charset="0"/>
                <a:ea typeface="Nobile" pitchFamily="34" charset="-122"/>
                <a:cs typeface="Nobile" pitchFamily="34" charset="-120"/>
              </a:rPr>
              <a:t>έριο</a:t>
            </a:r>
            <a:r>
              <a:rPr lang="el-GR" sz="240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(+)</a:t>
            </a:r>
            <a:endParaRPr lang="en-US" sz="2400" dirty="0" smtClean="0">
              <a:solidFill>
                <a:srgbClr val="405449"/>
              </a:solidFill>
              <a:latin typeface="Nobile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285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405449"/>
                </a:solidFill>
              </a:rPr>
              <a:t> </a:t>
            </a:r>
            <a:r>
              <a:rPr lang="el-GR" sz="2400" dirty="0" err="1" smtClean="0">
                <a:solidFill>
                  <a:srgbClr val="405449"/>
                </a:solidFill>
              </a:rPr>
              <a:t>Ουρεάση</a:t>
            </a:r>
            <a:r>
              <a:rPr lang="el-GR" sz="2400" dirty="0" smtClean="0">
                <a:solidFill>
                  <a:srgbClr val="405449"/>
                </a:solidFill>
              </a:rPr>
              <a:t> (+)</a:t>
            </a:r>
          </a:p>
          <a:p>
            <a:pPr marL="0" indent="0">
              <a:lnSpc>
                <a:spcPts val="285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405449"/>
                </a:solidFill>
              </a:rPr>
              <a:t> </a:t>
            </a:r>
            <a:r>
              <a:rPr lang="el-GR" sz="2400" dirty="0" err="1" smtClean="0">
                <a:solidFill>
                  <a:srgbClr val="405449"/>
                </a:solidFill>
              </a:rPr>
              <a:t>Υδρολύει</a:t>
            </a:r>
            <a:r>
              <a:rPr lang="el-GR" sz="2400" dirty="0" smtClean="0">
                <a:solidFill>
                  <a:srgbClr val="405449"/>
                </a:solidFill>
              </a:rPr>
              <a:t> την ουρία </a:t>
            </a:r>
            <a:endParaRPr lang="en-US" sz="2400" dirty="0">
              <a:latin typeface="Nobile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85467" y="2311598"/>
            <a:ext cx="3664863" cy="2758559"/>
          </a:xfrm>
          <a:prstGeom prst="roundRect">
            <a:avLst>
              <a:gd name="adj" fmla="val 7400"/>
            </a:avLst>
          </a:prstGeom>
          <a:solidFill>
            <a:srgbClr val="E8F3E8"/>
          </a:solidFill>
          <a:ln/>
        </p:spPr>
      </p:sp>
      <p:sp>
        <p:nvSpPr>
          <p:cNvPr id="9" name="Text 6"/>
          <p:cNvSpPr/>
          <p:nvPr/>
        </p:nvSpPr>
        <p:spPr>
          <a:xfrm>
            <a:off x="4912281" y="2446935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l-GR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Λ</a:t>
            </a:r>
            <a:r>
              <a:rPr lang="en-US" b="1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ακτόζη</a:t>
            </a:r>
            <a:r>
              <a:rPr lang="el-GR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(+)</a:t>
            </a:r>
            <a:endParaRPr lang="el-GR" b="1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  <a:sym typeface="Wingdings" pitchFamily="2" charset="2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l-GR" b="1" u="sng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</a:t>
            </a:r>
            <a:r>
              <a:rPr lang="en-US" b="1" u="sng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ποικίες</a:t>
            </a:r>
            <a:r>
              <a:rPr lang="en-US" b="1" u="sng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/Mac </a:t>
            </a:r>
            <a:r>
              <a:rPr lang="en-US" b="1" u="sng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Conkey</a:t>
            </a:r>
            <a:r>
              <a:rPr lang="en-US" b="1" u="sng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agar II</a:t>
            </a:r>
            <a:r>
              <a:rPr lang="el-GR" b="1" u="sng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:</a:t>
            </a:r>
          </a:p>
          <a:p>
            <a:pPr marL="400050" indent="-400050">
              <a:lnSpc>
                <a:spcPts val="2850"/>
              </a:lnSpc>
              <a:buFont typeface="+mj-lt"/>
              <a:buAutoNum type="romanUcPeriod"/>
            </a:pPr>
            <a:r>
              <a:rPr lang="el-GR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</a:t>
            </a:r>
            <a:r>
              <a:rPr lang="en-US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εγάλες</a:t>
            </a:r>
            <a:endParaRPr lang="el-GR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400050" indent="-400050">
              <a:lnSpc>
                <a:spcPts val="2850"/>
              </a:lnSpc>
              <a:buFont typeface="+mj-lt"/>
              <a:buAutoNum type="romanUcPeriod"/>
            </a:pPr>
            <a:r>
              <a:rPr lang="el-GR" dirty="0" smtClean="0">
                <a:solidFill>
                  <a:srgbClr val="C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</a:t>
            </a:r>
            <a:r>
              <a:rPr lang="en-US" dirty="0" err="1" smtClean="0">
                <a:solidFill>
                  <a:srgbClr val="C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όκκινες</a:t>
            </a:r>
            <a:endParaRPr lang="el-GR" dirty="0" smtClean="0">
              <a:solidFill>
                <a:srgbClr val="C00000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400050" indent="-400050">
              <a:lnSpc>
                <a:spcPts val="2850"/>
              </a:lnSpc>
              <a:buFont typeface="+mj-lt"/>
              <a:buAutoNum type="romanUcPeriod"/>
            </a:pPr>
            <a:r>
              <a:rPr lang="el-GR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Υ</a:t>
            </a:r>
            <a:r>
              <a:rPr lang="en-US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δαρείς</a:t>
            </a:r>
            <a:endParaRPr lang="el-GR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400050" indent="-400050">
              <a:lnSpc>
                <a:spcPts val="2850"/>
              </a:lnSpc>
              <a:buFont typeface="+mj-lt"/>
              <a:buAutoNum type="romanUcPeriod"/>
            </a:pPr>
            <a:r>
              <a:rPr lang="el-GR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</a:t>
            </a:r>
            <a:r>
              <a:rPr lang="en-US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ολύ</a:t>
            </a:r>
            <a:r>
              <a:rPr lang="en-US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γυαλιστερές</a:t>
            </a:r>
            <a:endParaRPr lang="el-GR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400050" indent="-400050">
              <a:lnSpc>
                <a:spcPts val="2850"/>
              </a:lnSpc>
              <a:buFont typeface="+mj-lt"/>
              <a:buAutoNum type="romanUcPeriod"/>
            </a:pPr>
            <a:r>
              <a:rPr lang="el-GR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Β</a:t>
            </a:r>
            <a:r>
              <a:rPr lang="en-US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λεννώδεις</a:t>
            </a:r>
            <a:r>
              <a:rPr lang="en-US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endParaRPr lang="en-US" dirty="0"/>
          </a:p>
        </p:txBody>
      </p:sp>
      <p:sp>
        <p:nvSpPr>
          <p:cNvPr id="10" name="Shape 7"/>
          <p:cNvSpPr/>
          <p:nvPr/>
        </p:nvSpPr>
        <p:spPr>
          <a:xfrm>
            <a:off x="793790" y="5296972"/>
            <a:ext cx="7556421" cy="1669852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5237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IMViC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014204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δοκιμασία IMViC στην Κ. pneumoniae δίνει </a:t>
            </a:r>
            <a:r>
              <a:rPr lang="en-US" sz="175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το</a:t>
            </a: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αποτέλεσμα</a:t>
            </a:r>
            <a:r>
              <a:rPr lang="el-GR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:</a:t>
            </a:r>
          </a:p>
          <a:p>
            <a:pPr marL="0" indent="0" algn="ctr">
              <a:lnSpc>
                <a:spcPts val="2850"/>
              </a:lnSpc>
              <a:buNone/>
            </a:pPr>
            <a:r>
              <a:rPr lang="en-US" sz="200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IMViC (- - + +).</a:t>
            </a:r>
            <a:endParaRPr lang="en-US" sz="2000" b="1" dirty="0"/>
          </a:p>
        </p:txBody>
      </p:sp>
      <p:pic>
        <p:nvPicPr>
          <p:cNvPr id="3074" name="Picture 2" descr="C:\Users\αννα βασιλειου\Desktop\K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7243" y="1783362"/>
            <a:ext cx="5434157" cy="5434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585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Παθογόνος Δράση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10752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29013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Πνευμονία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3391733"/>
            <a:ext cx="36080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Με δημιουργία πνευμονικών αποστημάτων σε άτομα με μειωμένη </a:t>
            </a:r>
            <a:r>
              <a:rPr lang="en-US" sz="175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φυσική</a:t>
            </a: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άμυνα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l-GR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κ.α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2107525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29013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Ουρολοιμώξεις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42021" y="3391733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00050" indent="-400050" algn="l">
              <a:lnSpc>
                <a:spcPts val="2850"/>
              </a:lnSpc>
              <a:buFont typeface="+mj-lt"/>
              <a:buAutoNum type="romanUcPeriod"/>
            </a:pPr>
            <a:r>
              <a:rPr lang="en-US" sz="1750" dirty="0">
                <a:solidFill>
                  <a:srgbClr val="405449"/>
                </a:solidFill>
                <a:latin typeface="Nobile" charset="0"/>
                <a:ea typeface="Nobile" pitchFamily="34" charset="-122"/>
                <a:cs typeface="Nobile" pitchFamily="34" charset="-120"/>
              </a:rPr>
              <a:t>Συχνά εμφανίζονται σε άτομα με μειωμένη </a:t>
            </a:r>
            <a:r>
              <a:rPr lang="en-US" sz="1750" dirty="0" err="1">
                <a:solidFill>
                  <a:srgbClr val="405449"/>
                </a:solidFill>
                <a:latin typeface="Nobile" charset="0"/>
                <a:ea typeface="Nobile" pitchFamily="34" charset="-122"/>
                <a:cs typeface="Nobile" pitchFamily="34" charset="-120"/>
              </a:rPr>
              <a:t>ανοσία</a:t>
            </a:r>
            <a:r>
              <a:rPr lang="en-US" sz="1750" dirty="0" smtClean="0">
                <a:solidFill>
                  <a:srgbClr val="405449"/>
                </a:solidFill>
                <a:latin typeface="Nobile" charset="0"/>
                <a:ea typeface="Nobile" pitchFamily="34" charset="-122"/>
                <a:cs typeface="Nobile" pitchFamily="34" charset="-120"/>
              </a:rPr>
              <a:t>.</a:t>
            </a:r>
            <a:endParaRPr lang="el-GR" sz="1750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400050" indent="-400050" algn="l">
              <a:lnSpc>
                <a:spcPts val="2850"/>
              </a:lnSpc>
              <a:buFont typeface="+mj-lt"/>
              <a:buAutoNum type="romanUcPeriod"/>
            </a:pPr>
            <a:r>
              <a:rPr lang="el-GR" sz="1750" dirty="0" smtClean="0">
                <a:solidFill>
                  <a:srgbClr val="405449"/>
                </a:solidFill>
              </a:rPr>
              <a:t>Νοσοκομειακές λοιμώξεις </a:t>
            </a:r>
            <a:endParaRPr lang="en-US" sz="1750" dirty="0">
              <a:latin typeface="Nobile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16088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3790" y="59546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Μηνιγγίτιδες</a:t>
            </a:r>
            <a:endParaRPr lang="en-US" sz="2200" dirty="0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4742021" y="4675908"/>
            <a:ext cx="2835235" cy="22236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 err="1" smtClean="0">
                <a:solidFill>
                  <a:srgbClr val="0070C0"/>
                </a:solidFill>
              </a:rPr>
              <a:t>Αντιγονική</a:t>
            </a:r>
            <a:r>
              <a:rPr lang="el-GR" sz="2000" b="1" dirty="0" smtClean="0">
                <a:solidFill>
                  <a:srgbClr val="0070C0"/>
                </a:solidFill>
              </a:rPr>
              <a:t> σύσταση: </a:t>
            </a:r>
          </a:p>
          <a:p>
            <a:pPr algn="ctr"/>
            <a:endParaRPr lang="el-GR" dirty="0" smtClean="0"/>
          </a:p>
          <a:p>
            <a:pPr algn="ctr"/>
            <a:r>
              <a:rPr lang="el-GR" b="1" dirty="0" smtClean="0"/>
              <a:t>Ορολογικοί τύποι </a:t>
            </a:r>
            <a:r>
              <a:rPr lang="el-GR" dirty="0" smtClean="0">
                <a:sym typeface="Wingdings" pitchFamily="2" charset="2"/>
              </a:rPr>
              <a:t> Καθορίζονται:</a:t>
            </a:r>
          </a:p>
          <a:p>
            <a:pPr algn="ctr"/>
            <a:endParaRPr lang="el-GR" dirty="0" smtClean="0">
              <a:sym typeface="Wingdings" pitchFamily="2" charset="2"/>
            </a:endParaRPr>
          </a:p>
          <a:p>
            <a:pPr algn="ctr"/>
            <a:r>
              <a:rPr lang="el-GR" dirty="0" smtClean="0">
                <a:sym typeface="Wingdings" pitchFamily="2" charset="2"/>
              </a:rPr>
              <a:t>Σωματικό αντιγόνο </a:t>
            </a:r>
            <a:r>
              <a:rPr lang="el-GR" b="1" dirty="0" smtClean="0">
                <a:sym typeface="Wingdings" pitchFamily="2" charset="2"/>
              </a:rPr>
              <a:t>Ο</a:t>
            </a:r>
            <a:r>
              <a:rPr lang="el-GR" dirty="0" smtClean="0">
                <a:sym typeface="Wingdings" pitchFamily="2" charset="2"/>
              </a:rPr>
              <a:t> </a:t>
            </a:r>
          </a:p>
          <a:p>
            <a:pPr algn="ctr"/>
            <a:r>
              <a:rPr lang="el-GR" dirty="0" smtClean="0">
                <a:sym typeface="Wingdings" pitchFamily="2" charset="2"/>
              </a:rPr>
              <a:t>Αντιγόνο ελύτρου </a:t>
            </a:r>
            <a:r>
              <a:rPr lang="el-GR" b="1" dirty="0" smtClean="0">
                <a:sym typeface="Wingdings" pitchFamily="2" charset="2"/>
              </a:rPr>
              <a:t>Κ </a:t>
            </a:r>
            <a:endParaRPr lang="el-GR" b="1" dirty="0" smtClean="0"/>
          </a:p>
        </p:txBody>
      </p:sp>
      <p:sp>
        <p:nvSpPr>
          <p:cNvPr id="16" name="15 - Διάφορο"/>
          <p:cNvSpPr/>
          <p:nvPr/>
        </p:nvSpPr>
        <p:spPr>
          <a:xfrm>
            <a:off x="4742021" y="5601934"/>
            <a:ext cx="422261" cy="25185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4013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Επιδημιολογία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2089071"/>
            <a:ext cx="30480" cy="51002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584133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234422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7" name="Text 4"/>
          <p:cNvSpPr/>
          <p:nvPr/>
        </p:nvSpPr>
        <p:spPr>
          <a:xfrm>
            <a:off x="6535460" y="2429232"/>
            <a:ext cx="169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2315885"/>
            <a:ext cx="31849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Φυσιολογική χλωρίδα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280630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00050" indent="-400050" algn="l">
              <a:lnSpc>
                <a:spcPts val="2850"/>
              </a:lnSpc>
              <a:buFont typeface="+mj-lt"/>
              <a:buAutoNum type="romanUcPeriod"/>
            </a:pPr>
            <a:r>
              <a:rPr lang="el-GR" sz="175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</a:t>
            </a:r>
            <a:r>
              <a:rPr lang="en-US" sz="1750" b="1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ώματος</a:t>
            </a:r>
            <a:endParaRPr lang="el-GR" sz="1750" b="1" dirty="0" smtClean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400050" indent="-400050" algn="l">
              <a:lnSpc>
                <a:spcPts val="2850"/>
              </a:lnSpc>
              <a:buFont typeface="+mj-lt"/>
              <a:buAutoNum type="romanUcPeriod"/>
            </a:pPr>
            <a:r>
              <a:rPr lang="el-GR" sz="1750" b="1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</a:t>
            </a:r>
            <a:r>
              <a:rPr lang="en-US" sz="1750" b="1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εριβάλλοντος</a:t>
            </a: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b="1" dirty="0"/>
          </a:p>
        </p:txBody>
      </p:sp>
      <p:sp>
        <p:nvSpPr>
          <p:cNvPr id="10" name="Shape 7"/>
          <p:cNvSpPr/>
          <p:nvPr/>
        </p:nvSpPr>
        <p:spPr>
          <a:xfrm>
            <a:off x="6845022" y="4480798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424088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12" name="Text 9"/>
          <p:cNvSpPr/>
          <p:nvPr/>
        </p:nvSpPr>
        <p:spPr>
          <a:xfrm>
            <a:off x="6509147" y="4325898"/>
            <a:ext cx="2224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4212550"/>
            <a:ext cx="31313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Ευκαιριακά παθογόνο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4702969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Προκαλεί λοιμώξεις σε άτομα με μειωμένη ανοσία.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014561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577465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17" name="Text 14"/>
          <p:cNvSpPr/>
          <p:nvPr/>
        </p:nvSpPr>
        <p:spPr>
          <a:xfrm>
            <a:off x="6517600" y="5859661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5746313"/>
            <a:ext cx="37451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Νοσοκομειακές λοιμώξεις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23673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Είναι από τα κυριότερα βακτήρια των νοσοκομειακών λοιμώξεων.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657" y="537448"/>
            <a:ext cx="6077307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Εργαστηριακή Διάγνωση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57" y="1440894"/>
            <a:ext cx="976670" cy="15628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53339" y="1636157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u="sng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Εμβολιασμός</a:t>
            </a:r>
            <a:endParaRPr lang="en-US" sz="2400" u="sng" dirty="0"/>
          </a:p>
        </p:txBody>
      </p:sp>
      <p:sp>
        <p:nvSpPr>
          <p:cNvPr id="6" name="Text 2"/>
          <p:cNvSpPr/>
          <p:nvPr/>
        </p:nvSpPr>
        <p:spPr>
          <a:xfrm>
            <a:off x="1953339" y="2058472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00050" indent="-400050" algn="l">
              <a:lnSpc>
                <a:spcPts val="2450"/>
              </a:lnSpc>
              <a:buFont typeface="+mj-lt"/>
              <a:buAutoNum type="romanUcPeriod"/>
            </a:pPr>
            <a:r>
              <a:rPr lang="el-GR" sz="1600" b="1" dirty="0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Α</a:t>
            </a:r>
            <a:r>
              <a:rPr lang="en-US" sz="1600" b="1" dirty="0" err="1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ιματούχο</a:t>
            </a:r>
            <a:r>
              <a:rPr lang="en-US" sz="1600" b="1" dirty="0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l-GR" sz="1600" b="1" dirty="0" err="1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άγαρ</a:t>
            </a:r>
            <a:r>
              <a:rPr lang="el-GR" sz="1600" b="1" dirty="0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</a:p>
          <a:p>
            <a:pPr marL="400050" indent="-400050" algn="l">
              <a:lnSpc>
                <a:spcPts val="2450"/>
              </a:lnSpc>
              <a:buFont typeface="+mj-lt"/>
              <a:buAutoNum type="romanUcPeriod"/>
            </a:pPr>
            <a:r>
              <a:rPr lang="en-US" sz="1600" b="1" dirty="0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Mac </a:t>
            </a:r>
            <a:r>
              <a:rPr lang="en-US" sz="1600" b="1" dirty="0">
                <a:latin typeface="Nobile" pitchFamily="34" charset="0"/>
                <a:ea typeface="Nobile" pitchFamily="34" charset="-122"/>
                <a:cs typeface="Nobile" pitchFamily="34" charset="-120"/>
              </a:rPr>
              <a:t>Conkey άγαρ.</a:t>
            </a:r>
            <a:endParaRPr lang="en-US" sz="1600" b="1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57" y="3003709"/>
            <a:ext cx="976670" cy="156281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53339" y="3198971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u="sng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Ανάγνωση</a:t>
            </a:r>
            <a:endParaRPr lang="en-US" sz="2400" u="sng" dirty="0"/>
          </a:p>
        </p:txBody>
      </p:sp>
      <p:sp>
        <p:nvSpPr>
          <p:cNvPr id="9" name="Text 4"/>
          <p:cNvSpPr/>
          <p:nvPr/>
        </p:nvSpPr>
        <p:spPr>
          <a:xfrm>
            <a:off x="1953339" y="3621286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Μετά από 24ωρη επώαση και </a:t>
            </a:r>
            <a:r>
              <a:rPr lang="en-US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χρώση κατά Gram.</a:t>
            </a:r>
            <a:endParaRPr lang="en-US" b="1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57" y="4566523"/>
            <a:ext cx="976670" cy="156281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53339" y="4761786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u="sng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Ταυτοποίηση</a:t>
            </a:r>
            <a:endParaRPr lang="en-US" sz="2400" u="sng" dirty="0"/>
          </a:p>
        </p:txBody>
      </p:sp>
      <p:sp>
        <p:nvSpPr>
          <p:cNvPr id="12" name="Text 6"/>
          <p:cNvSpPr/>
          <p:nvPr/>
        </p:nvSpPr>
        <p:spPr>
          <a:xfrm>
            <a:off x="1953339" y="5184100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Με ειδικές </a:t>
            </a:r>
            <a:r>
              <a:rPr lang="en-US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βιοχημικές δοκιμασίες.</a:t>
            </a:r>
            <a:endParaRPr lang="en-US" b="1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57" y="6129338"/>
            <a:ext cx="976670" cy="156281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53339" y="6324600"/>
            <a:ext cx="249376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u="sng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Δοκιμή</a:t>
            </a:r>
            <a:r>
              <a:rPr lang="en-US" sz="24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ευαισθησίας</a:t>
            </a:r>
            <a:endParaRPr lang="en-US" sz="2400" dirty="0"/>
          </a:p>
        </p:txBody>
      </p:sp>
      <p:sp>
        <p:nvSpPr>
          <p:cNvPr id="15" name="Text 8"/>
          <p:cNvSpPr/>
          <p:nvPr/>
        </p:nvSpPr>
        <p:spPr>
          <a:xfrm>
            <a:off x="1953339" y="6746915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Στα </a:t>
            </a:r>
            <a:r>
              <a:rPr lang="en-US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αντιβιοτικά.</a:t>
            </a:r>
            <a:endParaRPr lang="en-US" b="1" dirty="0"/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6146157" y="4761786"/>
            <a:ext cx="2627453" cy="2297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Δείγμα: 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Ούρα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Πύο 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Αίμα 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Υγρά παρακεντήσεων κ.α.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Θεραπεία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3593" y="2959179"/>
            <a:ext cx="14144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3613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Ανθεκτικότητα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2851785"/>
            <a:ext cx="825257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Κ. pneumoniae είναι περισσότερο ανθεκτική στα αντιβιοτικά από την Escherichia coli.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1686" y="4469249"/>
            <a:ext cx="18526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Κεφαλοσπορίνες</a:t>
            </a:r>
            <a:endParaRPr lang="en-US" sz="220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8710" y="6195774"/>
            <a:ext cx="17121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9958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l-GR" sz="2200" b="1" dirty="0" smtClean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Νεότερες </a:t>
            </a:r>
            <a:r>
              <a:rPr lang="en-US" sz="2200" b="1" dirty="0" err="1" smtClean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Αμινογλυκοσίδες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579</Words>
  <Application>Microsoft Office PowerPoint</Application>
  <PresentationFormat>Προσαρμογή</PresentationFormat>
  <Paragraphs>196</Paragraphs>
  <Slides>22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Arial</vt:lpstr>
      <vt:lpstr>Fraunces Extra Bold</vt:lpstr>
      <vt:lpstr>Calibri</vt:lpstr>
      <vt:lpstr>Nobile</vt:lpstr>
      <vt:lpstr>Wingdings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αννα βασιλειου</cp:lastModifiedBy>
  <cp:revision>16</cp:revision>
  <dcterms:created xsi:type="dcterms:W3CDTF">2025-01-08T17:32:26Z</dcterms:created>
  <dcterms:modified xsi:type="dcterms:W3CDTF">2025-01-09T18:59:01Z</dcterms:modified>
</cp:coreProperties>
</file>