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8" r:id="rId9"/>
    <p:sldId id="259" r:id="rId10"/>
    <p:sldId id="260" r:id="rId11"/>
    <p:sldId id="269" r:id="rId12"/>
    <p:sldId id="261" r:id="rId13"/>
    <p:sldId id="262" r:id="rId14"/>
    <p:sldId id="263" r:id="rId15"/>
    <p:sldId id="270" r:id="rId16"/>
    <p:sldId id="271" r:id="rId17"/>
  </p:sldIdLst>
  <p:sldSz cx="14630400" cy="8229600"/>
  <p:notesSz cx="8229600" cy="14630400"/>
  <p:embeddedFontLst>
    <p:embeddedFont>
      <p:font typeface="Unbounded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abin" charset="0"/>
      <p:regular r:id="rId24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99" autoAdjust="0"/>
    <p:restoredTop sz="94610" autoAdjust="0"/>
  </p:normalViewPr>
  <p:slideViewPr>
    <p:cSldViewPr snapToGrid="0" snapToObjects="1">
      <p:cViewPr varScale="1">
        <p:scale>
          <a:sx n="66" d="100"/>
          <a:sy n="66" d="100"/>
        </p:scale>
        <p:origin x="-110" y="-278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312670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Enterobacteriaceae</a:t>
            </a:r>
            <a:r>
              <a:rPr lang="en-US" sz="4400" dirty="0" smtClean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: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6203373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endParaRPr lang="en-US" sz="2800" dirty="0"/>
          </a:p>
        </p:txBody>
      </p:sp>
      <p:sp>
        <p:nvSpPr>
          <p:cNvPr id="5" name="Shape 2"/>
          <p:cNvSpPr/>
          <p:nvPr/>
        </p:nvSpPr>
        <p:spPr>
          <a:xfrm>
            <a:off x="6324124" y="5515808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44" y="5523428"/>
            <a:ext cx="367665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863305" y="4095631"/>
            <a:ext cx="1623179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Μάθημα: </a:t>
            </a:r>
            <a:r>
              <a:rPr lang="el-GR" sz="2400" dirty="0" smtClean="0">
                <a:solidFill>
                  <a:schemeClr val="bg1"/>
                </a:solidFill>
              </a:rPr>
              <a:t>Μικροβιολογία ΙΙ</a:t>
            </a:r>
          </a:p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Τμήμα: </a:t>
            </a:r>
            <a:r>
              <a:rPr lang="el-GR" sz="2400" dirty="0" smtClean="0">
                <a:solidFill>
                  <a:schemeClr val="bg1"/>
                </a:solidFill>
              </a:rPr>
              <a:t>Γ΄ Βοηθός Ιατρικών και Βιολογικών Εργαστηρίων</a:t>
            </a:r>
          </a:p>
          <a:p>
            <a:pPr algn="ctr"/>
            <a:r>
              <a:rPr lang="el-GR" sz="2400" b="1" dirty="0" smtClean="0">
                <a:solidFill>
                  <a:schemeClr val="bg1"/>
                </a:solidFill>
              </a:rPr>
              <a:t>Καθηγήτρια: </a:t>
            </a:r>
            <a:r>
              <a:rPr lang="el-GR" sz="2400" dirty="0" smtClean="0">
                <a:solidFill>
                  <a:schemeClr val="bg1"/>
                </a:solidFill>
              </a:rPr>
              <a:t>Βασιλείου Άννα </a:t>
            </a:r>
          </a:p>
          <a:p>
            <a:pPr algn="ctr"/>
            <a:r>
              <a:rPr lang="el-GR" sz="2400" dirty="0" smtClean="0">
                <a:solidFill>
                  <a:schemeClr val="bg1"/>
                </a:solidFill>
              </a:rPr>
              <a:t>2024-25</a:t>
            </a:r>
          </a:p>
          <a:p>
            <a:pPr marL="0" indent="0" algn="ctr">
              <a:lnSpc>
                <a:spcPts val="3250"/>
              </a:lnSpc>
              <a:buNone/>
            </a:pP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6970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Βιοχημικές Ιδιότητες των Σαλμονελλών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3236714"/>
            <a:ext cx="7468553" cy="3523059"/>
          </a:xfrm>
          <a:prstGeom prst="roundRect">
            <a:avLst>
              <a:gd name="adj" fmla="val 1019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45344" y="3244334"/>
            <a:ext cx="7452479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85493" y="3395543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Ιδιότητες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3573185" y="3395543"/>
            <a:ext cx="199763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Salmonella</a:t>
            </a:r>
            <a:r>
              <a:rPr lang="el-GR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(γένος)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057067" y="3395543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S. </a:t>
            </a:r>
            <a:r>
              <a:rPr lang="en-US" sz="185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Typhi</a:t>
            </a:r>
            <a:r>
              <a:rPr lang="el-GR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(είδος)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845344" y="3929777"/>
            <a:ext cx="7452479" cy="106846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85493" y="4080986"/>
            <a:ext cx="200144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Ζύμωση Γλυκόζης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3573185" y="4080986"/>
            <a:ext cx="199763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+(με αέριο)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057067" y="4080986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+(χωρίς αέριο)</a:t>
            </a:r>
            <a:endParaRPr lang="en-US" sz="1850" dirty="0"/>
          </a:p>
        </p:txBody>
      </p:sp>
      <p:sp>
        <p:nvSpPr>
          <p:cNvPr id="13" name="Shape 10"/>
          <p:cNvSpPr/>
          <p:nvPr/>
        </p:nvSpPr>
        <p:spPr>
          <a:xfrm>
            <a:off x="845344" y="4998244"/>
            <a:ext cx="7452479" cy="10684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85493" y="5149453"/>
            <a:ext cx="200144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Ζύμωση Λακτόζης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3573185" y="5149453"/>
            <a:ext cx="199763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-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6057067" y="5149453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-</a:t>
            </a:r>
            <a:endParaRPr lang="en-US" sz="1850" dirty="0"/>
          </a:p>
        </p:txBody>
      </p:sp>
      <p:sp>
        <p:nvSpPr>
          <p:cNvPr id="17" name="Shape 14"/>
          <p:cNvSpPr/>
          <p:nvPr/>
        </p:nvSpPr>
        <p:spPr>
          <a:xfrm>
            <a:off x="845344" y="6066711"/>
            <a:ext cx="7452479" cy="6854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85493" y="6217920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Παραγωγή H</a:t>
            </a:r>
            <a:r>
              <a:rPr lang="en-US" sz="12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2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3573185" y="6217920"/>
            <a:ext cx="199763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+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6057067" y="6217920"/>
            <a:ext cx="200144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+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76958"/>
            <a:ext cx="1003292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Σαλμονέλλες: ΑΝΤΙΓΟΝΙΚΗ ΣΥΣΤΑΣΗ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559725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Οι Σαλμονέλλες έχουν διάφορα σωματικά αντιγόνα Ο και βλεφαριδικά αντιγόνα Η, τα οποία μπορούν να αναγνωριστούν με ειδικούς αντιορούς.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3594973"/>
            <a:ext cx="2159079" cy="830580"/>
          </a:xfrm>
          <a:prstGeom prst="roundRect">
            <a:avLst>
              <a:gd name="adj" fmla="val 4323"/>
            </a:avLst>
          </a:prstGeom>
          <a:solidFill>
            <a:srgbClr val="304755"/>
          </a:solidFill>
          <a:ln/>
        </p:spPr>
      </p:sp>
      <p:sp>
        <p:nvSpPr>
          <p:cNvPr id="5" name="Text 3"/>
          <p:cNvSpPr/>
          <p:nvPr/>
        </p:nvSpPr>
        <p:spPr>
          <a:xfrm>
            <a:off x="1077039" y="3770948"/>
            <a:ext cx="140970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3236119" y="3834289"/>
            <a:ext cx="14899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Αντιγόνα Ο</a:t>
            </a:r>
            <a:endParaRPr lang="en-US" sz="2200" dirty="0"/>
          </a:p>
        </p:txBody>
      </p:sp>
      <p:sp>
        <p:nvSpPr>
          <p:cNvPr id="7" name="Shape 5"/>
          <p:cNvSpPr/>
          <p:nvPr/>
        </p:nvSpPr>
        <p:spPr>
          <a:xfrm>
            <a:off x="3116461" y="4410313"/>
            <a:ext cx="10556558" cy="15240"/>
          </a:xfrm>
          <a:prstGeom prst="roundRect">
            <a:avLst>
              <a:gd name="adj" fmla="val 235611"/>
            </a:avLst>
          </a:prstGeom>
          <a:solidFill>
            <a:srgbClr val="49606E"/>
          </a:solidFill>
          <a:ln/>
        </p:spPr>
      </p:sp>
      <p:sp>
        <p:nvSpPr>
          <p:cNvPr id="8" name="Shape 6"/>
          <p:cNvSpPr/>
          <p:nvPr/>
        </p:nvSpPr>
        <p:spPr>
          <a:xfrm>
            <a:off x="837724" y="4545211"/>
            <a:ext cx="4318278" cy="830580"/>
          </a:xfrm>
          <a:prstGeom prst="roundRect">
            <a:avLst>
              <a:gd name="adj" fmla="val 4323"/>
            </a:avLst>
          </a:prstGeom>
          <a:solidFill>
            <a:srgbClr val="304755"/>
          </a:solidFill>
          <a:ln/>
        </p:spPr>
      </p:sp>
      <p:sp>
        <p:nvSpPr>
          <p:cNvPr id="9" name="Text 7"/>
          <p:cNvSpPr/>
          <p:nvPr/>
        </p:nvSpPr>
        <p:spPr>
          <a:xfrm>
            <a:off x="1077039" y="4721185"/>
            <a:ext cx="23598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350" dirty="0"/>
          </a:p>
        </p:txBody>
      </p:sp>
      <p:sp>
        <p:nvSpPr>
          <p:cNvPr id="10" name="Text 8"/>
          <p:cNvSpPr/>
          <p:nvPr/>
        </p:nvSpPr>
        <p:spPr>
          <a:xfrm>
            <a:off x="5395317" y="4784527"/>
            <a:ext cx="147851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Αντιγόνα Η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5275659" y="5360551"/>
            <a:ext cx="8397359" cy="15240"/>
          </a:xfrm>
          <a:prstGeom prst="roundRect">
            <a:avLst>
              <a:gd name="adj" fmla="val 235611"/>
            </a:avLst>
          </a:prstGeom>
          <a:solidFill>
            <a:srgbClr val="49606E"/>
          </a:solidFill>
          <a:ln/>
        </p:spPr>
      </p:sp>
      <p:sp>
        <p:nvSpPr>
          <p:cNvPr id="12" name="Shape 10"/>
          <p:cNvSpPr/>
          <p:nvPr/>
        </p:nvSpPr>
        <p:spPr>
          <a:xfrm>
            <a:off x="837724" y="5495449"/>
            <a:ext cx="6477476" cy="1357193"/>
          </a:xfrm>
          <a:prstGeom prst="roundRect">
            <a:avLst>
              <a:gd name="adj" fmla="val 2646"/>
            </a:avLst>
          </a:prstGeom>
          <a:solidFill>
            <a:srgbClr val="304755"/>
          </a:solidFill>
          <a:ln/>
        </p:spPr>
      </p:sp>
      <p:sp>
        <p:nvSpPr>
          <p:cNvPr id="13" name="Text 11"/>
          <p:cNvSpPr/>
          <p:nvPr/>
        </p:nvSpPr>
        <p:spPr>
          <a:xfrm>
            <a:off x="1077039" y="5934670"/>
            <a:ext cx="240506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350" dirty="0"/>
          </a:p>
        </p:txBody>
      </p:sp>
      <p:sp>
        <p:nvSpPr>
          <p:cNvPr id="14" name="Text 12"/>
          <p:cNvSpPr/>
          <p:nvPr/>
        </p:nvSpPr>
        <p:spPr>
          <a:xfrm>
            <a:off x="7554516" y="57347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Τυποποίηση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54516" y="6230303"/>
            <a:ext cx="41779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Διακρίνονται τα στελέχη μεταξύ τους.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7008" y="650319"/>
            <a:ext cx="7489984" cy="1389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Παθογόνος Δράση των Σαλμονελλών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827008" y="2394704"/>
            <a:ext cx="3626882" cy="3230404"/>
          </a:xfrm>
          <a:prstGeom prst="roundRect">
            <a:avLst>
              <a:gd name="adj" fmla="val 1097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1063228" y="2630924"/>
            <a:ext cx="3154442" cy="69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000" b="1" u="sng" dirty="0">
                <a:solidFill>
                  <a:srgbClr val="92D05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Εντερικές Σαλμονελλώσεις</a:t>
            </a:r>
            <a:endParaRPr lang="en-US" sz="2000" b="1" u="sng" dirty="0">
              <a:solidFill>
                <a:srgbClr val="92D05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063228" y="3467457"/>
            <a:ext cx="3154442" cy="1512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Προκαλούνται </a:t>
            </a:r>
            <a:r>
              <a:rPr lang="en-US" sz="18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από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</a:t>
            </a:r>
            <a:r>
              <a:rPr lang="el-GR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α;</a:t>
            </a:r>
          </a:p>
          <a:p>
            <a:pPr>
              <a:lnSpc>
                <a:spcPts val="2950"/>
              </a:lnSpc>
            </a:pPr>
            <a:r>
              <a:rPr lang="en-US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 </a:t>
            </a:r>
            <a:r>
              <a:rPr lang="en-US" sz="185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Typhi</a:t>
            </a:r>
            <a:r>
              <a:rPr lang="el-GR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l-GR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  <a:sym typeface="Wingdings" pitchFamily="2" charset="2"/>
              </a:rPr>
              <a:t> </a:t>
            </a:r>
            <a:r>
              <a:rPr lang="el-GR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  <a:sym typeface="Wingdings" pitchFamily="2" charset="2"/>
              </a:rPr>
              <a:t>Τ</a:t>
            </a:r>
            <a:r>
              <a:rPr lang="en-US" sz="185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υφοειδή</a:t>
            </a:r>
            <a:r>
              <a:rPr lang="en-US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85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πυρετό</a:t>
            </a:r>
            <a:r>
              <a:rPr lang="en-US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el-GR" sz="185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>
              <a:lnSpc>
                <a:spcPts val="2950"/>
              </a:lnSpc>
              <a:buNone/>
            </a:pPr>
            <a:r>
              <a:rPr lang="en-US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 </a:t>
            </a:r>
            <a:r>
              <a:rPr lang="en-US" sz="185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Paratyphi</a:t>
            </a:r>
            <a:r>
              <a:rPr lang="el-GR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l-GR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  <a:sym typeface="Wingdings" pitchFamily="2" charset="2"/>
              </a:rPr>
              <a:t> </a:t>
            </a:r>
            <a:r>
              <a:rPr lang="el-GR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  <a:sym typeface="Wingdings" pitchFamily="2" charset="2"/>
              </a:rPr>
              <a:t>Π</a:t>
            </a:r>
            <a:r>
              <a:rPr lang="en-US" sz="185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αράτυφους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0110" y="1350819"/>
            <a:ext cx="3626882" cy="4250734"/>
          </a:xfrm>
          <a:prstGeom prst="roundRect">
            <a:avLst>
              <a:gd name="adj" fmla="val 1097"/>
            </a:avLst>
          </a:prstGeom>
          <a:solidFill>
            <a:srgbClr val="304755"/>
          </a:solidFill>
          <a:ln/>
        </p:spPr>
      </p:sp>
      <p:sp>
        <p:nvSpPr>
          <p:cNvPr id="8" name="Text 5"/>
          <p:cNvSpPr/>
          <p:nvPr/>
        </p:nvSpPr>
        <p:spPr>
          <a:xfrm>
            <a:off x="4926330" y="1373613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u="sng" dirty="0">
                <a:solidFill>
                  <a:srgbClr val="92D05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Εντερίτιδα</a:t>
            </a:r>
            <a:endParaRPr lang="en-US" sz="2150" b="1" u="sng" dirty="0">
              <a:solidFill>
                <a:srgbClr val="92D05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4926330" y="1644511"/>
            <a:ext cx="3154442" cy="22688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350" indent="-514350">
              <a:lnSpc>
                <a:spcPts val="2950"/>
              </a:lnSpc>
              <a:buFont typeface="+mj-lt"/>
              <a:buAutoNum type="romanLcPeriod"/>
            </a:pPr>
            <a:r>
              <a:rPr lang="el-GR" sz="1850" u="sng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Εντερίτιδα</a:t>
            </a:r>
            <a:r>
              <a:rPr lang="el-GR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l-GR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  <a:sym typeface="Wingdings" pitchFamily="2" charset="2"/>
              </a:rPr>
              <a:t> </a:t>
            </a:r>
            <a:r>
              <a:rPr lang="en-US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 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Salmonella </a:t>
            </a:r>
            <a:r>
              <a:rPr lang="en-US" sz="18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enteritidis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el-GR" sz="185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2950"/>
              </a:lnSpc>
              <a:buFont typeface="+mj-lt"/>
              <a:buAutoNum type="romanLcPeriod"/>
            </a:pPr>
            <a:r>
              <a:rPr lang="el-GR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Ό</a:t>
            </a:r>
            <a:r>
              <a:rPr lang="en-US" sz="185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λα</a:t>
            </a:r>
            <a:r>
              <a:rPr lang="en-US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τα είδη της Salmonella μπορούν να προκαλέσουν εντερίτιδα χωρίς </a:t>
            </a:r>
            <a:r>
              <a:rPr lang="en-US" sz="18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μικροβιαιμία</a:t>
            </a:r>
            <a:r>
              <a:rPr lang="en-US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l-GR" sz="185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>
              <a:lnSpc>
                <a:spcPts val="2950"/>
              </a:lnSpc>
              <a:buNone/>
            </a:pPr>
            <a:r>
              <a:rPr lang="el-GR" sz="2000" b="1" u="sng" dirty="0" smtClean="0">
                <a:solidFill>
                  <a:srgbClr val="92D050"/>
                </a:solidFill>
                <a:latin typeface="Cabin" pitchFamily="34" charset="0"/>
              </a:rPr>
              <a:t>Τροφική Δηλητηρίαση:</a:t>
            </a:r>
          </a:p>
          <a:p>
            <a:pPr marL="0" indent="0">
              <a:lnSpc>
                <a:spcPts val="2950"/>
              </a:lnSpc>
              <a:buFont typeface="Arial" pitchFamily="34" charset="0"/>
              <a:buChar char="•"/>
            </a:pPr>
            <a:r>
              <a:rPr lang="el-GR" sz="1850" b="1" dirty="0" smtClean="0">
                <a:solidFill>
                  <a:srgbClr val="FFFF00"/>
                </a:solidFill>
                <a:latin typeface="Cabin" pitchFamily="34" charset="0"/>
              </a:rPr>
              <a:t>Εντεροτοξίνη</a:t>
            </a:r>
          </a:p>
        </p:txBody>
      </p:sp>
      <p:sp>
        <p:nvSpPr>
          <p:cNvPr id="10" name="Shape 7"/>
          <p:cNvSpPr/>
          <p:nvPr/>
        </p:nvSpPr>
        <p:spPr>
          <a:xfrm>
            <a:off x="827008" y="5861328"/>
            <a:ext cx="7489984" cy="1717834"/>
          </a:xfrm>
          <a:prstGeom prst="roundRect">
            <a:avLst>
              <a:gd name="adj" fmla="val 2064"/>
            </a:avLst>
          </a:prstGeom>
          <a:solidFill>
            <a:srgbClr val="304755"/>
          </a:solidFill>
          <a:ln/>
        </p:spPr>
      </p:sp>
      <p:sp>
        <p:nvSpPr>
          <p:cNvPr id="11" name="Text 8"/>
          <p:cNvSpPr/>
          <p:nvPr/>
        </p:nvSpPr>
        <p:spPr>
          <a:xfrm>
            <a:off x="1063228" y="6097548"/>
            <a:ext cx="4569976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000" b="1" u="sng" dirty="0">
                <a:solidFill>
                  <a:srgbClr val="92D05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Εξωεντερικές Σαλμονελλώσεις</a:t>
            </a:r>
            <a:endParaRPr lang="en-US" sz="2000" b="1" u="sng" dirty="0">
              <a:solidFill>
                <a:srgbClr val="92D05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063228" y="6586657"/>
            <a:ext cx="7017544" cy="756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Προκαλούνται σε ανοσοκατασταλμένα άτομα, όπως οστεομυελίτιδα, σηπτική αρθρίτιδα και μηνιγγίτιδα.</a:t>
            </a:r>
            <a:endParaRPr lang="en-US" sz="1850" dirty="0"/>
          </a:p>
        </p:txBody>
      </p:sp>
      <p:sp>
        <p:nvSpPr>
          <p:cNvPr id="13" name="12 - Επεξήγηση με παραλληλόγραμμο"/>
          <p:cNvSpPr/>
          <p:nvPr/>
        </p:nvSpPr>
        <p:spPr>
          <a:xfrm>
            <a:off x="-1" y="4675910"/>
            <a:ext cx="4083627" cy="1483984"/>
          </a:xfrm>
          <a:prstGeom prst="wedgeRectCallout">
            <a:avLst>
              <a:gd name="adj1" fmla="val -4005"/>
              <a:gd name="adj2" fmla="val -572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r>
              <a:rPr lang="el-GR" sz="1600" dirty="0" smtClean="0"/>
              <a:t>Εισέρχεται στην κυκλοφορία του αίματος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1600" dirty="0" smtClean="0"/>
              <a:t>Εγκαθίσταται στο έντερο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1600" dirty="0" smtClean="0"/>
              <a:t>Αποβάλλεται μέσω των </a:t>
            </a:r>
            <a:r>
              <a:rPr lang="el-GR" sz="1600" dirty="0" err="1" smtClean="0"/>
              <a:t>κορπάνων</a:t>
            </a:r>
            <a:r>
              <a:rPr lang="el-GR" sz="1600" dirty="0" smtClean="0"/>
              <a:t> </a:t>
            </a:r>
            <a:r>
              <a:rPr lang="el-GR" sz="1600" dirty="0" err="1" smtClean="0"/>
              <a:t>μέτα</a:t>
            </a:r>
            <a:r>
              <a:rPr lang="el-GR" sz="1600" dirty="0" smtClean="0"/>
              <a:t> από 2 εβδομάδες 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el-GR" sz="1600" dirty="0" smtClean="0"/>
              <a:t>Έως και 6 μήνες μετά την ανάρρωση </a:t>
            </a:r>
          </a:p>
          <a:p>
            <a:pPr algn="ctr"/>
            <a:endParaRPr lang="el-GR" sz="1400" dirty="0"/>
          </a:p>
        </p:txBody>
      </p:sp>
      <p:sp>
        <p:nvSpPr>
          <p:cNvPr id="14" name="13 - Επεξήγηση με παραλληλόγραμμο"/>
          <p:cNvSpPr/>
          <p:nvPr/>
        </p:nvSpPr>
        <p:spPr>
          <a:xfrm>
            <a:off x="6503671" y="259878"/>
            <a:ext cx="2405536" cy="1090941"/>
          </a:xfrm>
          <a:prstGeom prst="wedgeRectCallout">
            <a:avLst>
              <a:gd name="adj1" fmla="val -23733"/>
              <a:gd name="adj2" fmla="val 1040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/>
            <a:r>
              <a:rPr lang="el-GR" sz="1600" dirty="0" smtClean="0"/>
              <a:t>Αποβάλλεται μέσω των </a:t>
            </a:r>
            <a:r>
              <a:rPr lang="el-GR" sz="1600" dirty="0" err="1" smtClean="0"/>
              <a:t>κορπάνων</a:t>
            </a:r>
            <a:r>
              <a:rPr lang="el-GR" sz="1600" dirty="0" smtClean="0"/>
              <a:t> από την πρώτη μέρα της ασθένειας </a:t>
            </a:r>
            <a:endParaRPr lang="el-GR" sz="1400" dirty="0"/>
          </a:p>
        </p:txBody>
      </p:sp>
      <p:sp>
        <p:nvSpPr>
          <p:cNvPr id="15" name="14 - Επεξήγηση με παραλληλόγραμμο"/>
          <p:cNvSpPr/>
          <p:nvPr/>
        </p:nvSpPr>
        <p:spPr>
          <a:xfrm>
            <a:off x="6065134" y="5315857"/>
            <a:ext cx="2844073" cy="781691"/>
          </a:xfrm>
          <a:prstGeom prst="wedgeRectCallout">
            <a:avLst>
              <a:gd name="adj1" fmla="val -37977"/>
              <a:gd name="adj2" fmla="val -1550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950"/>
              </a:lnSpc>
            </a:pPr>
            <a:r>
              <a:rPr lang="el-GR" sz="1600" dirty="0" smtClean="0">
                <a:solidFill>
                  <a:srgbClr val="CAD6DE"/>
                </a:solidFill>
                <a:latin typeface="Cabin" pitchFamily="34" charset="0"/>
              </a:rPr>
              <a:t>ΌΧΙ στον πολλαπλασιασμό του Βακτηρίου  </a:t>
            </a:r>
            <a:endParaRPr lang="el-GR" sz="1600" dirty="0" smtClean="0">
              <a:solidFill>
                <a:srgbClr val="CAD6DE"/>
              </a:solidFill>
              <a:latin typeface="Cabi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930968"/>
            <a:ext cx="965037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Επιδημιολογία των Σαλμονελλών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526315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1027390" y="5363408"/>
            <a:ext cx="159187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615559" y="52631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Άνθρωποι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615559" y="5758696"/>
            <a:ext cx="338089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Άτομα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που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νοσούν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ή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είναι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φορείς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235773" y="526315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9" name="Text 6"/>
          <p:cNvSpPr/>
          <p:nvPr/>
        </p:nvSpPr>
        <p:spPr>
          <a:xfrm>
            <a:off x="5371624" y="5363408"/>
            <a:ext cx="266700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6013609" y="52631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Άρρωστα Ζώα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6013609" y="5758696"/>
            <a:ext cx="375356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Τα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άρρωστα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ζώα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ή 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τα ζώα που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είναι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φορείς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9633823" y="526315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3" name="Text 10"/>
          <p:cNvSpPr/>
          <p:nvPr/>
        </p:nvSpPr>
        <p:spPr>
          <a:xfrm>
            <a:off x="9767173" y="5363408"/>
            <a:ext cx="271701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411658" y="52631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Περιβάλλον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411658" y="5758696"/>
            <a:ext cx="3721031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l-GR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Έ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ντομα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l-GR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ρωκτικά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l-GR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Ν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ερό</a:t>
            </a:r>
            <a:endParaRPr lang="el-GR" sz="2400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l-GR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Δ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ιάφορα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οικιακά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σκεύη</a:t>
            </a:r>
            <a:r>
              <a:rPr lang="el-GR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681" y="540306"/>
            <a:ext cx="7772638" cy="1152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5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Εργαστηριακή Διάγνωση και Πρόληψη</a:t>
            </a:r>
            <a:endParaRPr lang="en-US" sz="36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81" y="1384777"/>
            <a:ext cx="489704" cy="48970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85681" y="1966164"/>
            <a:ext cx="2413992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u="sng" dirty="0">
                <a:solidFill>
                  <a:srgbClr val="92D05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Καλλιέργεια Αίματος</a:t>
            </a:r>
            <a:endParaRPr lang="en-US" sz="2400" b="1" u="sng" dirty="0">
              <a:solidFill>
                <a:srgbClr val="92D050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685681" y="2279210"/>
            <a:ext cx="777263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 algn="l">
              <a:lnSpc>
                <a:spcPts val="2450"/>
              </a:lnSpc>
              <a:buFont typeface="+mj-lt"/>
              <a:buAutoNum type="romanLcPeriod"/>
            </a:pPr>
            <a:r>
              <a:rPr lang="en-US" sz="20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Στον </a:t>
            </a:r>
            <a:r>
              <a:rPr lang="en-US" sz="2000" b="1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τυφοειδή πυρετό </a:t>
            </a:r>
            <a:r>
              <a:rPr lang="en-US" sz="20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γίνεται καλλιέργεια αίματος τις πρώτες </a:t>
            </a:r>
            <a:r>
              <a:rPr lang="en-US" sz="20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10 </a:t>
            </a:r>
            <a:r>
              <a:rPr lang="en-US" sz="20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ημέρες</a:t>
            </a:r>
            <a:r>
              <a:rPr lang="en-US" sz="20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l-GR" sz="20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 algn="l">
              <a:lnSpc>
                <a:spcPts val="2450"/>
              </a:lnSpc>
              <a:buFont typeface="+mj-lt"/>
              <a:buAutoNum type="romanLcPeriod"/>
            </a:pPr>
            <a:r>
              <a:rPr lang="el-GR" sz="2000" dirty="0" smtClean="0">
                <a:solidFill>
                  <a:srgbClr val="CAD6DE"/>
                </a:solidFill>
                <a:latin typeface="Cabin" pitchFamily="34" charset="0"/>
              </a:rPr>
              <a:t>Σε εμπλουτισμένο Θρεπτικό ζωμό.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81" y="3029800"/>
            <a:ext cx="489704" cy="48970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85681" y="3669062"/>
            <a:ext cx="2738318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u="sng" dirty="0">
                <a:solidFill>
                  <a:srgbClr val="92D05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Καλλιέργεια Κοπράνων</a:t>
            </a:r>
            <a:endParaRPr lang="en-US" sz="2400" b="1" u="sng" dirty="0">
              <a:solidFill>
                <a:srgbClr val="92D050"/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685681" y="3970533"/>
            <a:ext cx="7772638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350" indent="-514350" algn="l">
              <a:lnSpc>
                <a:spcPts val="2450"/>
              </a:lnSpc>
              <a:buFont typeface="+mj-lt"/>
              <a:buAutoNum type="romanLcPeriod"/>
            </a:pPr>
            <a:r>
              <a:rPr lang="en-US" sz="20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Γίνεται με εμβολιασμό σε εμπλουτισμένους ζωμούς και κατόπιν σε στερεά </a:t>
            </a:r>
            <a:r>
              <a:rPr lang="en-US" sz="20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θρεπτικά</a:t>
            </a:r>
            <a:r>
              <a:rPr lang="en-US" sz="20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0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υλικά</a:t>
            </a:r>
            <a:endParaRPr lang="el-GR" sz="20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 algn="l">
              <a:lnSpc>
                <a:spcPts val="2450"/>
              </a:lnSpc>
              <a:buFont typeface="+mj-lt"/>
              <a:buAutoNum type="romanLcPeriod"/>
            </a:pPr>
            <a:r>
              <a:rPr lang="el-GR" sz="20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Ανακαλλιέργεια</a:t>
            </a:r>
            <a:r>
              <a:rPr lang="el-GR" sz="20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l-GR" sz="20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</a:p>
          <a:p>
            <a:pPr marL="514350" indent="-514350" algn="l">
              <a:lnSpc>
                <a:spcPts val="2450"/>
              </a:lnSpc>
              <a:buFont typeface="+mj-lt"/>
              <a:buAutoNum type="romanLcPeriod"/>
            </a:pPr>
            <a:r>
              <a:rPr lang="el-GR" sz="20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Βιοχημικές ιδιότητες</a:t>
            </a:r>
            <a:endParaRPr lang="el-GR" sz="2000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 algn="l">
              <a:lnSpc>
                <a:spcPts val="2450"/>
              </a:lnSpc>
              <a:buFont typeface="+mj-lt"/>
              <a:buAutoNum type="romanLcPeriod"/>
            </a:pPr>
            <a:r>
              <a:rPr lang="el-GR" sz="2000" dirty="0" smtClean="0">
                <a:solidFill>
                  <a:srgbClr val="CAD6DE"/>
                </a:solidFill>
                <a:latin typeface="Cabin" pitchFamily="34" charset="0"/>
              </a:rPr>
              <a:t>Δοκιμή ευαισθησίας στα αντιβιοτικά </a:t>
            </a:r>
          </a:p>
          <a:p>
            <a:pPr marL="514350" indent="-514350" algn="l">
              <a:lnSpc>
                <a:spcPts val="2450"/>
              </a:lnSpc>
              <a:buFont typeface="+mj-lt"/>
              <a:buAutoNum type="romanLcPeriod"/>
            </a:pPr>
            <a:r>
              <a:rPr lang="el-GR" sz="2000" dirty="0" smtClean="0">
                <a:solidFill>
                  <a:srgbClr val="CAD6DE"/>
                </a:solidFill>
                <a:latin typeface="Cabin" pitchFamily="34" charset="0"/>
              </a:rPr>
              <a:t>Ορολογική τυποποίηση</a:t>
            </a:r>
            <a:r>
              <a:rPr lang="el-GR" sz="2000" b="1" dirty="0" smtClean="0">
                <a:solidFill>
                  <a:srgbClr val="FFFF00"/>
                </a:solidFill>
                <a:latin typeface="Cabin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abin" pitchFamily="34" charset="0"/>
              </a:rPr>
              <a:t>WIDAL </a:t>
            </a:r>
            <a:endParaRPr lang="el-GR" sz="2000" b="1" dirty="0" smtClean="0">
              <a:solidFill>
                <a:srgbClr val="FFFF00"/>
              </a:solidFill>
              <a:latin typeface="Cabin" pitchFamily="34" charset="0"/>
            </a:endParaRPr>
          </a:p>
          <a:p>
            <a:pPr marL="514350" indent="-514350" algn="l">
              <a:lnSpc>
                <a:spcPts val="2450"/>
              </a:lnSpc>
              <a:buFont typeface="+mj-lt"/>
              <a:buAutoNum type="romanLcPeriod"/>
            </a:pPr>
            <a:r>
              <a:rPr lang="el-GR" sz="2000" dirty="0" smtClean="0">
                <a:solidFill>
                  <a:srgbClr val="CAD6DE"/>
                </a:solidFill>
                <a:latin typeface="Cabin" pitchFamily="34" charset="0"/>
              </a:rPr>
              <a:t>Μετά τη 2</a:t>
            </a:r>
            <a:r>
              <a:rPr lang="el-GR" sz="2000" baseline="30000" dirty="0" smtClean="0">
                <a:solidFill>
                  <a:srgbClr val="CAD6DE"/>
                </a:solidFill>
                <a:latin typeface="Cabin" pitchFamily="34" charset="0"/>
              </a:rPr>
              <a:t>η</a:t>
            </a:r>
            <a:r>
              <a:rPr lang="el-GR" sz="2000" dirty="0" smtClean="0">
                <a:solidFill>
                  <a:srgbClr val="CAD6DE"/>
                </a:solidFill>
                <a:latin typeface="Cabin" pitchFamily="34" charset="0"/>
              </a:rPr>
              <a:t> Εβδομάδα  κ.α. 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81" y="6296170"/>
            <a:ext cx="489704" cy="48970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85681" y="6970157"/>
            <a:ext cx="2304812" cy="288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400" b="1" u="sng" dirty="0">
                <a:solidFill>
                  <a:srgbClr val="92D05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Πρόληψη</a:t>
            </a:r>
            <a:endParaRPr lang="en-US" sz="2400" b="1" u="sng" dirty="0">
              <a:solidFill>
                <a:srgbClr val="92D050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685681" y="7375803"/>
            <a:ext cx="7772638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 algn="l">
              <a:lnSpc>
                <a:spcPts val="2450"/>
              </a:lnSpc>
              <a:buFont typeface="+mj-lt"/>
              <a:buAutoNum type="romanLcPeriod"/>
            </a:pPr>
            <a:r>
              <a:rPr lang="el-GR" sz="20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Σωστή κανόνες υγιεινής </a:t>
            </a:r>
          </a:p>
          <a:p>
            <a:pPr marL="514350" indent="-514350" algn="l">
              <a:lnSpc>
                <a:spcPts val="2450"/>
              </a:lnSpc>
              <a:buFont typeface="+mj-lt"/>
              <a:buAutoNum type="romanLcPeriod"/>
            </a:pPr>
            <a:r>
              <a:rPr lang="en-US" sz="20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Για</a:t>
            </a:r>
            <a:r>
              <a:rPr lang="en-US" sz="20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0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τον τυφοειδή και τους παράτυφους A, Β και C γίνεται εμβολιασμός.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625685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l-GR" sz="2400" b="1" u="sng" dirty="0" smtClean="0">
                <a:solidFill>
                  <a:srgbClr val="92D050"/>
                </a:solidFill>
                <a:latin typeface="Unbounded" pitchFamily="34" charset="0"/>
              </a:rPr>
              <a:t>Θεραπεία </a:t>
            </a:r>
            <a:endParaRPr lang="en-US" sz="2400" b="1" u="sng" dirty="0">
              <a:solidFill>
                <a:srgbClr val="92D05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324124" y="3688675"/>
            <a:ext cx="746855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l-GR" sz="2400" dirty="0" err="1" smtClean="0">
                <a:solidFill>
                  <a:schemeClr val="bg1"/>
                </a:solidFill>
              </a:rPr>
              <a:t>Χλωραμφενικόλη</a:t>
            </a:r>
            <a:r>
              <a:rPr lang="el-GR" sz="2400" dirty="0" smtClean="0">
                <a:solidFill>
                  <a:schemeClr val="bg1"/>
                </a:solidFill>
              </a:rPr>
              <a:t> </a:t>
            </a: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l-GR" sz="2400" dirty="0" err="1" smtClean="0">
                <a:solidFill>
                  <a:schemeClr val="bg1"/>
                </a:solidFill>
              </a:rPr>
              <a:t>Αμπικιλλίνη</a:t>
            </a:r>
            <a:r>
              <a:rPr lang="el-GR" sz="2400" dirty="0" smtClean="0">
                <a:solidFill>
                  <a:schemeClr val="bg1"/>
                </a:solidFill>
              </a:rPr>
              <a:t> κ.α</a:t>
            </a:r>
            <a:r>
              <a:rPr lang="el-GR" sz="1850" dirty="0" smtClean="0">
                <a:solidFill>
                  <a:schemeClr val="bg1"/>
                </a:solidFill>
              </a:rPr>
              <a:t>.</a:t>
            </a:r>
            <a:endParaRPr lang="en-US" sz="18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6093578" y="3653135"/>
            <a:ext cx="2049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l-GR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ΤΕΛΟΣ</a:t>
            </a:r>
            <a:endParaRPr lang="el-GR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85787"/>
            <a:ext cx="115026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Σιγκέλλες</a:t>
            </a:r>
            <a:r>
              <a:rPr lang="en-US" sz="4400" dirty="0" smtClean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:</a:t>
            </a:r>
            <a:endParaRPr lang="el-GR" sz="4400" dirty="0" smtClean="0">
              <a:solidFill>
                <a:srgbClr val="FFFFFF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marL="0" indent="0">
              <a:lnSpc>
                <a:spcPts val="5500"/>
              </a:lnSpc>
              <a:buNone/>
            </a:pPr>
            <a:r>
              <a:rPr lang="el-GR" sz="3200" dirty="0" smtClean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4 είδη κύριος Εκπρόσωπος (</a:t>
            </a:r>
            <a:r>
              <a:rPr lang="en-US" sz="3200" dirty="0" err="1" smtClean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Shigella</a:t>
            </a:r>
            <a:r>
              <a:rPr lang="en-US" sz="3200" dirty="0" smtClean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Dysenteriae</a:t>
            </a:r>
            <a:r>
              <a:rPr lang="en-US" sz="3200" dirty="0" smtClean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)</a:t>
            </a:r>
            <a:endParaRPr lang="el-GR" sz="3200" dirty="0" smtClean="0">
              <a:solidFill>
                <a:srgbClr val="FFFFFF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marL="0" indent="0">
              <a:lnSpc>
                <a:spcPts val="5500"/>
              </a:lnSpc>
              <a:buNone/>
            </a:pP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446350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Μορφολογία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5221028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Gram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αρνητικά</a:t>
            </a:r>
            <a:endParaRPr lang="en-US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κίνητα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en-US" sz="2400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Xωρίς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έλυτρο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614761" y="45985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Καλλιέργεια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7614761" y="5221028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Αναπτύσσονται σε κοινά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θρεπτικά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υλικά</a:t>
            </a:r>
            <a:endParaRPr lang="en-US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l-GR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Ειδικά θρεπτικά υλικά 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(SS agar)</a:t>
            </a:r>
            <a:endParaRPr lang="en-US" sz="2400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ερόβιες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συνθήκες</a:t>
            </a:r>
            <a:endParaRPr lang="en-US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ριστη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θερμοκρασία ανάπτυξης τους 37° C.</a:t>
            </a: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85273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Βιοχημικές Ιδιότητες των Σιγγελλών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3619738"/>
            <a:ext cx="7468553" cy="2757011"/>
          </a:xfrm>
          <a:prstGeom prst="roundRect">
            <a:avLst>
              <a:gd name="adj" fmla="val 130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31744" y="3627358"/>
            <a:ext cx="7453312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71059" y="3778568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Ιδιότητες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301526" y="3778568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Shigella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31744" y="4312801"/>
            <a:ext cx="7453312" cy="6854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571059" y="4464010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Ζύμωση Γλυκόζης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301526" y="4464010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+(χωρίς αέριο)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6331744" y="4998244"/>
            <a:ext cx="7453312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571059" y="5149453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Ζύμωση Λακτόζης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0301526" y="5149453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-</a:t>
            </a:r>
            <a:endParaRPr lang="en-US" sz="1850" dirty="0"/>
          </a:p>
        </p:txBody>
      </p:sp>
      <p:sp>
        <p:nvSpPr>
          <p:cNvPr id="14" name="Shape 11"/>
          <p:cNvSpPr/>
          <p:nvPr/>
        </p:nvSpPr>
        <p:spPr>
          <a:xfrm>
            <a:off x="6331744" y="5683687"/>
            <a:ext cx="7453312" cy="6854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571059" y="5834896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Παραγωγή H</a:t>
            </a:r>
            <a:r>
              <a:rPr lang="en-US" sz="12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2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10301526" y="5834896"/>
            <a:ext cx="32442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-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887873"/>
            <a:ext cx="906958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Σιγκέλλες: ΑΝΤΙΓΟΝΙΚΗ ΣΥΣΤΑΣΗ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95086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Οι Σιγκέλλες ταξινομούνται σε διάφορους ορολογικούς τύπους, με βάση το σωματικό αντιγόνο Ο.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90355"/>
            <a:ext cx="880157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Σιγκέλλες: ΠΑΘΟΓΟΝΟΣ ΔΡΑΣΗ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73122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Font typeface="Arial" pitchFamily="34" charset="0"/>
              <a:buChar char="•"/>
            </a:pPr>
            <a:r>
              <a:rPr lang="en-US" sz="2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 κυριότερη ασθένεια που προκαλούν οι Σιγκέλλες είναι η </a:t>
            </a:r>
            <a:r>
              <a:rPr lang="el-GR" sz="2600" b="1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Μ</a:t>
            </a:r>
            <a:r>
              <a:rPr lang="en-US" sz="2600" b="1" dirty="0" err="1" smtClean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ικροβιακή</a:t>
            </a:r>
            <a:r>
              <a:rPr lang="en-US" sz="2600" b="1" dirty="0" smtClean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δυσεντερία</a:t>
            </a:r>
            <a:r>
              <a:rPr lang="el-GR" sz="26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</a:p>
          <a:p>
            <a:pPr marL="0" indent="0">
              <a:lnSpc>
                <a:spcPts val="3000"/>
              </a:lnSpc>
              <a:buFont typeface="Arial" pitchFamily="34" charset="0"/>
              <a:buChar char="•"/>
            </a:pPr>
            <a:r>
              <a:rPr lang="el-GR" sz="2600" b="1" dirty="0" smtClean="0">
                <a:solidFill>
                  <a:srgbClr val="FFFF00"/>
                </a:solidFill>
                <a:latin typeface="Cabin" pitchFamily="34" charset="0"/>
              </a:rPr>
              <a:t>Δεν </a:t>
            </a:r>
            <a:r>
              <a:rPr lang="el-GR" sz="2600" dirty="0" smtClean="0">
                <a:solidFill>
                  <a:srgbClr val="CAD6DE"/>
                </a:solidFill>
                <a:latin typeface="Cabin" pitchFamily="34" charset="0"/>
              </a:rPr>
              <a:t>προκαλούν Μικροβιαιμία 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837724" y="434768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Συμπτώματα</a:t>
            </a:r>
            <a:endParaRPr lang="en-US" sz="2400" b="1" dirty="0"/>
          </a:p>
        </p:txBody>
      </p:sp>
      <p:sp>
        <p:nvSpPr>
          <p:cNvPr id="5" name="Text 3"/>
          <p:cNvSpPr/>
          <p:nvPr/>
        </p:nvSpPr>
        <p:spPr>
          <a:xfrm>
            <a:off x="837724" y="493895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Κοιλιακό πόνο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837724" y="5405676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Πυρετός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837724" y="5872401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Βλεννοαιματηρές κενώσεις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7614761" y="434768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Αιτία</a:t>
            </a:r>
            <a:endParaRPr lang="en-US" sz="2400" b="1" dirty="0"/>
          </a:p>
        </p:txBody>
      </p:sp>
      <p:sp>
        <p:nvSpPr>
          <p:cNvPr id="9" name="Text 7"/>
          <p:cNvSpPr/>
          <p:nvPr/>
        </p:nvSpPr>
        <p:spPr>
          <a:xfrm>
            <a:off x="7614761" y="4938951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δράση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l-GR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τους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οφείλεται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σε μια </a:t>
            </a:r>
            <a:r>
              <a:rPr lang="en-US" sz="24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εξωτοξίνη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που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παράγουν</a:t>
            </a:r>
            <a:r>
              <a:rPr lang="el-GR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>
              <a:lnSpc>
                <a:spcPts val="3000"/>
              </a:lnSpc>
              <a:buFont typeface="+mj-lt"/>
              <a:buAutoNum type="arabicPeriod"/>
            </a:pPr>
            <a:r>
              <a:rPr lang="el-GR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Σ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την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ικανότητά τους να διεισδύουν στα επιθηλιακά κύτταρα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του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εντέρου</a:t>
            </a:r>
            <a:r>
              <a:rPr lang="el-GR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l-GR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  <a:sym typeface="Wingdings" pitchFamily="2" charset="2"/>
              </a:rPr>
              <a:t> </a:t>
            </a:r>
            <a:r>
              <a:rPr lang="el-GR" sz="2400" dirty="0" smtClean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  <a:sym typeface="Wingdings" pitchFamily="2" charset="2"/>
              </a:rPr>
              <a:t>Έλκη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5676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Σιγκέλλες: </a:t>
            </a:r>
            <a:r>
              <a:rPr lang="en-US" sz="3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ΕΠΙΔΗΜΙΟΛΟΓΙΑ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204465" y="2781776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 μικροβιακή δυσεντερία μεταδίδεται από άτομο σε άτομο,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μέσω</a:t>
            </a:r>
            <a:r>
              <a:rPr lang="el-GR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:</a:t>
            </a:r>
          </a:p>
          <a:p>
            <a:pPr marL="571500" indent="-571500">
              <a:lnSpc>
                <a:spcPts val="3000"/>
              </a:lnSpc>
              <a:buFont typeface="+mj-lt"/>
              <a:buAutoNum type="romanLcPeriod"/>
            </a:pPr>
            <a:r>
              <a:rPr lang="el-GR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μεσης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επαφής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71500" indent="-571500">
              <a:lnSpc>
                <a:spcPts val="3000"/>
              </a:lnSpc>
              <a:buFont typeface="+mj-lt"/>
              <a:buAutoNum type="romanLcPeriod"/>
            </a:pP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ή 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με μολυσμένο νερό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και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τρόφιμα</a:t>
            </a:r>
            <a:endParaRPr lang="en-US" sz="2400" dirty="0"/>
          </a:p>
        </p:txBody>
      </p:sp>
      <p:sp>
        <p:nvSpPr>
          <p:cNvPr id="5" name="Shape 2"/>
          <p:cNvSpPr/>
          <p:nvPr/>
        </p:nvSpPr>
        <p:spPr>
          <a:xfrm>
            <a:off x="6324124" y="482822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6" name="Text 3"/>
          <p:cNvSpPr/>
          <p:nvPr/>
        </p:nvSpPr>
        <p:spPr>
          <a:xfrm>
            <a:off x="6513790" y="4928473"/>
            <a:ext cx="159187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7101959" y="48282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Συχνότητα</a:t>
            </a:r>
            <a:endParaRPr lang="en-US" sz="2400" b="1" dirty="0"/>
          </a:p>
        </p:txBody>
      </p:sp>
      <p:sp>
        <p:nvSpPr>
          <p:cNvPr id="8" name="Text 5"/>
          <p:cNvSpPr/>
          <p:nvPr/>
        </p:nvSpPr>
        <p:spPr>
          <a:xfrm>
            <a:off x="7101959" y="5323761"/>
            <a:ext cx="283678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l-GR" sz="20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</a:t>
            </a:r>
            <a:r>
              <a:rPr lang="en-US" sz="20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ιο</a:t>
            </a:r>
            <a:r>
              <a:rPr lang="en-US" sz="20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0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συχνή στα νεογνά και τα παιδιά προσχολικής ηλικίας.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10178058" y="482822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</p:sp>
      <p:sp>
        <p:nvSpPr>
          <p:cNvPr id="10" name="Text 7"/>
          <p:cNvSpPr/>
          <p:nvPr/>
        </p:nvSpPr>
        <p:spPr>
          <a:xfrm>
            <a:off x="10313908" y="4928473"/>
            <a:ext cx="266700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8"/>
          <p:cNvSpPr/>
          <p:nvPr/>
        </p:nvSpPr>
        <p:spPr>
          <a:xfrm>
            <a:off x="10955893" y="48282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Περίοδος</a:t>
            </a:r>
            <a:endParaRPr lang="en-US" sz="2400" b="1" dirty="0"/>
          </a:p>
        </p:txBody>
      </p:sp>
      <p:sp>
        <p:nvSpPr>
          <p:cNvPr id="12" name="Text 9"/>
          <p:cNvSpPr/>
          <p:nvPr/>
        </p:nvSpPr>
        <p:spPr>
          <a:xfrm>
            <a:off x="10955893" y="5323761"/>
            <a:ext cx="283678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0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Παρατηρείται κυρίως το καλοκαίρι.</a:t>
            </a:r>
            <a:endParaRPr lang="en-US" sz="2000" dirty="0"/>
          </a:p>
        </p:txBody>
      </p:sp>
      <p:cxnSp>
        <p:nvCxnSpPr>
          <p:cNvPr id="14" name="13 - Ευθεία γραμμή σύνδεσης"/>
          <p:cNvCxnSpPr/>
          <p:nvPr/>
        </p:nvCxnSpPr>
        <p:spPr>
          <a:xfrm>
            <a:off x="5715000" y="4365771"/>
            <a:ext cx="8468591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85379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Σιγκέλλες: </a:t>
            </a:r>
            <a:r>
              <a:rPr lang="en-US" sz="36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ΕΡΓΑΣΤΗΡΙΑΚΗ ΔΙΑΓΝΩΣΗ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324124" y="262080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 διάγνωση γίνεται με καλλιέργεια κοπράνων σε ειδικά θρεπτικά υλικά.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3656052"/>
            <a:ext cx="3614618" cy="1740218"/>
          </a:xfrm>
          <a:prstGeom prst="roundRect">
            <a:avLst>
              <a:gd name="adj" fmla="val 2063"/>
            </a:avLst>
          </a:prstGeom>
          <a:solidFill>
            <a:srgbClr val="304755"/>
          </a:solidFill>
          <a:ln/>
        </p:spPr>
      </p:sp>
      <p:sp>
        <p:nvSpPr>
          <p:cNvPr id="6" name="Text 3"/>
          <p:cNvSpPr/>
          <p:nvPr/>
        </p:nvSpPr>
        <p:spPr>
          <a:xfrm>
            <a:off x="6563439" y="38953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Καλλιέργεια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63439" y="4390906"/>
            <a:ext cx="31359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Mac </a:t>
            </a:r>
            <a:r>
              <a:rPr lang="en-US" sz="18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Conkey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85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άγαρ</a:t>
            </a:r>
            <a:endParaRPr lang="el-GR" sz="1850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n-US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SS </a:t>
            </a:r>
            <a:r>
              <a:rPr lang="en-US" sz="185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άγαρ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10178059" y="3656052"/>
            <a:ext cx="3614618" cy="1740218"/>
          </a:xfrm>
          <a:prstGeom prst="roundRect">
            <a:avLst>
              <a:gd name="adj" fmla="val 2063"/>
            </a:avLst>
          </a:prstGeom>
          <a:solidFill>
            <a:srgbClr val="304755"/>
          </a:solidFill>
          <a:ln/>
        </p:spPr>
      </p:sp>
      <p:sp>
        <p:nvSpPr>
          <p:cNvPr id="9" name="Text 6"/>
          <p:cNvSpPr/>
          <p:nvPr/>
        </p:nvSpPr>
        <p:spPr>
          <a:xfrm>
            <a:off x="10417373" y="38953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Ανακαλλιέργεια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417373" y="4390906"/>
            <a:ext cx="31359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Απομόνωση των Σιγκέλλες από </a:t>
            </a:r>
            <a:r>
              <a:rPr lang="en-US" sz="185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άλλα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85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βακτήρια</a:t>
            </a:r>
            <a:r>
              <a:rPr lang="el-GR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του εντέρου</a:t>
            </a:r>
            <a:r>
              <a:rPr lang="en-US" sz="185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Shape 8"/>
          <p:cNvSpPr/>
          <p:nvPr/>
        </p:nvSpPr>
        <p:spPr>
          <a:xfrm>
            <a:off x="6324124" y="5635585"/>
            <a:ext cx="7468553" cy="1740218"/>
          </a:xfrm>
          <a:prstGeom prst="roundRect">
            <a:avLst>
              <a:gd name="adj" fmla="val 2063"/>
            </a:avLst>
          </a:prstGeom>
          <a:solidFill>
            <a:srgbClr val="304755"/>
          </a:solidFill>
          <a:ln/>
        </p:spPr>
      </p:sp>
      <p:sp>
        <p:nvSpPr>
          <p:cNvPr id="12" name="Text 9"/>
          <p:cNvSpPr/>
          <p:nvPr/>
        </p:nvSpPr>
        <p:spPr>
          <a:xfrm>
            <a:off x="6563439" y="587490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Ταυτοποίηση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63439" y="6370439"/>
            <a:ext cx="69899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Βιοχημική ταυτοποίηση, δοκιμή ευαισθησίας στα αντιβιοτικά, ορολογική τυποποίηση.</a:t>
            </a:r>
            <a:endParaRPr lang="en-US" sz="18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4222" y="526018"/>
            <a:ext cx="7808357" cy="1122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Σιγκέλλες: ΘΕΡΑΠΕΙΑ - ΠΡΟΦΥΛΑΞΗ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154222" y="1934528"/>
            <a:ext cx="7808357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8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Η </a:t>
            </a:r>
            <a:r>
              <a:rPr lang="en-US" sz="28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νόσος</a:t>
            </a:r>
            <a:r>
              <a:rPr lang="en-US" sz="28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αυτοθεραπεύεται</a:t>
            </a:r>
            <a:endParaRPr lang="el-GR" sz="2800" b="1" dirty="0" smtClean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en-US" sz="28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αλλά</a:t>
            </a:r>
            <a:r>
              <a:rPr lang="en-US" sz="28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8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είναι σημαντικό να τηρούνται οι κανόνες υγιεινής.</a:t>
            </a:r>
            <a:endParaRPr lang="en-US" sz="28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222" y="2454473"/>
            <a:ext cx="476964" cy="47696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54222" y="3122176"/>
            <a:ext cx="224504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u="sng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Εστιατόρια</a:t>
            </a:r>
            <a:endParaRPr lang="en-US" sz="2400" b="1" u="sng" dirty="0"/>
          </a:p>
        </p:txBody>
      </p:sp>
      <p:sp>
        <p:nvSpPr>
          <p:cNvPr id="7" name="Text 3"/>
          <p:cNvSpPr/>
          <p:nvPr/>
        </p:nvSpPr>
        <p:spPr>
          <a:xfrm>
            <a:off x="6154222" y="3517225"/>
            <a:ext cx="7808357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Έλεγχος προσωπικού για πρόληψη τροφιμογενών επιδημιών.</a:t>
            </a:r>
            <a:endParaRPr lang="en-US" sz="24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222" y="4394954"/>
            <a:ext cx="476964" cy="47696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54222" y="5062657"/>
            <a:ext cx="224504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u="sng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Ατομική Υγιεινή</a:t>
            </a:r>
            <a:endParaRPr lang="en-US" sz="2400" b="1" u="sng" dirty="0"/>
          </a:p>
        </p:txBody>
      </p:sp>
      <p:sp>
        <p:nvSpPr>
          <p:cNvPr id="10" name="Text 5"/>
          <p:cNvSpPr/>
          <p:nvPr/>
        </p:nvSpPr>
        <p:spPr>
          <a:xfrm>
            <a:off x="6154222" y="5457706"/>
            <a:ext cx="7808357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Συχνό πλύσιμο χεριών, ειδικά μετά από χρήση τουαλέτας.</a:t>
            </a:r>
            <a:endParaRPr lang="en-US" sz="24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222" y="6335435"/>
            <a:ext cx="476964" cy="47696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54222" y="7003137"/>
            <a:ext cx="2245043" cy="280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u="sng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Τρόφιμα</a:t>
            </a:r>
            <a:endParaRPr lang="en-US" sz="2400" b="1" u="sng" dirty="0"/>
          </a:p>
        </p:txBody>
      </p:sp>
      <p:sp>
        <p:nvSpPr>
          <p:cNvPr id="13" name="Text 7"/>
          <p:cNvSpPr/>
          <p:nvPr/>
        </p:nvSpPr>
        <p:spPr>
          <a:xfrm>
            <a:off x="6154222" y="7398187"/>
            <a:ext cx="7808357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Απομάκρυνση μικροβιοφορέων από την επεξεργασία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και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ctr">
              <a:lnSpc>
                <a:spcPts val="2400"/>
              </a:lnSpc>
              <a:buNone/>
            </a:pP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συσκευασία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τροφίμων.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19317"/>
            <a:ext cx="124659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Σαλμονέλλες: Μορφολογία </a:t>
            </a:r>
            <a:r>
              <a:rPr lang="en-US" sz="44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και</a:t>
            </a: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Καλλιέργεια</a:t>
            </a:r>
            <a:endParaRPr lang="en-US" sz="4400" dirty="0">
              <a:solidFill>
                <a:srgbClr val="FFFFFF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l-GR" sz="2000" b="1" u="sng" dirty="0" smtClean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Συχνότερα είδη:</a:t>
            </a:r>
            <a:endParaRPr lang="el-GR" sz="2000" b="1" u="sng" dirty="0" smtClean="0">
              <a:solidFill>
                <a:srgbClr val="FFFFFF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marL="514350" indent="-514350" algn="ctr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smtClean="0">
                <a:solidFill>
                  <a:srgbClr val="FFFFFF"/>
                </a:solidFill>
                <a:latin typeface="Unbounded" pitchFamily="34" charset="0"/>
              </a:rPr>
              <a:t>Salmonella </a:t>
            </a:r>
            <a:r>
              <a:rPr lang="en-US" sz="2000" dirty="0" err="1" smtClean="0">
                <a:solidFill>
                  <a:srgbClr val="FFFFFF"/>
                </a:solidFill>
                <a:latin typeface="Unbounded" pitchFamily="34" charset="0"/>
              </a:rPr>
              <a:t>typhi</a:t>
            </a:r>
            <a:endParaRPr lang="en-US" sz="2000" dirty="0" smtClean="0">
              <a:solidFill>
                <a:srgbClr val="FFFFFF"/>
              </a:solidFill>
              <a:latin typeface="Unbounded" pitchFamily="34" charset="0"/>
            </a:endParaRPr>
          </a:p>
          <a:p>
            <a:pPr marL="514350" indent="-514350" algn="ctr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smtClean="0">
                <a:solidFill>
                  <a:srgbClr val="FFFFFF"/>
                </a:solidFill>
                <a:latin typeface="Unbounded" pitchFamily="34" charset="0"/>
              </a:rPr>
              <a:t>Salmonella </a:t>
            </a:r>
            <a:r>
              <a:rPr lang="en-US" sz="2000" dirty="0" err="1" smtClean="0">
                <a:solidFill>
                  <a:srgbClr val="FFFFFF"/>
                </a:solidFill>
                <a:latin typeface="Unbounded" pitchFamily="34" charset="0"/>
              </a:rPr>
              <a:t>paratyphi</a:t>
            </a:r>
            <a:r>
              <a:rPr lang="en-US" sz="2000" dirty="0">
                <a:solidFill>
                  <a:srgbClr val="FFFFFF"/>
                </a:solidFill>
                <a:latin typeface="Unbounded" pitchFamily="34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Unbounded" pitchFamily="34" charset="0"/>
              </a:rPr>
              <a:t>A,B,C</a:t>
            </a:r>
          </a:p>
          <a:p>
            <a:pPr marL="514350" indent="-514350" algn="ctr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smtClean="0">
                <a:solidFill>
                  <a:srgbClr val="FFFFFF"/>
                </a:solidFill>
                <a:latin typeface="Unbounded" pitchFamily="34" charset="0"/>
              </a:rPr>
              <a:t>Salmonella </a:t>
            </a:r>
            <a:r>
              <a:rPr lang="en-US" sz="2000" dirty="0" err="1" smtClean="0">
                <a:solidFill>
                  <a:srgbClr val="FFFFFF"/>
                </a:solidFill>
                <a:latin typeface="Unbounded" pitchFamily="34" charset="0"/>
              </a:rPr>
              <a:t>enteritidis</a:t>
            </a:r>
            <a:r>
              <a:rPr lang="en-US" sz="2000" dirty="0" smtClean="0">
                <a:solidFill>
                  <a:srgbClr val="FFFFFF"/>
                </a:solidFill>
                <a:latin typeface="Unbounded" pitchFamily="34" charset="0"/>
              </a:rPr>
              <a:t> </a:t>
            </a:r>
          </a:p>
        </p:txBody>
      </p:sp>
      <p:sp>
        <p:nvSpPr>
          <p:cNvPr id="3" name="Text 1"/>
          <p:cNvSpPr/>
          <p:nvPr/>
        </p:nvSpPr>
        <p:spPr>
          <a:xfrm>
            <a:off x="837724" y="37880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Μορφολογία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837724" y="4379357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Gram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αρνητικά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l-GR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σπορα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,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l-GR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Κ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νητά</a:t>
            </a:r>
            <a:endParaRPr lang="el-GR" sz="2400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l-GR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Π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ερίτριχα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.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614761" y="37880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Καλλιέργεια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7614761" y="4379357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Αναπτύσσονται στα κοινά </a:t>
            </a:r>
            <a:r>
              <a:rPr lang="en-US" sz="2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θρεπτικά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υλικά</a:t>
            </a:r>
            <a:endParaRPr lang="en-US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l-GR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Ειδικά θρεπτικά υλικά 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(SS agar)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l-GR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Α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ερόβιες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συνθήκες</a:t>
            </a:r>
            <a:endParaRPr lang="el-GR" sz="2400" dirty="0" smtClean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514350" indent="-514350">
              <a:lnSpc>
                <a:spcPts val="3000"/>
              </a:lnSpc>
              <a:buFont typeface="+mj-lt"/>
              <a:buAutoNum type="romanLcPeriod"/>
            </a:pPr>
            <a:r>
              <a:rPr lang="el-GR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Ά</a:t>
            </a:r>
            <a:r>
              <a:rPr lang="en-US" sz="2400" dirty="0" err="1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ριστη</a:t>
            </a:r>
            <a:r>
              <a:rPr lang="en-US" sz="2400" dirty="0" smtClean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2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θερμοκρασία ανάπτυξης τους 37° C.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632</Words>
  <Application>Microsoft Office PowerPoint</Application>
  <PresentationFormat>Προσαρμογή</PresentationFormat>
  <Paragraphs>169</Paragraphs>
  <Slides>16</Slides>
  <Notes>15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2" baseType="lpstr">
      <vt:lpstr>Arial</vt:lpstr>
      <vt:lpstr>Unbounded</vt:lpstr>
      <vt:lpstr>Calibri</vt:lpstr>
      <vt:lpstr>Cabin</vt:lpstr>
      <vt:lpstr>Wingdings</vt:lpstr>
      <vt:lpstr>Office Theme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αννα βασιλειου</cp:lastModifiedBy>
  <cp:revision>10</cp:revision>
  <dcterms:created xsi:type="dcterms:W3CDTF">2024-12-16T16:18:19Z</dcterms:created>
  <dcterms:modified xsi:type="dcterms:W3CDTF">2024-12-16T17:48:49Z</dcterms:modified>
</cp:coreProperties>
</file>