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4630400" cy="8229600"/>
  <p:notesSz cx="8229600" cy="14630400"/>
  <p:embeddedFontLst>
    <p:embeddedFont>
      <p:font typeface="MuseoModerno Medium" charset="0"/>
      <p:regular r:id="rId12"/>
    </p:embeddedFont>
    <p:embeddedFont>
      <p:font typeface="Calibri" pitchFamily="34" charset="0"/>
      <p:regular r:id="rId13"/>
      <p:bold r:id="rId14"/>
      <p:italic r:id="rId15"/>
      <p:boldItalic r:id="rId16"/>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3" d="100"/>
          <a:sy n="73" d="100"/>
        </p:scale>
        <p:origin x="-446" y="-8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Escherichia coli: Μια Εισαγωγή</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Η Escherichia coli, γνωστή και ως Κολοβακτηρίδιο, είναι ένα κοινό βακτήριο που βρίσκεται στο έντερο του ανθρώπου και των ζώων. Μπορεί να προκαλέσει ποικίλα προβλήματα υγείας, από ήπιες γαστρεντερικές διαταραχές έως σοβαρές λοιμώξεις.</a:t>
            </a:r>
            <a:endParaRPr lang="en-US" sz="1750" dirty="0"/>
          </a:p>
        </p:txBody>
      </p:sp>
      <p:sp>
        <p:nvSpPr>
          <p:cNvPr id="5" name="Shape 2"/>
          <p:cNvSpPr/>
          <p:nvPr/>
        </p:nvSpPr>
        <p:spPr>
          <a:xfrm>
            <a:off x="6280190" y="5665470"/>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5648563"/>
            <a:ext cx="1516380"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by anna VAS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721412"/>
            <a:ext cx="635127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Μορφολογία και Χρώση</a:t>
            </a:r>
            <a:endParaRPr lang="en-US" sz="4450" dirty="0"/>
          </a:p>
        </p:txBody>
      </p:sp>
      <p:sp>
        <p:nvSpPr>
          <p:cNvPr id="3" name="Text 1"/>
          <p:cNvSpPr/>
          <p:nvPr/>
        </p:nvSpPr>
        <p:spPr>
          <a:xfrm>
            <a:off x="793790" y="3997166"/>
            <a:ext cx="2835235" cy="354330"/>
          </a:xfrm>
          <a:prstGeom prst="rect">
            <a:avLst/>
          </a:prstGeom>
          <a:noFill/>
          <a:ln/>
        </p:spPr>
        <p:txBody>
          <a:bodyPr wrap="none" lIns="0" tIns="0" rIns="0" bIns="0" rtlCol="0" anchor="t"/>
          <a:lstStyle/>
          <a:p>
            <a:pPr marL="0" indent="0">
              <a:lnSpc>
                <a:spcPts val="2750"/>
              </a:lnSpc>
              <a:buNone/>
            </a:pPr>
            <a:r>
              <a:rPr lang="en-US" sz="2800" u="sng" dirty="0">
                <a:solidFill>
                  <a:srgbClr val="124E73"/>
                </a:solidFill>
                <a:latin typeface="MuseoModerno Medium" pitchFamily="34" charset="0"/>
                <a:ea typeface="MuseoModerno Medium" pitchFamily="34" charset="-122"/>
                <a:cs typeface="MuseoModerno Medium" pitchFamily="34" charset="-120"/>
              </a:rPr>
              <a:t>Gram αρνητικό</a:t>
            </a:r>
            <a:endParaRPr lang="en-US" sz="2800" u="sng" dirty="0"/>
          </a:p>
        </p:txBody>
      </p:sp>
      <p:sp>
        <p:nvSpPr>
          <p:cNvPr id="4" name="Text 2"/>
          <p:cNvSpPr/>
          <p:nvPr/>
        </p:nvSpPr>
        <p:spPr>
          <a:xfrm>
            <a:off x="793790" y="4578310"/>
            <a:ext cx="6244709" cy="725805"/>
          </a:xfrm>
          <a:prstGeom prst="rect">
            <a:avLst/>
          </a:prstGeom>
          <a:noFill/>
          <a:ln/>
        </p:spPr>
        <p:txBody>
          <a:bodyPr wrap="square" lIns="0" tIns="0" rIns="0" bIns="0" rtlCol="0" anchor="t"/>
          <a:lstStyle/>
          <a:p>
            <a:pPr marL="0" indent="0">
              <a:lnSpc>
                <a:spcPts val="2850"/>
              </a:lnSpc>
              <a:buNone/>
            </a:pPr>
            <a:r>
              <a:rPr lang="en-US" sz="2400" dirty="0">
                <a:solidFill>
                  <a:srgbClr val="2B4150"/>
                </a:solidFill>
                <a:latin typeface="Source Sans Pro" pitchFamily="34" charset="0"/>
                <a:ea typeface="Source Sans Pro" pitchFamily="34" charset="-122"/>
                <a:cs typeface="Source Sans Pro" pitchFamily="34" charset="-120"/>
              </a:rPr>
              <a:t>Η Ε. coli είναι ένα Gram </a:t>
            </a:r>
            <a:r>
              <a:rPr lang="en-US" sz="2400" b="1" dirty="0" err="1">
                <a:solidFill>
                  <a:srgbClr val="FF0000"/>
                </a:solidFill>
                <a:latin typeface="Source Sans Pro" pitchFamily="34" charset="0"/>
                <a:ea typeface="Source Sans Pro" pitchFamily="34" charset="-122"/>
                <a:cs typeface="Source Sans Pro" pitchFamily="34" charset="-120"/>
              </a:rPr>
              <a:t>αρνητικό</a:t>
            </a:r>
            <a:r>
              <a:rPr lang="en-US" sz="2400" dirty="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βακτήριο</a:t>
            </a:r>
            <a:r>
              <a:rPr lang="el-GR" sz="2400" dirty="0" smtClean="0">
                <a:solidFill>
                  <a:srgbClr val="2B4150"/>
                </a:solidFill>
                <a:latin typeface="Source Sans Pro" pitchFamily="34" charset="0"/>
                <a:ea typeface="Source Sans Pro" pitchFamily="34" charset="-122"/>
                <a:cs typeface="Source Sans Pro" pitchFamily="34" charset="-120"/>
              </a:rPr>
              <a:t>.</a:t>
            </a:r>
            <a:endParaRPr lang="en-US" sz="2400" dirty="0"/>
          </a:p>
        </p:txBody>
      </p:sp>
      <p:sp>
        <p:nvSpPr>
          <p:cNvPr id="5" name="Text 3"/>
          <p:cNvSpPr/>
          <p:nvPr/>
        </p:nvSpPr>
        <p:spPr>
          <a:xfrm>
            <a:off x="7599521" y="3997166"/>
            <a:ext cx="2835235" cy="354330"/>
          </a:xfrm>
          <a:prstGeom prst="rect">
            <a:avLst/>
          </a:prstGeom>
          <a:noFill/>
          <a:ln/>
        </p:spPr>
        <p:txBody>
          <a:bodyPr wrap="none" lIns="0" tIns="0" rIns="0" bIns="0" rtlCol="0" anchor="t"/>
          <a:lstStyle/>
          <a:p>
            <a:pPr marL="0" indent="0">
              <a:lnSpc>
                <a:spcPts val="2750"/>
              </a:lnSpc>
              <a:buNone/>
            </a:pPr>
            <a:r>
              <a:rPr lang="en-US" sz="2800" u="sng" dirty="0">
                <a:solidFill>
                  <a:srgbClr val="124E73"/>
                </a:solidFill>
                <a:latin typeface="MuseoModerno Medium" pitchFamily="34" charset="0"/>
                <a:ea typeface="MuseoModerno Medium" pitchFamily="34" charset="-122"/>
                <a:cs typeface="MuseoModerno Medium" pitchFamily="34" charset="-120"/>
              </a:rPr>
              <a:t>Κινητικότητα</a:t>
            </a:r>
            <a:endParaRPr lang="en-US" sz="2800" u="sng" dirty="0"/>
          </a:p>
        </p:txBody>
      </p:sp>
      <p:sp>
        <p:nvSpPr>
          <p:cNvPr id="6" name="Text 4"/>
          <p:cNvSpPr/>
          <p:nvPr/>
        </p:nvSpPr>
        <p:spPr>
          <a:xfrm>
            <a:off x="7450282" y="4578310"/>
            <a:ext cx="6702135" cy="725805"/>
          </a:xfrm>
          <a:prstGeom prst="rect">
            <a:avLst/>
          </a:prstGeom>
          <a:noFill/>
          <a:ln/>
        </p:spPr>
        <p:txBody>
          <a:bodyPr wrap="square" lIns="0" tIns="0" rIns="0" bIns="0" rtlCol="0" anchor="t"/>
          <a:lstStyle/>
          <a:p>
            <a:pPr marL="0" indent="0">
              <a:lnSpc>
                <a:spcPts val="2850"/>
              </a:lnSpc>
              <a:buFont typeface="Arial" pitchFamily="34" charset="0"/>
              <a:buChar char="•"/>
            </a:pPr>
            <a:r>
              <a:rPr lang="el-GR" sz="2400" dirty="0" smtClean="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Συνήθως</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err="1">
                <a:solidFill>
                  <a:srgbClr val="2B4150"/>
                </a:solidFill>
                <a:latin typeface="Source Sans Pro" pitchFamily="34" charset="0"/>
                <a:ea typeface="Source Sans Pro" pitchFamily="34" charset="-122"/>
                <a:cs typeface="Source Sans Pro" pitchFamily="34" charset="-120"/>
              </a:rPr>
              <a:t>είναι</a:t>
            </a:r>
            <a:r>
              <a:rPr lang="en-US" sz="2400" dirty="0">
                <a:solidFill>
                  <a:srgbClr val="2B4150"/>
                </a:solidFill>
                <a:latin typeface="Source Sans Pro" pitchFamily="34" charset="0"/>
                <a:ea typeface="Source Sans Pro" pitchFamily="34" charset="-122"/>
                <a:cs typeface="Source Sans Pro" pitchFamily="34" charset="-120"/>
              </a:rPr>
              <a:t> </a:t>
            </a:r>
            <a:r>
              <a:rPr lang="en-US" sz="2400" u="sng" dirty="0" err="1" smtClean="0">
                <a:solidFill>
                  <a:srgbClr val="2B4150"/>
                </a:solidFill>
                <a:latin typeface="Source Sans Pro" pitchFamily="34" charset="0"/>
                <a:ea typeface="Source Sans Pro" pitchFamily="34" charset="-122"/>
                <a:cs typeface="Source Sans Pro" pitchFamily="34" charset="-120"/>
              </a:rPr>
              <a:t>κινητή</a:t>
            </a:r>
            <a:endParaRPr lang="el-GR" sz="2400" u="sng" dirty="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n-US" sz="2400" dirty="0" smtClean="0">
                <a:solidFill>
                  <a:srgbClr val="2B4150"/>
                </a:solidFill>
                <a:latin typeface="Source Sans Pro" pitchFamily="34" charset="0"/>
                <a:ea typeface="Source Sans Pro" pitchFamily="34" charset="-122"/>
                <a:cs typeface="Source Sans Pro" pitchFamily="34" charset="-120"/>
              </a:rPr>
              <a:t> </a:t>
            </a:r>
            <a:r>
              <a:rPr lang="el-GR" sz="2400" dirty="0" smtClean="0">
                <a:solidFill>
                  <a:srgbClr val="2B4150"/>
                </a:solidFill>
                <a:latin typeface="Source Sans Pro" pitchFamily="34" charset="0"/>
                <a:ea typeface="Source Sans Pro" pitchFamily="34" charset="-122"/>
                <a:cs typeface="Source Sans Pro" pitchFamily="34" charset="-120"/>
              </a:rPr>
              <a:t>Μ</a:t>
            </a:r>
            <a:r>
              <a:rPr lang="en-US" sz="2400" dirty="0" smtClean="0">
                <a:solidFill>
                  <a:srgbClr val="2B4150"/>
                </a:solidFill>
                <a:latin typeface="Source Sans Pro" pitchFamily="34" charset="0"/>
                <a:ea typeface="Source Sans Pro" pitchFamily="34" charset="-122"/>
                <a:cs typeface="Source Sans Pro" pitchFamily="34" charset="-120"/>
              </a:rPr>
              <a:t>ε </a:t>
            </a:r>
            <a:r>
              <a:rPr lang="en-US" sz="2400" b="1" dirty="0" err="1">
                <a:solidFill>
                  <a:srgbClr val="2B4150"/>
                </a:solidFill>
                <a:latin typeface="Source Sans Pro" pitchFamily="34" charset="0"/>
                <a:ea typeface="Source Sans Pro" pitchFamily="34" charset="-122"/>
                <a:cs typeface="Source Sans Pro" pitchFamily="34" charset="-120"/>
              </a:rPr>
              <a:t>βλεφαρίδες</a:t>
            </a:r>
            <a:r>
              <a:rPr lang="en-US" sz="2400" dirty="0">
                <a:solidFill>
                  <a:srgbClr val="2B4150"/>
                </a:solidFill>
                <a:latin typeface="Source Sans Pro" pitchFamily="34" charset="0"/>
                <a:ea typeface="Source Sans Pro" pitchFamily="34" charset="-122"/>
                <a:cs typeface="Source Sans Pro" pitchFamily="34" charset="-120"/>
              </a:rPr>
              <a:t> </a:t>
            </a:r>
            <a:r>
              <a:rPr lang="en-US" sz="2400" dirty="0" smtClean="0">
                <a:solidFill>
                  <a:srgbClr val="2B4150"/>
                </a:solidFill>
                <a:latin typeface="Source Sans Pro" pitchFamily="34" charset="0"/>
                <a:ea typeface="Source Sans Pro" pitchFamily="34" charset="-122"/>
                <a:cs typeface="Source Sans Pro" pitchFamily="34" charset="-120"/>
              </a:rPr>
              <a:t>(</a:t>
            </a:r>
            <a:r>
              <a:rPr lang="en-US" sz="2400" dirty="0" err="1">
                <a:solidFill>
                  <a:srgbClr val="2B4150"/>
                </a:solidFill>
                <a:latin typeface="Source Sans Pro" pitchFamily="34" charset="0"/>
                <a:ea typeface="Source Sans Pro" pitchFamily="34" charset="-122"/>
                <a:cs typeface="Source Sans Pro" pitchFamily="34" charset="-120"/>
              </a:rPr>
              <a:t>περίτριχο</a:t>
            </a:r>
            <a:r>
              <a:rPr lang="en-US" sz="2400" dirty="0" smtClean="0">
                <a:solidFill>
                  <a:srgbClr val="2B4150"/>
                </a:solidFill>
                <a:latin typeface="Source Sans Pro" pitchFamily="34" charset="0"/>
                <a:ea typeface="Source Sans Pro" pitchFamily="34" charset="-122"/>
                <a:cs typeface="Source Sans Pro" pitchFamily="34" charset="-120"/>
              </a:rPr>
              <a:t>)</a:t>
            </a: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400" dirty="0" smtClean="0">
                <a:solidFill>
                  <a:srgbClr val="2B4150"/>
                </a:solidFill>
                <a:ea typeface="Source Sans Pro" pitchFamily="34" charset="-122"/>
              </a:rPr>
              <a:t> Έλυτρο</a:t>
            </a:r>
          </a:p>
          <a:p>
            <a:pPr marL="0" indent="0">
              <a:lnSpc>
                <a:spcPts val="2850"/>
              </a:lnSpc>
              <a:buFont typeface="Arial" pitchFamily="34" charset="0"/>
              <a:buChar char="•"/>
            </a:pPr>
            <a:r>
              <a:rPr lang="el-GR" sz="2400" dirty="0" smtClean="0">
                <a:solidFill>
                  <a:srgbClr val="2B4150"/>
                </a:solidFill>
                <a:ea typeface="Source Sans Pro" pitchFamily="34" charset="-122"/>
              </a:rPr>
              <a:t> Ινίδια</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22742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Καλλιέργεια</a:t>
            </a:r>
            <a:endParaRPr lang="en-US" sz="4450" dirty="0"/>
          </a:p>
        </p:txBody>
      </p:sp>
      <p:sp>
        <p:nvSpPr>
          <p:cNvPr id="4" name="Text 1"/>
          <p:cNvSpPr/>
          <p:nvPr/>
        </p:nvSpPr>
        <p:spPr>
          <a:xfrm>
            <a:off x="6280190" y="4276368"/>
            <a:ext cx="7556421" cy="725805"/>
          </a:xfrm>
          <a:prstGeom prst="rect">
            <a:avLst/>
          </a:prstGeom>
          <a:noFill/>
          <a:ln/>
        </p:spPr>
        <p:txBody>
          <a:bodyPr wrap="square" lIns="0" tIns="0" rIns="0" bIns="0" rtlCol="0" anchor="t"/>
          <a:lstStyle/>
          <a:p>
            <a:pPr marL="0" indent="0">
              <a:lnSpc>
                <a:spcPts val="2850"/>
              </a:lnSpc>
              <a:buFont typeface="Arial" pitchFamily="34" charset="0"/>
              <a:buChar char="•"/>
            </a:pPr>
            <a:r>
              <a:rPr lang="el-GR" sz="2400" dirty="0">
                <a:solidFill>
                  <a:srgbClr val="2B4150"/>
                </a:solidFill>
                <a:latin typeface="Source Sans Pro" pitchFamily="34" charset="0"/>
                <a:ea typeface="Source Sans Pro" pitchFamily="34" charset="-122"/>
                <a:cs typeface="Source Sans Pro" pitchFamily="34" charset="-120"/>
              </a:rPr>
              <a:t>Κ</a:t>
            </a:r>
            <a:r>
              <a:rPr lang="en-US" sz="2400" dirty="0" err="1" smtClean="0">
                <a:solidFill>
                  <a:srgbClr val="2B4150"/>
                </a:solidFill>
                <a:latin typeface="Source Sans Pro" pitchFamily="34" charset="0"/>
                <a:ea typeface="Source Sans Pro" pitchFamily="34" charset="-122"/>
                <a:cs typeface="Source Sans Pro" pitchFamily="34" charset="-120"/>
              </a:rPr>
              <a:t>οινά</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err="1">
                <a:solidFill>
                  <a:srgbClr val="2B4150"/>
                </a:solidFill>
                <a:latin typeface="Source Sans Pro" pitchFamily="34" charset="0"/>
                <a:ea typeface="Source Sans Pro" pitchFamily="34" charset="-122"/>
                <a:cs typeface="Source Sans Pro" pitchFamily="34" charset="-120"/>
              </a:rPr>
              <a:t>θρεπτικά</a:t>
            </a:r>
            <a:r>
              <a:rPr lang="en-US" sz="2400" dirty="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υλικά</a:t>
            </a:r>
            <a:r>
              <a:rPr lang="en-US" sz="2400" dirty="0" smtClean="0">
                <a:solidFill>
                  <a:srgbClr val="2B4150"/>
                </a:solidFill>
                <a:latin typeface="Source Sans Pro" pitchFamily="34" charset="0"/>
                <a:ea typeface="Source Sans Pro" pitchFamily="34" charset="-122"/>
                <a:cs typeface="Source Sans Pro" pitchFamily="34" charset="-120"/>
              </a:rPr>
              <a:t>.</a:t>
            </a: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400" dirty="0">
                <a:solidFill>
                  <a:srgbClr val="2B4150"/>
                </a:solidFill>
                <a:latin typeface="Source Sans Pro" pitchFamily="34" charset="0"/>
                <a:ea typeface="Source Sans Pro" pitchFamily="34" charset="-122"/>
                <a:cs typeface="Source Sans Pro" pitchFamily="34" charset="-120"/>
              </a:rPr>
              <a:t>Α</a:t>
            </a:r>
            <a:r>
              <a:rPr lang="en-US" sz="2400" dirty="0" err="1" smtClean="0">
                <a:solidFill>
                  <a:srgbClr val="2B4150"/>
                </a:solidFill>
                <a:latin typeface="Source Sans Pro" pitchFamily="34" charset="0"/>
                <a:ea typeface="Source Sans Pro" pitchFamily="34" charset="-122"/>
                <a:cs typeface="Source Sans Pro" pitchFamily="34" charset="-120"/>
              </a:rPr>
              <a:t>ερόβιες</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συνθήκες</a:t>
            </a: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400" dirty="0">
                <a:solidFill>
                  <a:srgbClr val="2B4150"/>
                </a:solidFill>
                <a:latin typeface="Source Sans Pro" pitchFamily="34" charset="0"/>
                <a:ea typeface="Source Sans Pro" pitchFamily="34" charset="-122"/>
                <a:cs typeface="Source Sans Pro" pitchFamily="34" charset="-120"/>
              </a:rPr>
              <a:t>Ά</a:t>
            </a:r>
            <a:r>
              <a:rPr lang="en-US" sz="2400" dirty="0" err="1" smtClean="0">
                <a:solidFill>
                  <a:srgbClr val="2B4150"/>
                </a:solidFill>
                <a:latin typeface="Source Sans Pro" pitchFamily="34" charset="0"/>
                <a:ea typeface="Source Sans Pro" pitchFamily="34" charset="-122"/>
                <a:cs typeface="Source Sans Pro" pitchFamily="34" charset="-120"/>
              </a:rPr>
              <a:t>ριστη</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err="1">
                <a:solidFill>
                  <a:srgbClr val="2B4150"/>
                </a:solidFill>
                <a:latin typeface="Source Sans Pro" pitchFamily="34" charset="0"/>
                <a:ea typeface="Source Sans Pro" pitchFamily="34" charset="-122"/>
                <a:cs typeface="Source Sans Pro" pitchFamily="34" charset="-120"/>
              </a:rPr>
              <a:t>θερμοκρασία</a:t>
            </a:r>
            <a:r>
              <a:rPr lang="en-US" sz="2400" dirty="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ανάπτυξης</a:t>
            </a:r>
            <a:r>
              <a:rPr lang="el-GR" sz="2400" dirty="0">
                <a:solidFill>
                  <a:srgbClr val="2B4150"/>
                </a:solidFill>
                <a:latin typeface="Source Sans Pro" pitchFamily="34" charset="0"/>
                <a:ea typeface="Source Sans Pro" pitchFamily="34" charset="-122"/>
                <a:cs typeface="Source Sans Pro" pitchFamily="34" charset="-120"/>
              </a:rPr>
              <a:t>-</a:t>
            </a:r>
            <a:r>
              <a:rPr lang="en-US" sz="2400" dirty="0" smtClean="0">
                <a:solidFill>
                  <a:srgbClr val="2B4150"/>
                </a:solidFill>
                <a:latin typeface="Source Sans Pro" pitchFamily="34" charset="0"/>
                <a:ea typeface="Source Sans Pro" pitchFamily="34" charset="-122"/>
                <a:cs typeface="Source Sans Pro" pitchFamily="34" charset="-120"/>
              </a:rPr>
              <a:t>37°C</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6948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Βιοχημικές Ιδιότητες</a:t>
            </a:r>
            <a:endParaRPr lang="en-US" sz="4450" dirty="0"/>
          </a:p>
        </p:txBody>
      </p:sp>
      <p:sp>
        <p:nvSpPr>
          <p:cNvPr id="4" name="Shape 1"/>
          <p:cNvSpPr/>
          <p:nvPr/>
        </p:nvSpPr>
        <p:spPr>
          <a:xfrm>
            <a:off x="793790" y="3618428"/>
            <a:ext cx="7556421" cy="2041684"/>
          </a:xfrm>
          <a:prstGeom prst="roundRect">
            <a:avLst>
              <a:gd name="adj" fmla="val 1666"/>
            </a:avLst>
          </a:prstGeom>
          <a:noFill/>
          <a:ln w="7620">
            <a:solidFill>
              <a:srgbClr val="000000">
                <a:alpha val="8000"/>
              </a:srgbClr>
            </a:solidFill>
            <a:prstDash val="solid"/>
          </a:ln>
        </p:spPr>
      </p:sp>
      <p:sp>
        <p:nvSpPr>
          <p:cNvPr id="5" name="Shape 2"/>
          <p:cNvSpPr/>
          <p:nvPr/>
        </p:nvSpPr>
        <p:spPr>
          <a:xfrm>
            <a:off x="806768" y="3626048"/>
            <a:ext cx="7543443" cy="1013222"/>
          </a:xfrm>
          <a:prstGeom prst="rect">
            <a:avLst/>
          </a:prstGeom>
          <a:solidFill>
            <a:srgbClr val="FFFFFF">
              <a:alpha val="4000"/>
            </a:srgbClr>
          </a:solidFill>
          <a:ln/>
        </p:spPr>
      </p:sp>
      <p:sp>
        <p:nvSpPr>
          <p:cNvPr id="6" name="Text 3"/>
          <p:cNvSpPr/>
          <p:nvPr/>
        </p:nvSpPr>
        <p:spPr>
          <a:xfrm>
            <a:off x="983415" y="3769757"/>
            <a:ext cx="841653" cy="490516"/>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nSpc>
                <a:spcPts val="2850"/>
              </a:lnSpc>
              <a:buNone/>
            </a:pPr>
            <a:r>
              <a:rPr lang="el-GR" sz="1200" b="1" dirty="0" smtClean="0">
                <a:solidFill>
                  <a:srgbClr val="C00000"/>
                </a:solidFill>
                <a:latin typeface="Source Sans Pro" pitchFamily="34" charset="0"/>
                <a:ea typeface="Source Sans Pro" pitchFamily="34" charset="-122"/>
                <a:cs typeface="Source Sans Pro" pitchFamily="34" charset="-120"/>
              </a:rPr>
              <a:t>   </a:t>
            </a:r>
            <a:r>
              <a:rPr lang="en-US" sz="1200" b="1" dirty="0" err="1" smtClean="0">
                <a:solidFill>
                  <a:srgbClr val="C00000"/>
                </a:solidFill>
                <a:latin typeface="Source Sans Pro" pitchFamily="34" charset="0"/>
                <a:ea typeface="Source Sans Pro" pitchFamily="34" charset="-122"/>
                <a:cs typeface="Source Sans Pro" pitchFamily="34" charset="-120"/>
              </a:rPr>
              <a:t>Ζύμωση</a:t>
            </a:r>
            <a:endParaRPr lang="en-US" sz="1200" dirty="0">
              <a:solidFill>
                <a:srgbClr val="C00000"/>
              </a:solidFill>
            </a:endParaRPr>
          </a:p>
        </p:txBody>
      </p:sp>
      <p:sp>
        <p:nvSpPr>
          <p:cNvPr id="7" name="Text 4"/>
          <p:cNvSpPr/>
          <p:nvPr/>
        </p:nvSpPr>
        <p:spPr>
          <a:xfrm>
            <a:off x="2109668" y="3769757"/>
            <a:ext cx="616387" cy="725805"/>
          </a:xfrm>
          <a:prstGeom prst="rect">
            <a:avLst/>
          </a:prstGeom>
          <a:noFill/>
          <a:ln/>
        </p:spPr>
        <p:txBody>
          <a:bodyPr wrap="squar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Γλυκόζη</a:t>
            </a:r>
            <a:endParaRPr lang="en-US" sz="1200" dirty="0"/>
          </a:p>
        </p:txBody>
      </p:sp>
      <p:sp>
        <p:nvSpPr>
          <p:cNvPr id="8" name="Text 5"/>
          <p:cNvSpPr/>
          <p:nvPr/>
        </p:nvSpPr>
        <p:spPr>
          <a:xfrm>
            <a:off x="3187303" y="3769757"/>
            <a:ext cx="616387" cy="725805"/>
          </a:xfrm>
          <a:prstGeom prst="rect">
            <a:avLst/>
          </a:prstGeom>
          <a:noFill/>
          <a:ln/>
        </p:spPr>
        <p:txBody>
          <a:bodyPr wrap="squar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Λακτόζη</a:t>
            </a:r>
            <a:endParaRPr lang="en-US" sz="1200" dirty="0"/>
          </a:p>
        </p:txBody>
      </p:sp>
      <p:sp>
        <p:nvSpPr>
          <p:cNvPr id="9" name="Text 6"/>
          <p:cNvSpPr/>
          <p:nvPr/>
        </p:nvSpPr>
        <p:spPr>
          <a:xfrm>
            <a:off x="4264938" y="3769757"/>
            <a:ext cx="616387" cy="725805"/>
          </a:xfrm>
          <a:prstGeom prst="rect">
            <a:avLst/>
          </a:prstGeom>
          <a:noFill/>
          <a:ln/>
        </p:spPr>
        <p:txBody>
          <a:bodyPr wrap="squar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Ινδόλη</a:t>
            </a:r>
            <a:endParaRPr lang="en-US" sz="1200" dirty="0"/>
          </a:p>
        </p:txBody>
      </p:sp>
      <p:sp>
        <p:nvSpPr>
          <p:cNvPr id="10" name="Text 7"/>
          <p:cNvSpPr/>
          <p:nvPr/>
        </p:nvSpPr>
        <p:spPr>
          <a:xfrm>
            <a:off x="5342573" y="3769757"/>
            <a:ext cx="616387" cy="362903"/>
          </a:xfrm>
          <a:prstGeom prst="rect">
            <a:avLst/>
          </a:prstGeom>
          <a:noFill/>
          <a:ln/>
        </p:spPr>
        <p:txBody>
          <a:bodyPr wrap="non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M.R</a:t>
            </a:r>
            <a:endParaRPr lang="en-US" sz="1200" dirty="0"/>
          </a:p>
        </p:txBody>
      </p:sp>
      <p:sp>
        <p:nvSpPr>
          <p:cNvPr id="11" name="Text 8"/>
          <p:cNvSpPr/>
          <p:nvPr/>
        </p:nvSpPr>
        <p:spPr>
          <a:xfrm>
            <a:off x="6420207" y="3769757"/>
            <a:ext cx="616387" cy="362903"/>
          </a:xfrm>
          <a:prstGeom prst="rect">
            <a:avLst/>
          </a:prstGeom>
          <a:noFill/>
          <a:ln/>
        </p:spPr>
        <p:txBody>
          <a:bodyPr wrap="non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V.P</a:t>
            </a:r>
            <a:endParaRPr lang="en-US" sz="1200" dirty="0"/>
          </a:p>
        </p:txBody>
      </p:sp>
      <p:sp>
        <p:nvSpPr>
          <p:cNvPr id="12" name="Text 9"/>
          <p:cNvSpPr/>
          <p:nvPr/>
        </p:nvSpPr>
        <p:spPr>
          <a:xfrm>
            <a:off x="7497842" y="3769757"/>
            <a:ext cx="620197" cy="725805"/>
          </a:xfrm>
          <a:prstGeom prst="rect">
            <a:avLst/>
          </a:prstGeom>
          <a:noFill/>
          <a:ln/>
        </p:spPr>
        <p:txBody>
          <a:bodyPr wrap="square" lIns="0" tIns="0" rIns="0" bIns="0" rtlCol="0" anchor="t"/>
          <a:lstStyle/>
          <a:p>
            <a:pPr marL="0" indent="0">
              <a:lnSpc>
                <a:spcPts val="2850"/>
              </a:lnSpc>
              <a:buNone/>
            </a:pPr>
            <a:r>
              <a:rPr lang="en-US" sz="1200" b="1" dirty="0">
                <a:solidFill>
                  <a:srgbClr val="2B4150"/>
                </a:solidFill>
                <a:latin typeface="Source Sans Pro" pitchFamily="34" charset="0"/>
                <a:ea typeface="Source Sans Pro" pitchFamily="34" charset="-122"/>
                <a:cs typeface="Source Sans Pro" pitchFamily="34" charset="-120"/>
              </a:rPr>
              <a:t>Κιτρικά</a:t>
            </a:r>
            <a:endParaRPr lang="en-US" sz="1200" dirty="0"/>
          </a:p>
        </p:txBody>
      </p:sp>
      <p:sp>
        <p:nvSpPr>
          <p:cNvPr id="13" name="Shape 10"/>
          <p:cNvSpPr/>
          <p:nvPr/>
        </p:nvSpPr>
        <p:spPr>
          <a:xfrm>
            <a:off x="801410" y="4639270"/>
            <a:ext cx="7543443" cy="1013222"/>
          </a:xfrm>
          <a:prstGeom prst="rect">
            <a:avLst/>
          </a:prstGeom>
          <a:solidFill>
            <a:srgbClr val="000000">
              <a:alpha val="4000"/>
            </a:srgbClr>
          </a:solidFill>
          <a:ln/>
        </p:spPr>
      </p:sp>
      <p:sp>
        <p:nvSpPr>
          <p:cNvPr id="14" name="Text 11"/>
          <p:cNvSpPr/>
          <p:nvPr/>
        </p:nvSpPr>
        <p:spPr>
          <a:xfrm>
            <a:off x="1028224" y="4782979"/>
            <a:ext cx="62019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Ε.coli</a:t>
            </a:r>
            <a:endParaRPr lang="en-US" sz="1750" dirty="0"/>
          </a:p>
        </p:txBody>
      </p:sp>
      <p:sp>
        <p:nvSpPr>
          <p:cNvPr id="15" name="Text 12"/>
          <p:cNvSpPr/>
          <p:nvPr/>
        </p:nvSpPr>
        <p:spPr>
          <a:xfrm>
            <a:off x="2109668" y="4782979"/>
            <a:ext cx="616387"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+(με αέριο)</a:t>
            </a:r>
            <a:endParaRPr lang="en-US" sz="1750" dirty="0"/>
          </a:p>
        </p:txBody>
      </p:sp>
      <p:sp>
        <p:nvSpPr>
          <p:cNvPr id="16" name="Text 13"/>
          <p:cNvSpPr/>
          <p:nvPr/>
        </p:nvSpPr>
        <p:spPr>
          <a:xfrm>
            <a:off x="3187303" y="4782979"/>
            <a:ext cx="61638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
        <p:nvSpPr>
          <p:cNvPr id="17" name="Text 14"/>
          <p:cNvSpPr/>
          <p:nvPr/>
        </p:nvSpPr>
        <p:spPr>
          <a:xfrm>
            <a:off x="4264938" y="4782979"/>
            <a:ext cx="61638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
        <p:nvSpPr>
          <p:cNvPr id="18" name="Text 15"/>
          <p:cNvSpPr/>
          <p:nvPr/>
        </p:nvSpPr>
        <p:spPr>
          <a:xfrm>
            <a:off x="5342573" y="4782979"/>
            <a:ext cx="61638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
        <p:nvSpPr>
          <p:cNvPr id="19" name="Text 16"/>
          <p:cNvSpPr/>
          <p:nvPr/>
        </p:nvSpPr>
        <p:spPr>
          <a:xfrm>
            <a:off x="6420207" y="4782979"/>
            <a:ext cx="61638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
        <p:nvSpPr>
          <p:cNvPr id="20" name="Text 17"/>
          <p:cNvSpPr/>
          <p:nvPr/>
        </p:nvSpPr>
        <p:spPr>
          <a:xfrm>
            <a:off x="7497842" y="4782979"/>
            <a:ext cx="620197"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33124"/>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Αντιγονική Σύσταση</a:t>
            </a:r>
            <a:endParaRPr lang="en-US" sz="4450" dirty="0"/>
          </a:p>
        </p:txBody>
      </p:sp>
      <p:sp>
        <p:nvSpPr>
          <p:cNvPr id="4" name="Shape 1"/>
          <p:cNvSpPr/>
          <p:nvPr/>
        </p:nvSpPr>
        <p:spPr>
          <a:xfrm>
            <a:off x="6280190" y="3437215"/>
            <a:ext cx="510302" cy="510302"/>
          </a:xfrm>
          <a:prstGeom prst="roundRect">
            <a:avLst>
              <a:gd name="adj" fmla="val 6667"/>
            </a:avLst>
          </a:prstGeom>
          <a:solidFill>
            <a:srgbClr val="F3EEE3"/>
          </a:solidFill>
          <a:ln/>
        </p:spPr>
      </p:sp>
      <p:sp>
        <p:nvSpPr>
          <p:cNvPr id="5" name="Text 2"/>
          <p:cNvSpPr/>
          <p:nvPr/>
        </p:nvSpPr>
        <p:spPr>
          <a:xfrm>
            <a:off x="6455569" y="3522226"/>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7017306" y="3437215"/>
            <a:ext cx="2835235" cy="354330"/>
          </a:xfrm>
          <a:prstGeom prst="rect">
            <a:avLst/>
          </a:prstGeom>
          <a:noFill/>
          <a:ln/>
        </p:spPr>
        <p:txBody>
          <a:bodyPr wrap="none" lIns="0" tIns="0" rIns="0" bIns="0" rtlCol="0" anchor="t"/>
          <a:lstStyle/>
          <a:p>
            <a:pPr marL="0" indent="0">
              <a:lnSpc>
                <a:spcPts val="2750"/>
              </a:lnSpc>
              <a:buNone/>
            </a:pPr>
            <a:r>
              <a:rPr lang="en-US" sz="2200" u="sng" dirty="0">
                <a:solidFill>
                  <a:srgbClr val="2B4150"/>
                </a:solidFill>
                <a:latin typeface="MuseoModerno Medium" pitchFamily="34" charset="0"/>
                <a:ea typeface="MuseoModerno Medium" pitchFamily="34" charset="-122"/>
                <a:cs typeface="MuseoModerno Medium" pitchFamily="34" charset="-120"/>
              </a:rPr>
              <a:t>Ορολογικοί Τύποι</a:t>
            </a:r>
            <a:endParaRPr lang="en-US" sz="2200" u="sng" dirty="0"/>
          </a:p>
        </p:txBody>
      </p:sp>
      <p:sp>
        <p:nvSpPr>
          <p:cNvPr id="7" name="Text 4"/>
          <p:cNvSpPr/>
          <p:nvPr/>
        </p:nvSpPr>
        <p:spPr>
          <a:xfrm>
            <a:off x="7017306" y="3927634"/>
            <a:ext cx="2927747" cy="1814513"/>
          </a:xfrm>
          <a:prstGeom prst="rect">
            <a:avLst/>
          </a:prstGeom>
          <a:noFill/>
          <a:ln/>
        </p:spPr>
        <p:txBody>
          <a:bodyPr wrap="square" lIns="0" tIns="0" rIns="0" bIns="0" rtlCol="0" anchor="t"/>
          <a:lstStyle/>
          <a:p>
            <a:pPr marL="0" indent="0">
              <a:lnSpc>
                <a:spcPts val="2850"/>
              </a:lnSpc>
            </a:pPr>
            <a:r>
              <a:rPr lang="el-GR" sz="2000" dirty="0">
                <a:solidFill>
                  <a:srgbClr val="2B4150"/>
                </a:solidFill>
                <a:latin typeface="Source Sans Pro" pitchFamily="34" charset="0"/>
                <a:ea typeface="Source Sans Pro" pitchFamily="34" charset="-122"/>
                <a:cs typeface="Source Sans Pro" pitchFamily="34" charset="-120"/>
              </a:rPr>
              <a:t>Κ</a:t>
            </a:r>
            <a:r>
              <a:rPr lang="en-US" sz="2000" dirty="0" err="1" smtClean="0">
                <a:solidFill>
                  <a:srgbClr val="2B4150"/>
                </a:solidFill>
                <a:latin typeface="Source Sans Pro" pitchFamily="34" charset="0"/>
                <a:ea typeface="Source Sans Pro" pitchFamily="34" charset="-122"/>
                <a:cs typeface="Source Sans Pro" pitchFamily="34" charset="-120"/>
              </a:rPr>
              <a:t>αθορίζονται</a:t>
            </a:r>
            <a:r>
              <a:rPr lang="en-US" sz="2000" dirty="0" smtClean="0">
                <a:solidFill>
                  <a:srgbClr val="2B4150"/>
                </a:solidFill>
                <a:latin typeface="Source Sans Pro" pitchFamily="34" charset="0"/>
                <a:ea typeface="Source Sans Pro" pitchFamily="34" charset="-122"/>
                <a:cs typeface="Source Sans Pro" pitchFamily="34" charset="-120"/>
              </a:rPr>
              <a:t> </a:t>
            </a:r>
            <a:r>
              <a:rPr lang="en-US" sz="2000" dirty="0" err="1" smtClean="0">
                <a:solidFill>
                  <a:srgbClr val="2B4150"/>
                </a:solidFill>
                <a:latin typeface="Source Sans Pro" pitchFamily="34" charset="0"/>
                <a:ea typeface="Source Sans Pro" pitchFamily="34" charset="-122"/>
                <a:cs typeface="Source Sans Pro" pitchFamily="34" charset="-120"/>
              </a:rPr>
              <a:t>από</a:t>
            </a:r>
            <a:r>
              <a:rPr lang="el-GR" sz="2000" dirty="0" smtClean="0">
                <a:solidFill>
                  <a:srgbClr val="2B4150"/>
                </a:solidFill>
                <a:latin typeface="Source Sans Pro" pitchFamily="34" charset="0"/>
                <a:ea typeface="Source Sans Pro" pitchFamily="34" charset="-122"/>
                <a:cs typeface="Source Sans Pro" pitchFamily="34" charset="-120"/>
              </a:rPr>
              <a:t>:</a:t>
            </a:r>
            <a:r>
              <a:rPr lang="en-US" sz="2000" dirty="0" smtClean="0">
                <a:solidFill>
                  <a:srgbClr val="2B4150"/>
                </a:solidFill>
                <a:latin typeface="Source Sans Pro" pitchFamily="34" charset="0"/>
                <a:ea typeface="Source Sans Pro" pitchFamily="34" charset="-122"/>
                <a:cs typeface="Source Sans Pro" pitchFamily="34" charset="-120"/>
              </a:rPr>
              <a:t> </a:t>
            </a:r>
            <a:r>
              <a:rPr lang="el-GR" sz="2000" dirty="0" smtClean="0">
                <a:solidFill>
                  <a:srgbClr val="2B4150"/>
                </a:solidFill>
                <a:latin typeface="Source Sans Pro" pitchFamily="34" charset="0"/>
                <a:ea typeface="Source Sans Pro" pitchFamily="34" charset="-122"/>
                <a:cs typeface="Source Sans Pro" pitchFamily="34" charset="-120"/>
              </a:rPr>
              <a:t> </a:t>
            </a:r>
          </a:p>
          <a:p>
            <a:pPr marL="0" indent="0">
              <a:lnSpc>
                <a:spcPts val="2850"/>
              </a:lnSpc>
              <a:buFont typeface="Arial" pitchFamily="34" charset="0"/>
              <a:buChar char="•"/>
            </a:pPr>
            <a:r>
              <a:rPr lang="el-GR" sz="2000" dirty="0" smtClean="0">
                <a:solidFill>
                  <a:srgbClr val="2B4150"/>
                </a:solidFill>
                <a:latin typeface="Source Sans Pro" pitchFamily="34" charset="0"/>
                <a:ea typeface="Source Sans Pro" pitchFamily="34" charset="-122"/>
                <a:cs typeface="Source Sans Pro" pitchFamily="34" charset="-120"/>
              </a:rPr>
              <a:t>Σ</a:t>
            </a:r>
            <a:r>
              <a:rPr lang="en-US" sz="2000" dirty="0" err="1" smtClean="0">
                <a:solidFill>
                  <a:srgbClr val="2B4150"/>
                </a:solidFill>
                <a:latin typeface="Source Sans Pro" pitchFamily="34" charset="0"/>
                <a:ea typeface="Source Sans Pro" pitchFamily="34" charset="-122"/>
                <a:cs typeface="Source Sans Pro" pitchFamily="34" charset="-120"/>
              </a:rPr>
              <a:t>ωματικό</a:t>
            </a:r>
            <a:r>
              <a:rPr lang="en-US" sz="2000" dirty="0" smtClean="0">
                <a:solidFill>
                  <a:srgbClr val="2B4150"/>
                </a:solidFill>
                <a:latin typeface="Source Sans Pro" pitchFamily="34" charset="0"/>
                <a:ea typeface="Source Sans Pro" pitchFamily="34" charset="-122"/>
                <a:cs typeface="Source Sans Pro" pitchFamily="34" charset="-120"/>
              </a:rPr>
              <a:t> </a:t>
            </a:r>
            <a:r>
              <a:rPr lang="en-US" sz="2000" dirty="0" err="1">
                <a:solidFill>
                  <a:srgbClr val="2B4150"/>
                </a:solidFill>
                <a:latin typeface="Source Sans Pro" pitchFamily="34" charset="0"/>
                <a:ea typeface="Source Sans Pro" pitchFamily="34" charset="-122"/>
                <a:cs typeface="Source Sans Pro" pitchFamily="34" charset="-120"/>
              </a:rPr>
              <a:t>αντιγόνο</a:t>
            </a:r>
            <a:r>
              <a:rPr lang="en-US" sz="2000" dirty="0">
                <a:solidFill>
                  <a:srgbClr val="2B4150"/>
                </a:solidFill>
                <a:latin typeface="Source Sans Pro" pitchFamily="34" charset="0"/>
                <a:ea typeface="Source Sans Pro" pitchFamily="34" charset="-122"/>
                <a:cs typeface="Source Sans Pro" pitchFamily="34" charset="-120"/>
              </a:rPr>
              <a:t> </a:t>
            </a:r>
            <a:r>
              <a:rPr lang="en-US" sz="2000" dirty="0" smtClean="0">
                <a:solidFill>
                  <a:srgbClr val="2B4150"/>
                </a:solidFill>
                <a:latin typeface="Source Sans Pro" pitchFamily="34" charset="0"/>
                <a:ea typeface="Source Sans Pro" pitchFamily="34" charset="-122"/>
                <a:cs typeface="Source Sans Pro" pitchFamily="34" charset="-120"/>
              </a:rPr>
              <a:t>Ο </a:t>
            </a:r>
            <a:endParaRPr lang="el-GR" sz="20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000" dirty="0" smtClean="0">
                <a:solidFill>
                  <a:srgbClr val="2B4150"/>
                </a:solidFill>
                <a:latin typeface="Source Sans Pro" pitchFamily="34" charset="0"/>
                <a:ea typeface="Source Sans Pro" pitchFamily="34" charset="-122"/>
                <a:cs typeface="Source Sans Pro" pitchFamily="34" charset="-120"/>
              </a:rPr>
              <a:t>Β</a:t>
            </a:r>
            <a:r>
              <a:rPr lang="en-US" sz="2000" dirty="0" err="1" smtClean="0">
                <a:solidFill>
                  <a:srgbClr val="2B4150"/>
                </a:solidFill>
                <a:latin typeface="Source Sans Pro" pitchFamily="34" charset="0"/>
                <a:ea typeface="Source Sans Pro" pitchFamily="34" charset="-122"/>
                <a:cs typeface="Source Sans Pro" pitchFamily="34" charset="-120"/>
              </a:rPr>
              <a:t>λεφαριδικό</a:t>
            </a:r>
            <a:r>
              <a:rPr lang="en-US" sz="2000" dirty="0" smtClean="0">
                <a:solidFill>
                  <a:srgbClr val="2B4150"/>
                </a:solidFill>
                <a:latin typeface="Source Sans Pro" pitchFamily="34" charset="0"/>
                <a:ea typeface="Source Sans Pro" pitchFamily="34" charset="-122"/>
                <a:cs typeface="Source Sans Pro" pitchFamily="34" charset="-120"/>
              </a:rPr>
              <a:t> </a:t>
            </a:r>
            <a:r>
              <a:rPr lang="en-US" sz="2000" dirty="0" err="1">
                <a:solidFill>
                  <a:srgbClr val="2B4150"/>
                </a:solidFill>
                <a:latin typeface="Source Sans Pro" pitchFamily="34" charset="0"/>
                <a:ea typeface="Source Sans Pro" pitchFamily="34" charset="-122"/>
                <a:cs typeface="Source Sans Pro" pitchFamily="34" charset="-120"/>
              </a:rPr>
              <a:t>αντιγόνο</a:t>
            </a:r>
            <a:r>
              <a:rPr lang="en-US" sz="2000" dirty="0">
                <a:solidFill>
                  <a:srgbClr val="2B4150"/>
                </a:solidFill>
                <a:latin typeface="Source Sans Pro" pitchFamily="34" charset="0"/>
                <a:ea typeface="Source Sans Pro" pitchFamily="34" charset="-122"/>
                <a:cs typeface="Source Sans Pro" pitchFamily="34" charset="-120"/>
              </a:rPr>
              <a:t> </a:t>
            </a:r>
            <a:r>
              <a:rPr lang="en-US" sz="2000" dirty="0" smtClean="0">
                <a:solidFill>
                  <a:srgbClr val="2B4150"/>
                </a:solidFill>
                <a:latin typeface="Source Sans Pro" pitchFamily="34" charset="0"/>
                <a:ea typeface="Source Sans Pro" pitchFamily="34" charset="-122"/>
                <a:cs typeface="Source Sans Pro" pitchFamily="34" charset="-120"/>
              </a:rPr>
              <a:t>Η </a:t>
            </a:r>
            <a:r>
              <a:rPr lang="el-GR" sz="2000" dirty="0" smtClean="0">
                <a:solidFill>
                  <a:srgbClr val="2B4150"/>
                </a:solidFill>
                <a:latin typeface="Source Sans Pro" pitchFamily="34" charset="0"/>
                <a:ea typeface="Source Sans Pro" pitchFamily="34" charset="-122"/>
                <a:cs typeface="Source Sans Pro" pitchFamily="34" charset="-120"/>
              </a:rPr>
              <a:t> </a:t>
            </a:r>
          </a:p>
          <a:p>
            <a:pPr marL="0" indent="0">
              <a:lnSpc>
                <a:spcPts val="2850"/>
              </a:lnSpc>
              <a:buFont typeface="Arial" pitchFamily="34" charset="0"/>
              <a:buChar char="•"/>
            </a:pPr>
            <a:r>
              <a:rPr lang="el-GR" sz="2000" dirty="0" smtClean="0">
                <a:solidFill>
                  <a:srgbClr val="2B4150"/>
                </a:solidFill>
                <a:latin typeface="Source Sans Pro" pitchFamily="34" charset="0"/>
                <a:ea typeface="Source Sans Pro" pitchFamily="34" charset="-122"/>
                <a:cs typeface="Source Sans Pro" pitchFamily="34" charset="-120"/>
              </a:rPr>
              <a:t>Α</a:t>
            </a:r>
            <a:r>
              <a:rPr lang="en-US" sz="2000" dirty="0" err="1" smtClean="0">
                <a:solidFill>
                  <a:srgbClr val="2B4150"/>
                </a:solidFill>
                <a:latin typeface="Source Sans Pro" pitchFamily="34" charset="0"/>
                <a:ea typeface="Source Sans Pro" pitchFamily="34" charset="-122"/>
                <a:cs typeface="Source Sans Pro" pitchFamily="34" charset="-120"/>
              </a:rPr>
              <a:t>ντιγόνο</a:t>
            </a:r>
            <a:r>
              <a:rPr lang="en-US" sz="2000" dirty="0" smtClean="0">
                <a:solidFill>
                  <a:srgbClr val="2B4150"/>
                </a:solidFill>
                <a:latin typeface="Source Sans Pro" pitchFamily="34" charset="0"/>
                <a:ea typeface="Source Sans Pro" pitchFamily="34" charset="-122"/>
                <a:cs typeface="Source Sans Pro" pitchFamily="34" charset="-120"/>
              </a:rPr>
              <a:t> </a:t>
            </a:r>
            <a:r>
              <a:rPr lang="en-US" sz="2000" dirty="0" err="1">
                <a:solidFill>
                  <a:srgbClr val="2B4150"/>
                </a:solidFill>
                <a:latin typeface="Source Sans Pro" pitchFamily="34" charset="0"/>
                <a:ea typeface="Source Sans Pro" pitchFamily="34" charset="-122"/>
                <a:cs typeface="Source Sans Pro" pitchFamily="34" charset="-120"/>
              </a:rPr>
              <a:t>ελύτρου</a:t>
            </a:r>
            <a:r>
              <a:rPr lang="en-US" sz="2000" dirty="0">
                <a:solidFill>
                  <a:srgbClr val="2B4150"/>
                </a:solidFill>
                <a:latin typeface="Source Sans Pro" pitchFamily="34" charset="0"/>
                <a:ea typeface="Source Sans Pro" pitchFamily="34" charset="-122"/>
                <a:cs typeface="Source Sans Pro" pitchFamily="34" charset="-120"/>
              </a:rPr>
              <a:t> </a:t>
            </a:r>
            <a:r>
              <a:rPr lang="en-US" sz="2000" dirty="0" smtClean="0">
                <a:solidFill>
                  <a:srgbClr val="2B4150"/>
                </a:solidFill>
                <a:latin typeface="Source Sans Pro" pitchFamily="34" charset="0"/>
                <a:ea typeface="Source Sans Pro" pitchFamily="34" charset="-122"/>
                <a:cs typeface="Source Sans Pro" pitchFamily="34" charset="-120"/>
              </a:rPr>
              <a:t>Κ</a:t>
            </a:r>
            <a:endParaRPr lang="en-US" sz="2000" dirty="0"/>
          </a:p>
        </p:txBody>
      </p:sp>
      <p:sp>
        <p:nvSpPr>
          <p:cNvPr id="8" name="Shape 5"/>
          <p:cNvSpPr/>
          <p:nvPr/>
        </p:nvSpPr>
        <p:spPr>
          <a:xfrm>
            <a:off x="10171867" y="3437215"/>
            <a:ext cx="510302" cy="510302"/>
          </a:xfrm>
          <a:prstGeom prst="roundRect">
            <a:avLst>
              <a:gd name="adj" fmla="val 6667"/>
            </a:avLst>
          </a:prstGeom>
          <a:solidFill>
            <a:srgbClr val="F3EEE3"/>
          </a:solidFill>
          <a:ln/>
        </p:spPr>
      </p:sp>
      <p:sp>
        <p:nvSpPr>
          <p:cNvPr id="9" name="Text 6"/>
          <p:cNvSpPr/>
          <p:nvPr/>
        </p:nvSpPr>
        <p:spPr>
          <a:xfrm>
            <a:off x="10332363" y="3522226"/>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10908983" y="3437215"/>
            <a:ext cx="2927747" cy="708660"/>
          </a:xfrm>
          <a:prstGeom prst="rect">
            <a:avLst/>
          </a:prstGeom>
          <a:noFill/>
          <a:ln/>
        </p:spPr>
        <p:txBody>
          <a:bodyPr wrap="square" lIns="0" tIns="0" rIns="0" bIns="0" rtlCol="0" anchor="t"/>
          <a:lstStyle/>
          <a:p>
            <a:pPr marL="0" indent="0" algn="ctr">
              <a:lnSpc>
                <a:spcPts val="2750"/>
              </a:lnSpc>
              <a:buNone/>
            </a:pPr>
            <a:r>
              <a:rPr lang="en-US" sz="2200" u="sng" dirty="0">
                <a:solidFill>
                  <a:srgbClr val="2B4150"/>
                </a:solidFill>
                <a:latin typeface="MuseoModerno Medium" pitchFamily="34" charset="0"/>
                <a:ea typeface="MuseoModerno Medium" pitchFamily="34" charset="-122"/>
                <a:cs typeface="MuseoModerno Medium" pitchFamily="34" charset="-120"/>
              </a:rPr>
              <a:t>Εντεροαιμορραγικό Στέλεχος</a:t>
            </a:r>
            <a:endParaRPr lang="en-US" sz="2200" u="sng" dirty="0"/>
          </a:p>
        </p:txBody>
      </p:sp>
      <p:sp>
        <p:nvSpPr>
          <p:cNvPr id="11" name="Text 8"/>
          <p:cNvSpPr/>
          <p:nvPr/>
        </p:nvSpPr>
        <p:spPr>
          <a:xfrm>
            <a:off x="10908983" y="4281964"/>
            <a:ext cx="2927747" cy="1814513"/>
          </a:xfrm>
          <a:prstGeom prst="rect">
            <a:avLst/>
          </a:prstGeom>
          <a:noFill/>
          <a:ln/>
        </p:spPr>
        <p:txBody>
          <a:bodyPr wrap="square" lIns="0" tIns="0" rIns="0" bIns="0" rtlCol="0" anchor="t"/>
          <a:lstStyle/>
          <a:p>
            <a:pPr marL="0" indent="0">
              <a:lnSpc>
                <a:spcPts val="2850"/>
              </a:lnSpc>
              <a:buNone/>
            </a:pPr>
            <a:r>
              <a:rPr lang="el-GR" sz="1750" dirty="0">
                <a:solidFill>
                  <a:srgbClr val="2B4150"/>
                </a:solidFill>
                <a:latin typeface="Source Sans Pro" pitchFamily="34" charset="0"/>
                <a:ea typeface="Source Sans Pro" pitchFamily="34" charset="-122"/>
                <a:cs typeface="Source Sans Pro" pitchFamily="34" charset="-120"/>
              </a:rPr>
              <a:t>π</a:t>
            </a:r>
            <a:r>
              <a:rPr lang="el-GR" sz="1750" dirty="0" smtClean="0">
                <a:solidFill>
                  <a:srgbClr val="2B4150"/>
                </a:solidFill>
                <a:latin typeface="Source Sans Pro" pitchFamily="34" charset="0"/>
                <a:ea typeface="Source Sans Pro" pitchFamily="34" charset="-122"/>
                <a:cs typeface="Source Sans Pro" pitchFamily="34" charset="-120"/>
              </a:rPr>
              <a:t>.χ. </a:t>
            </a:r>
            <a:r>
              <a:rPr lang="en-US" sz="1750" dirty="0" err="1" smtClean="0">
                <a:solidFill>
                  <a:srgbClr val="2B4150"/>
                </a:solidFill>
                <a:latin typeface="Source Sans Pro" pitchFamily="34" charset="0"/>
                <a:ea typeface="Source Sans Pro" pitchFamily="34" charset="-122"/>
                <a:cs typeface="Source Sans Pro" pitchFamily="34" charset="-120"/>
              </a:rPr>
              <a:t>Το</a:t>
            </a:r>
            <a:r>
              <a:rPr lang="en-US" sz="1750" dirty="0" smtClean="0">
                <a:solidFill>
                  <a:srgbClr val="2B4150"/>
                </a:solidFill>
                <a:latin typeface="Source Sans Pro" pitchFamily="34" charset="0"/>
                <a:ea typeface="Source Sans Pro" pitchFamily="34" charset="-122"/>
                <a:cs typeface="Source Sans Pro" pitchFamily="34" charset="-120"/>
              </a:rPr>
              <a:t> </a:t>
            </a:r>
            <a:r>
              <a:rPr lang="en-US" sz="1750" dirty="0">
                <a:solidFill>
                  <a:srgbClr val="2B4150"/>
                </a:solidFill>
                <a:latin typeface="Source Sans Pro" pitchFamily="34" charset="0"/>
                <a:ea typeface="Source Sans Pro" pitchFamily="34" charset="-122"/>
                <a:cs typeface="Source Sans Pro" pitchFamily="34" charset="-120"/>
              </a:rPr>
              <a:t>εντεροαιμορραγικό στέλεχος (EHEC) </a:t>
            </a:r>
            <a:r>
              <a:rPr lang="en-US" sz="1750" dirty="0" smtClean="0">
                <a:solidFill>
                  <a:srgbClr val="2B4150"/>
                </a:solidFill>
                <a:latin typeface="Source Sans Pro" pitchFamily="34" charset="0"/>
                <a:ea typeface="Source Sans Pro" pitchFamily="34" charset="-122"/>
                <a:cs typeface="Source Sans Pro" pitchFamily="34" charset="-120"/>
              </a:rPr>
              <a:t>Ο157:Η7</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1520" y="727472"/>
            <a:ext cx="5225891" cy="653177"/>
          </a:xfrm>
          <a:prstGeom prst="rect">
            <a:avLst/>
          </a:prstGeom>
          <a:noFill/>
          <a:ln/>
        </p:spPr>
        <p:txBody>
          <a:bodyPr wrap="none" lIns="0" tIns="0" rIns="0" bIns="0" rtlCol="0" anchor="t"/>
          <a:lstStyle/>
          <a:p>
            <a:pPr marL="0" indent="0">
              <a:lnSpc>
                <a:spcPts val="5100"/>
              </a:lnSpc>
              <a:buNone/>
            </a:pPr>
            <a:r>
              <a:rPr lang="en-US" sz="4100" dirty="0">
                <a:solidFill>
                  <a:srgbClr val="124E73"/>
                </a:solidFill>
                <a:latin typeface="MuseoModerno Medium" pitchFamily="34" charset="0"/>
                <a:ea typeface="MuseoModerno Medium" pitchFamily="34" charset="-122"/>
                <a:cs typeface="MuseoModerno Medium" pitchFamily="34" charset="-120"/>
              </a:rPr>
              <a:t>Παθογόνος Δράση</a:t>
            </a:r>
            <a:endParaRPr lang="en-US" sz="4100" dirty="0"/>
          </a:p>
        </p:txBody>
      </p:sp>
      <p:pic>
        <p:nvPicPr>
          <p:cNvPr id="4" name="Image 1" descr="preencoded.png"/>
          <p:cNvPicPr>
            <a:picLocks noChangeAspect="1"/>
          </p:cNvPicPr>
          <p:nvPr/>
        </p:nvPicPr>
        <p:blipFill>
          <a:blip r:embed="rId4"/>
          <a:stretch>
            <a:fillRect/>
          </a:stretch>
        </p:blipFill>
        <p:spPr>
          <a:xfrm>
            <a:off x="731520" y="1694140"/>
            <a:ext cx="522565" cy="522565"/>
          </a:xfrm>
          <a:prstGeom prst="rect">
            <a:avLst/>
          </a:prstGeom>
        </p:spPr>
      </p:pic>
      <p:sp>
        <p:nvSpPr>
          <p:cNvPr id="5" name="Text 1"/>
          <p:cNvSpPr/>
          <p:nvPr/>
        </p:nvSpPr>
        <p:spPr>
          <a:xfrm>
            <a:off x="731520" y="2425660"/>
            <a:ext cx="3381970" cy="326588"/>
          </a:xfrm>
          <a:prstGeom prst="rect">
            <a:avLst/>
          </a:prstGeom>
          <a:noFill/>
          <a:ln/>
        </p:spPr>
        <p:txBody>
          <a:bodyPr wrap="none" lIns="0" tIns="0" rIns="0" bIns="0" rtlCol="0" anchor="t"/>
          <a:lstStyle/>
          <a:p>
            <a:pPr marL="0" indent="0" algn="l">
              <a:lnSpc>
                <a:spcPts val="2550"/>
              </a:lnSpc>
              <a:buNone/>
            </a:pPr>
            <a:r>
              <a:rPr lang="en-US" sz="2400" b="1" u="sng" dirty="0">
                <a:solidFill>
                  <a:srgbClr val="2B4150"/>
                </a:solidFill>
                <a:latin typeface="MuseoModerno Medium" pitchFamily="34" charset="0"/>
                <a:ea typeface="MuseoModerno Medium" pitchFamily="34" charset="-122"/>
                <a:cs typeface="MuseoModerno Medium" pitchFamily="34" charset="-120"/>
              </a:rPr>
              <a:t>Γαστρεντερικές Διαταραχές</a:t>
            </a:r>
            <a:endParaRPr lang="en-US" sz="2400" b="1" u="sng" dirty="0"/>
          </a:p>
        </p:txBody>
      </p:sp>
      <p:sp>
        <p:nvSpPr>
          <p:cNvPr id="6" name="Text 2"/>
          <p:cNvSpPr/>
          <p:nvPr/>
        </p:nvSpPr>
        <p:spPr>
          <a:xfrm>
            <a:off x="731520" y="2877622"/>
            <a:ext cx="7680960" cy="334447"/>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Ορισμένοι ορότυποι προκαλούν γαστρεντερικές διαταραχές σε βρέφη </a:t>
            </a:r>
            <a:r>
              <a:rPr lang="en-US" sz="1600" dirty="0" err="1">
                <a:solidFill>
                  <a:srgbClr val="2B4150"/>
                </a:solidFill>
                <a:latin typeface="Source Sans Pro" pitchFamily="34" charset="0"/>
                <a:ea typeface="Source Sans Pro" pitchFamily="34" charset="-122"/>
                <a:cs typeface="Source Sans Pro" pitchFamily="34" charset="-120"/>
              </a:rPr>
              <a:t>και</a:t>
            </a:r>
            <a:r>
              <a:rPr lang="en-US" sz="1600" dirty="0">
                <a:solidFill>
                  <a:srgbClr val="2B4150"/>
                </a:solidFill>
                <a:latin typeface="Source Sans Pro" pitchFamily="34" charset="0"/>
                <a:ea typeface="Source Sans Pro" pitchFamily="34" charset="-122"/>
                <a:cs typeface="Source Sans Pro" pitchFamily="34" charset="-120"/>
              </a:rPr>
              <a:t> </a:t>
            </a:r>
            <a:r>
              <a:rPr lang="en-US" sz="1600" dirty="0" err="1" smtClean="0">
                <a:solidFill>
                  <a:srgbClr val="2B4150"/>
                </a:solidFill>
                <a:latin typeface="Source Sans Pro" pitchFamily="34" charset="0"/>
                <a:ea typeface="Source Sans Pro" pitchFamily="34" charset="-122"/>
                <a:cs typeface="Source Sans Pro" pitchFamily="34" charset="-120"/>
              </a:rPr>
              <a:t>παιδιά</a:t>
            </a:r>
            <a:r>
              <a:rPr lang="en-US" sz="1600" dirty="0" smtClean="0">
                <a:solidFill>
                  <a:srgbClr val="2B4150"/>
                </a:solidFill>
                <a:latin typeface="Source Sans Pro" pitchFamily="34" charset="0"/>
                <a:ea typeface="Source Sans Pro" pitchFamily="34" charset="-122"/>
                <a:cs typeface="Source Sans Pro" pitchFamily="34" charset="-120"/>
              </a:rPr>
              <a:t> &lt;2 </a:t>
            </a:r>
            <a:r>
              <a:rPr lang="el-GR" sz="1600" dirty="0" smtClean="0">
                <a:solidFill>
                  <a:srgbClr val="2B4150"/>
                </a:solidFill>
                <a:latin typeface="Source Sans Pro" pitchFamily="34" charset="0"/>
                <a:ea typeface="Source Sans Pro" pitchFamily="34" charset="-122"/>
                <a:cs typeface="Source Sans Pro" pitchFamily="34" charset="-120"/>
              </a:rPr>
              <a:t>ετών</a:t>
            </a:r>
            <a:r>
              <a:rPr lang="en-US" sz="1600" dirty="0" smtClean="0">
                <a:solidFill>
                  <a:srgbClr val="2B4150"/>
                </a:solidFill>
                <a:latin typeface="Source Sans Pro" pitchFamily="34" charset="0"/>
                <a:ea typeface="Source Sans Pro" pitchFamily="34" charset="-122"/>
                <a:cs typeface="Source Sans Pro" pitchFamily="34" charset="-120"/>
              </a:rPr>
              <a:t>.</a:t>
            </a:r>
            <a:endParaRPr lang="en-US" sz="1600" dirty="0"/>
          </a:p>
        </p:txBody>
      </p:sp>
      <p:pic>
        <p:nvPicPr>
          <p:cNvPr id="7" name="Image 2" descr="preencoded.png"/>
          <p:cNvPicPr>
            <a:picLocks noChangeAspect="1"/>
          </p:cNvPicPr>
          <p:nvPr/>
        </p:nvPicPr>
        <p:blipFill>
          <a:blip r:embed="rId5"/>
          <a:stretch>
            <a:fillRect/>
          </a:stretch>
        </p:blipFill>
        <p:spPr>
          <a:xfrm>
            <a:off x="731520" y="3839170"/>
            <a:ext cx="522565" cy="522565"/>
          </a:xfrm>
          <a:prstGeom prst="rect">
            <a:avLst/>
          </a:prstGeom>
        </p:spPr>
      </p:pic>
      <p:sp>
        <p:nvSpPr>
          <p:cNvPr id="8" name="Text 3"/>
          <p:cNvSpPr/>
          <p:nvPr/>
        </p:nvSpPr>
        <p:spPr>
          <a:xfrm>
            <a:off x="731520" y="4570690"/>
            <a:ext cx="2655332" cy="326588"/>
          </a:xfrm>
          <a:prstGeom prst="rect">
            <a:avLst/>
          </a:prstGeom>
          <a:noFill/>
          <a:ln/>
        </p:spPr>
        <p:txBody>
          <a:bodyPr wrap="none" lIns="0" tIns="0" rIns="0" bIns="0" rtlCol="0" anchor="t"/>
          <a:lstStyle/>
          <a:p>
            <a:pPr marL="0" indent="0" algn="l">
              <a:lnSpc>
                <a:spcPts val="2550"/>
              </a:lnSpc>
              <a:buNone/>
            </a:pPr>
            <a:r>
              <a:rPr lang="en-US" sz="2400" b="1" dirty="0">
                <a:solidFill>
                  <a:srgbClr val="2B4150"/>
                </a:solidFill>
                <a:latin typeface="MuseoModerno Medium" pitchFamily="34" charset="0"/>
                <a:ea typeface="MuseoModerno Medium" pitchFamily="34" charset="-122"/>
                <a:cs typeface="MuseoModerno Medium" pitchFamily="34" charset="-120"/>
              </a:rPr>
              <a:t>Διάρροια Ταξιδιωτών</a:t>
            </a:r>
            <a:endParaRPr lang="en-US" sz="2400" b="1" dirty="0"/>
          </a:p>
        </p:txBody>
      </p:sp>
      <p:sp>
        <p:nvSpPr>
          <p:cNvPr id="9" name="Text 4"/>
          <p:cNvSpPr/>
          <p:nvPr/>
        </p:nvSpPr>
        <p:spPr>
          <a:xfrm>
            <a:off x="731520" y="5022652"/>
            <a:ext cx="7680960" cy="334447"/>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Κάποια στελέχη παράγουν</a:t>
            </a:r>
            <a:r>
              <a:rPr lang="en-US" sz="1600" dirty="0">
                <a:solidFill>
                  <a:srgbClr val="C00000"/>
                </a:solidFill>
                <a:latin typeface="Source Sans Pro" pitchFamily="34" charset="0"/>
                <a:ea typeface="Source Sans Pro" pitchFamily="34" charset="-122"/>
                <a:cs typeface="Source Sans Pro" pitchFamily="34" charset="-120"/>
              </a:rPr>
              <a:t> εντεροτοξίνη </a:t>
            </a:r>
            <a:r>
              <a:rPr lang="en-US" sz="1600" dirty="0">
                <a:solidFill>
                  <a:srgbClr val="2B4150"/>
                </a:solidFill>
                <a:latin typeface="Source Sans Pro" pitchFamily="34" charset="0"/>
                <a:ea typeface="Source Sans Pro" pitchFamily="34" charset="-122"/>
                <a:cs typeface="Source Sans Pro" pitchFamily="34" charset="-120"/>
              </a:rPr>
              <a:t>και προκαλούν τη διάρροια των ταξιδιωτών.</a:t>
            </a:r>
            <a:endParaRPr lang="en-US" sz="1600" dirty="0"/>
          </a:p>
        </p:txBody>
      </p:sp>
      <p:pic>
        <p:nvPicPr>
          <p:cNvPr id="10" name="Image 3" descr="preencoded.png"/>
          <p:cNvPicPr>
            <a:picLocks noChangeAspect="1"/>
          </p:cNvPicPr>
          <p:nvPr/>
        </p:nvPicPr>
        <p:blipFill>
          <a:blip r:embed="rId6"/>
          <a:stretch>
            <a:fillRect/>
          </a:stretch>
        </p:blipFill>
        <p:spPr>
          <a:xfrm>
            <a:off x="731520" y="5984200"/>
            <a:ext cx="522565" cy="522565"/>
          </a:xfrm>
          <a:prstGeom prst="rect">
            <a:avLst/>
          </a:prstGeom>
        </p:spPr>
      </p:pic>
      <p:sp>
        <p:nvSpPr>
          <p:cNvPr id="11" name="Text 5"/>
          <p:cNvSpPr/>
          <p:nvPr/>
        </p:nvSpPr>
        <p:spPr>
          <a:xfrm>
            <a:off x="731520" y="6715720"/>
            <a:ext cx="2612946" cy="326588"/>
          </a:xfrm>
          <a:prstGeom prst="rect">
            <a:avLst/>
          </a:prstGeom>
          <a:noFill/>
          <a:ln/>
        </p:spPr>
        <p:txBody>
          <a:bodyPr wrap="none" lIns="0" tIns="0" rIns="0" bIns="0" rtlCol="0" anchor="t"/>
          <a:lstStyle/>
          <a:p>
            <a:pPr marL="0" indent="0" algn="l">
              <a:lnSpc>
                <a:spcPts val="2550"/>
              </a:lnSpc>
              <a:buNone/>
            </a:pPr>
            <a:r>
              <a:rPr lang="en-US" sz="2400" b="1" dirty="0">
                <a:solidFill>
                  <a:srgbClr val="2B4150"/>
                </a:solidFill>
                <a:latin typeface="MuseoModerno Medium" pitchFamily="34" charset="0"/>
                <a:ea typeface="MuseoModerno Medium" pitchFamily="34" charset="-122"/>
                <a:cs typeface="MuseoModerno Medium" pitchFamily="34" charset="-120"/>
              </a:rPr>
              <a:t>Ουρολοιμώξεις</a:t>
            </a:r>
            <a:endParaRPr lang="en-US" sz="2400" b="1" dirty="0"/>
          </a:p>
        </p:txBody>
      </p:sp>
      <p:sp>
        <p:nvSpPr>
          <p:cNvPr id="12" name="Text 6"/>
          <p:cNvSpPr/>
          <p:nvPr/>
        </p:nvSpPr>
        <p:spPr>
          <a:xfrm>
            <a:off x="731520" y="7167682"/>
            <a:ext cx="7680960" cy="334447"/>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Άλλα στελέχη είναι συχνό αίτιο ουρολοιμώξεων.</a:t>
            </a:r>
            <a:endParaRPr lang="en-US" sz="1600" dirty="0"/>
          </a:p>
        </p:txBody>
      </p:sp>
      <p:sp>
        <p:nvSpPr>
          <p:cNvPr id="14" name="13 - Στρογγυλεμένο ορθογώνιο"/>
          <p:cNvSpPr/>
          <p:nvPr/>
        </p:nvSpPr>
        <p:spPr>
          <a:xfrm>
            <a:off x="5517573" y="5984201"/>
            <a:ext cx="2894907" cy="17154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u="sng" dirty="0" smtClean="0"/>
              <a:t>Επίσης:</a:t>
            </a:r>
          </a:p>
          <a:p>
            <a:pPr algn="ctr">
              <a:buFont typeface="Arial" pitchFamily="34" charset="0"/>
              <a:buChar char="•"/>
            </a:pPr>
            <a:r>
              <a:rPr lang="el-GR" dirty="0" smtClean="0"/>
              <a:t>Μικροβιαιμία</a:t>
            </a:r>
          </a:p>
          <a:p>
            <a:pPr algn="ctr">
              <a:buFont typeface="Arial" pitchFamily="34" charset="0"/>
              <a:buChar char="•"/>
            </a:pPr>
            <a:r>
              <a:rPr lang="el-GR" dirty="0" smtClean="0"/>
              <a:t>Μηνιγγίτιδα</a:t>
            </a:r>
          </a:p>
          <a:p>
            <a:pPr algn="ctr">
              <a:buFont typeface="Arial" pitchFamily="34" charset="0"/>
              <a:buChar char="•"/>
            </a:pPr>
            <a:r>
              <a:rPr lang="el-GR" dirty="0" smtClean="0"/>
              <a:t>Διαπυήσεις τραυμάτων</a:t>
            </a:r>
          </a:p>
          <a:p>
            <a:pPr algn="ctr">
              <a:buFont typeface="Arial" pitchFamily="34" charset="0"/>
              <a:buChar char="•"/>
            </a:pPr>
            <a:r>
              <a:rPr lang="el-GR" dirty="0" smtClean="0"/>
              <a:t>Προστατίτιδα κ..α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322742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Επιδημιολογία</a:t>
            </a:r>
            <a:endParaRPr lang="en-US" sz="4450" dirty="0"/>
          </a:p>
        </p:txBody>
      </p:sp>
      <p:sp>
        <p:nvSpPr>
          <p:cNvPr id="4" name="Text 1"/>
          <p:cNvSpPr/>
          <p:nvPr/>
        </p:nvSpPr>
        <p:spPr>
          <a:xfrm>
            <a:off x="793790" y="4276368"/>
            <a:ext cx="7556421" cy="725805"/>
          </a:xfrm>
          <a:prstGeom prst="rect">
            <a:avLst/>
          </a:prstGeom>
          <a:noFill/>
          <a:ln/>
        </p:spPr>
        <p:txBody>
          <a:bodyPr wrap="square" lIns="0" tIns="0" rIns="0" bIns="0" rtlCol="0" anchor="t"/>
          <a:lstStyle/>
          <a:p>
            <a:pPr marL="0" indent="0">
              <a:lnSpc>
                <a:spcPts val="2850"/>
              </a:lnSpc>
              <a:buNone/>
            </a:pPr>
            <a:r>
              <a:rPr lang="en-US" sz="2400" dirty="0">
                <a:solidFill>
                  <a:srgbClr val="2B4150"/>
                </a:solidFill>
                <a:latin typeface="Source Sans Pro" pitchFamily="34" charset="0"/>
                <a:ea typeface="Source Sans Pro" pitchFamily="34" charset="-122"/>
                <a:cs typeface="Source Sans Pro" pitchFamily="34" charset="-120"/>
              </a:rPr>
              <a:t>Η Ε. coli είναι το πιο άφθονο </a:t>
            </a:r>
            <a:r>
              <a:rPr lang="en-US" sz="2400" u="sng" dirty="0" err="1">
                <a:solidFill>
                  <a:srgbClr val="2B4150"/>
                </a:solidFill>
                <a:latin typeface="Source Sans Pro" pitchFamily="34" charset="0"/>
                <a:ea typeface="Source Sans Pro" pitchFamily="34" charset="-122"/>
                <a:cs typeface="Source Sans Pro" pitchFamily="34" charset="-120"/>
              </a:rPr>
              <a:t>αερόβιο</a:t>
            </a:r>
            <a:r>
              <a:rPr lang="en-US" sz="2400" u="sng" dirty="0">
                <a:solidFill>
                  <a:srgbClr val="2B4150"/>
                </a:solidFill>
                <a:latin typeface="Source Sans Pro" pitchFamily="34" charset="0"/>
                <a:ea typeface="Source Sans Pro" pitchFamily="34" charset="-122"/>
                <a:cs typeface="Source Sans Pro" pitchFamily="34" charset="-120"/>
              </a:rPr>
              <a:t> </a:t>
            </a:r>
            <a:r>
              <a:rPr lang="en-US" sz="2400" u="sng" dirty="0" err="1" smtClean="0">
                <a:solidFill>
                  <a:srgbClr val="2B4150"/>
                </a:solidFill>
                <a:latin typeface="Source Sans Pro" pitchFamily="34" charset="0"/>
                <a:ea typeface="Source Sans Pro" pitchFamily="34" charset="-122"/>
                <a:cs typeface="Source Sans Pro" pitchFamily="34" charset="-120"/>
              </a:rPr>
              <a:t>βακτήριο</a:t>
            </a:r>
            <a:r>
              <a:rPr lang="el-GR" sz="2400" u="sng" dirty="0" smtClean="0">
                <a:solidFill>
                  <a:srgbClr val="2B4150"/>
                </a:solidFill>
                <a:latin typeface="Source Sans Pro" pitchFamily="34" charset="0"/>
                <a:ea typeface="Source Sans Pro" pitchFamily="34" charset="-122"/>
                <a:cs typeface="Source Sans Pro" pitchFamily="34" charset="-120"/>
              </a:rPr>
              <a:t>:</a:t>
            </a:r>
          </a:p>
          <a:p>
            <a:pPr marL="0" indent="0">
              <a:lnSpc>
                <a:spcPts val="2850"/>
              </a:lnSpc>
              <a:buNone/>
            </a:pPr>
            <a:endParaRPr lang="el-GR" sz="2400" u="sng"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400" dirty="0" smtClean="0">
                <a:solidFill>
                  <a:srgbClr val="2B4150"/>
                </a:solidFill>
                <a:latin typeface="Source Sans Pro" pitchFamily="34" charset="0"/>
                <a:ea typeface="Source Sans Pro" pitchFamily="34" charset="-122"/>
                <a:cs typeface="Source Sans Pro" pitchFamily="34" charset="-120"/>
              </a:rPr>
              <a:t> Ε</a:t>
            </a:r>
            <a:r>
              <a:rPr lang="en-US" sz="2400" dirty="0" err="1" smtClean="0">
                <a:solidFill>
                  <a:srgbClr val="2B4150"/>
                </a:solidFill>
                <a:latin typeface="Source Sans Pro" pitchFamily="34" charset="0"/>
                <a:ea typeface="Source Sans Pro" pitchFamily="34" charset="-122"/>
                <a:cs typeface="Source Sans Pro" pitchFamily="34" charset="-120"/>
              </a:rPr>
              <a:t>ντερικής</a:t>
            </a: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Font typeface="Arial" pitchFamily="34" charset="0"/>
              <a:buChar char="•"/>
            </a:pPr>
            <a:r>
              <a:rPr lang="el-GR" sz="2400" dirty="0" smtClean="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και</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a:solidFill>
                  <a:srgbClr val="2B4150"/>
                </a:solidFill>
                <a:latin typeface="Source Sans Pro" pitchFamily="34" charset="0"/>
                <a:ea typeface="Source Sans Pro" pitchFamily="34" charset="-122"/>
                <a:cs typeface="Source Sans Pro" pitchFamily="34" charset="-120"/>
              </a:rPr>
              <a:t>όλης της φυσιολογικής χλωρίδας </a:t>
            </a:r>
            <a:r>
              <a:rPr lang="en-US" sz="2400" dirty="0" err="1">
                <a:solidFill>
                  <a:srgbClr val="2B4150"/>
                </a:solidFill>
                <a:latin typeface="Source Sans Pro" pitchFamily="34" charset="0"/>
                <a:ea typeface="Source Sans Pro" pitchFamily="34" charset="-122"/>
                <a:cs typeface="Source Sans Pro" pitchFamily="34" charset="-120"/>
              </a:rPr>
              <a:t>του</a:t>
            </a:r>
            <a:r>
              <a:rPr lang="en-US" sz="2400" dirty="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ανθρώπου</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926133" y="727472"/>
            <a:ext cx="5225891" cy="653177"/>
          </a:xfrm>
          <a:prstGeom prst="rect">
            <a:avLst/>
          </a:prstGeom>
          <a:noFill/>
          <a:ln/>
        </p:spPr>
        <p:txBody>
          <a:bodyPr wrap="none" lIns="0" tIns="0" rIns="0" bIns="0" rtlCol="0" anchor="t"/>
          <a:lstStyle/>
          <a:p>
            <a:pPr marL="0" indent="0">
              <a:lnSpc>
                <a:spcPts val="5100"/>
              </a:lnSpc>
              <a:buNone/>
            </a:pPr>
            <a:r>
              <a:rPr lang="el-GR" sz="4100" dirty="0" smtClean="0">
                <a:solidFill>
                  <a:srgbClr val="124E73"/>
                </a:solidFill>
              </a:rPr>
              <a:t>Εργαστηριακή Διάγνωση </a:t>
            </a:r>
            <a:endParaRPr lang="en-US" sz="4100" dirty="0"/>
          </a:p>
        </p:txBody>
      </p:sp>
      <p:sp>
        <p:nvSpPr>
          <p:cNvPr id="4" name="Text 1"/>
          <p:cNvSpPr/>
          <p:nvPr/>
        </p:nvSpPr>
        <p:spPr>
          <a:xfrm>
            <a:off x="567161" y="3125166"/>
            <a:ext cx="4236334" cy="1877008"/>
          </a:xfrm>
          <a:prstGeom prst="rect">
            <a:avLst/>
          </a:prstGeom>
          <a:noFill/>
          <a:ln/>
        </p:spPr>
        <p:txBody>
          <a:bodyPr wrap="square" lIns="0" tIns="0" rIns="0" bIns="0" rtlCol="0" anchor="t"/>
          <a:lstStyle/>
          <a:p>
            <a:pPr marL="0" indent="0">
              <a:lnSpc>
                <a:spcPts val="2850"/>
              </a:lnSpc>
              <a:buNone/>
            </a:pPr>
            <a:r>
              <a:rPr lang="el-GR" sz="2800" b="1" u="sng" dirty="0" smtClean="0">
                <a:solidFill>
                  <a:srgbClr val="2B4150"/>
                </a:solidFill>
                <a:latin typeface="Source Sans Pro" pitchFamily="34" charset="0"/>
                <a:ea typeface="Source Sans Pro" pitchFamily="34" charset="-122"/>
                <a:cs typeface="Source Sans Pro" pitchFamily="34" charset="-120"/>
              </a:rPr>
              <a:t>Δείγμα: </a:t>
            </a:r>
          </a:p>
          <a:p>
            <a:pPr marL="0" indent="0">
              <a:lnSpc>
                <a:spcPts val="2850"/>
              </a:lnSpc>
              <a:buFont typeface="Arial" pitchFamily="34" charset="0"/>
              <a:buChar char="•"/>
            </a:pPr>
            <a:r>
              <a:rPr lang="el-GR" sz="2800" dirty="0" smtClean="0">
                <a:solidFill>
                  <a:srgbClr val="2B4150"/>
                </a:solidFill>
                <a:latin typeface="Source Sans Pro" pitchFamily="34" charset="0"/>
                <a:ea typeface="Source Sans Pro" pitchFamily="34" charset="-122"/>
                <a:cs typeface="Source Sans Pro" pitchFamily="34" charset="-120"/>
              </a:rPr>
              <a:t>Ούρα</a:t>
            </a:r>
          </a:p>
          <a:p>
            <a:pPr marL="0" indent="0">
              <a:lnSpc>
                <a:spcPts val="2850"/>
              </a:lnSpc>
              <a:buFont typeface="Arial" pitchFamily="34" charset="0"/>
              <a:buChar char="•"/>
            </a:pPr>
            <a:r>
              <a:rPr lang="el-GR" sz="2800" dirty="0" smtClean="0">
                <a:solidFill>
                  <a:srgbClr val="2B4150"/>
                </a:solidFill>
                <a:latin typeface="Source Sans Pro" pitchFamily="34" charset="0"/>
                <a:ea typeface="Source Sans Pro" pitchFamily="34" charset="-122"/>
                <a:cs typeface="Source Sans Pro" pitchFamily="34" charset="-120"/>
              </a:rPr>
              <a:t>Κόπρανα</a:t>
            </a:r>
          </a:p>
          <a:p>
            <a:pPr marL="0" indent="0">
              <a:lnSpc>
                <a:spcPts val="2850"/>
              </a:lnSpc>
              <a:buFont typeface="Arial" pitchFamily="34" charset="0"/>
              <a:buChar char="•"/>
            </a:pPr>
            <a:r>
              <a:rPr lang="el-GR" sz="2800" dirty="0" smtClean="0">
                <a:solidFill>
                  <a:srgbClr val="2B4150"/>
                </a:solidFill>
                <a:latin typeface="Source Sans Pro" pitchFamily="34" charset="0"/>
                <a:ea typeface="Source Sans Pro" pitchFamily="34" charset="-122"/>
                <a:cs typeface="Source Sans Pro" pitchFamily="34" charset="-120"/>
              </a:rPr>
              <a:t>Πύο</a:t>
            </a:r>
          </a:p>
          <a:p>
            <a:pPr marL="0" indent="0">
              <a:lnSpc>
                <a:spcPts val="2850"/>
              </a:lnSpc>
              <a:buFont typeface="Arial" pitchFamily="34" charset="0"/>
              <a:buChar char="•"/>
            </a:pPr>
            <a:r>
              <a:rPr lang="el-GR" sz="2800" dirty="0" smtClean="0">
                <a:solidFill>
                  <a:srgbClr val="2B4150"/>
                </a:solidFill>
                <a:latin typeface="Source Sans Pro" pitchFamily="34" charset="0"/>
                <a:ea typeface="Source Sans Pro" pitchFamily="34" charset="-122"/>
                <a:cs typeface="Source Sans Pro" pitchFamily="34" charset="-120"/>
              </a:rPr>
              <a:t>Γενικά παθολογικά υλικά</a:t>
            </a:r>
            <a:endParaRPr lang="el-GR" sz="2800" u="sng"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None/>
            </a:pPr>
            <a:endParaRPr lang="el-GR" sz="2400" u="sng"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pPr>
            <a:endParaRPr lang="el-GR" sz="2400" dirty="0" smtClean="0">
              <a:solidFill>
                <a:srgbClr val="2B4150"/>
              </a:solidFill>
              <a:latin typeface="Source Sans Pro" pitchFamily="34" charset="0"/>
              <a:ea typeface="Source Sans Pro" pitchFamily="34" charset="-122"/>
              <a:cs typeface="Source Sans Pro" pitchFamily="34" charset="-120"/>
            </a:endParaRPr>
          </a:p>
        </p:txBody>
      </p:sp>
      <p:sp>
        <p:nvSpPr>
          <p:cNvPr id="5" name="Text 1"/>
          <p:cNvSpPr/>
          <p:nvPr/>
        </p:nvSpPr>
        <p:spPr>
          <a:xfrm>
            <a:off x="5116011" y="2974694"/>
            <a:ext cx="9306046" cy="1863524"/>
          </a:xfrm>
          <a:prstGeom prst="rect">
            <a:avLst/>
          </a:prstGeom>
          <a:noFill/>
          <a:ln/>
        </p:spPr>
        <p:txBody>
          <a:bodyPr wrap="square" lIns="0" tIns="0" rIns="0" bIns="0" rtlCol="0" anchor="t"/>
          <a:lstStyle/>
          <a:p>
            <a:pPr marL="0" indent="0">
              <a:lnSpc>
                <a:spcPts val="2850"/>
              </a:lnSpc>
              <a:buNone/>
            </a:pPr>
            <a:r>
              <a:rPr lang="el-GR" sz="2800" b="1" u="sng" dirty="0" smtClean="0">
                <a:solidFill>
                  <a:srgbClr val="2B4150"/>
                </a:solidFill>
                <a:latin typeface="Source Sans Pro" pitchFamily="34" charset="0"/>
                <a:ea typeface="Source Sans Pro" pitchFamily="34" charset="-122"/>
                <a:cs typeface="Source Sans Pro" pitchFamily="34" charset="-120"/>
              </a:rPr>
              <a:t>Βήματα</a:t>
            </a:r>
            <a:r>
              <a:rPr lang="el-GR" sz="2400" b="1" u="sng" dirty="0" smtClean="0">
                <a:solidFill>
                  <a:srgbClr val="2B4150"/>
                </a:solidFill>
                <a:latin typeface="Source Sans Pro" pitchFamily="34" charset="0"/>
                <a:ea typeface="Source Sans Pro" pitchFamily="34" charset="-122"/>
                <a:cs typeface="Source Sans Pro" pitchFamily="34" charset="-120"/>
              </a:rPr>
              <a:t>:</a:t>
            </a:r>
          </a:p>
          <a:p>
            <a:pPr marL="457200" indent="-457200">
              <a:lnSpc>
                <a:spcPts val="2850"/>
              </a:lnSpc>
              <a:buFont typeface="+mj-lt"/>
              <a:buAutoNum type="arabicPeriod"/>
            </a:pPr>
            <a:r>
              <a:rPr lang="el-GR" sz="2400" dirty="0" smtClean="0">
                <a:solidFill>
                  <a:srgbClr val="2B4150"/>
                </a:solidFill>
                <a:latin typeface="Source Sans Pro" pitchFamily="34" charset="0"/>
                <a:ea typeface="Source Sans Pro" pitchFamily="34" charset="-122"/>
                <a:cs typeface="Source Sans Pro" pitchFamily="34" charset="-120"/>
              </a:rPr>
              <a:t>Εμβολιασμός</a:t>
            </a:r>
            <a:r>
              <a:rPr lang="en-US" sz="2400" dirty="0" smtClean="0">
                <a:solidFill>
                  <a:srgbClr val="2B4150"/>
                </a:solidFill>
                <a:latin typeface="Source Sans Pro" pitchFamily="34" charset="0"/>
                <a:ea typeface="Source Sans Pro" pitchFamily="34" charset="-122"/>
                <a:cs typeface="Source Sans Pro" pitchFamily="34" charset="-120"/>
              </a:rPr>
              <a:t>-</a:t>
            </a:r>
            <a:r>
              <a:rPr lang="el-GR" sz="2400" dirty="0" smtClean="0">
                <a:solidFill>
                  <a:srgbClr val="2B4150"/>
                </a:solidFill>
                <a:latin typeface="Source Sans Pro" pitchFamily="34" charset="0"/>
                <a:ea typeface="Source Sans Pro" pitchFamily="34" charset="-122"/>
                <a:cs typeface="Source Sans Pro" pitchFamily="34" charset="-120"/>
              </a:rPr>
              <a:t>Καλλιέργεια-24</a:t>
            </a:r>
            <a:r>
              <a:rPr lang="en-US" sz="2400" dirty="0" smtClean="0">
                <a:solidFill>
                  <a:srgbClr val="2B4150"/>
                </a:solidFill>
                <a:latin typeface="Source Sans Pro" pitchFamily="34" charset="0"/>
                <a:ea typeface="Source Sans Pro" pitchFamily="34" charset="-122"/>
                <a:cs typeface="Source Sans Pro" pitchFamily="34" charset="-120"/>
              </a:rPr>
              <a:t>h</a:t>
            </a:r>
            <a:r>
              <a:rPr lang="el-GR" sz="2400" dirty="0" smtClean="0">
                <a:solidFill>
                  <a:srgbClr val="2B4150"/>
                </a:solidFill>
                <a:latin typeface="Source Sans Pro" pitchFamily="34" charset="0"/>
                <a:ea typeface="Source Sans Pro" pitchFamily="34" charset="-122"/>
                <a:cs typeface="Source Sans Pro" pitchFamily="34" charset="-120"/>
              </a:rPr>
              <a:t> (</a:t>
            </a:r>
            <a:r>
              <a:rPr lang="el-GR" sz="2400" dirty="0" err="1" smtClean="0">
                <a:solidFill>
                  <a:srgbClr val="2B4150"/>
                </a:solidFill>
                <a:latin typeface="Source Sans Pro" pitchFamily="34" charset="0"/>
                <a:ea typeface="Source Sans Pro" pitchFamily="34" charset="-122"/>
                <a:cs typeface="Source Sans Pro" pitchFamily="34" charset="-120"/>
              </a:rPr>
              <a:t>Αιματούχο</a:t>
            </a:r>
            <a:r>
              <a:rPr lang="el-GR" sz="2400" dirty="0" smtClean="0">
                <a:solidFill>
                  <a:srgbClr val="2B4150"/>
                </a:solidFill>
                <a:latin typeface="Source Sans Pro" pitchFamily="34" charset="0"/>
                <a:ea typeface="Source Sans Pro" pitchFamily="34" charset="-122"/>
                <a:cs typeface="Source Sans Pro" pitchFamily="34" charset="-120"/>
              </a:rPr>
              <a:t>,</a:t>
            </a:r>
            <a:r>
              <a:rPr lang="en-US" sz="2400" dirty="0" smtClean="0">
                <a:solidFill>
                  <a:srgbClr val="2B4150"/>
                </a:solidFill>
                <a:latin typeface="Source Sans Pro" pitchFamily="34" charset="0"/>
                <a:ea typeface="Source Sans Pro" pitchFamily="34" charset="-122"/>
                <a:cs typeface="Source Sans Pro" pitchFamily="34" charset="-120"/>
              </a:rPr>
              <a:t>Mac </a:t>
            </a:r>
            <a:r>
              <a:rPr lang="en-US" sz="2400" dirty="0" err="1" smtClean="0">
                <a:solidFill>
                  <a:srgbClr val="2B4150"/>
                </a:solidFill>
                <a:latin typeface="Source Sans Pro" pitchFamily="34" charset="0"/>
                <a:ea typeface="Source Sans Pro" pitchFamily="34" charset="-122"/>
                <a:cs typeface="Source Sans Pro" pitchFamily="34" charset="-120"/>
              </a:rPr>
              <a:t>Conkey</a:t>
            </a:r>
            <a:r>
              <a:rPr lang="en-US" sz="2400" dirty="0" smtClean="0">
                <a:solidFill>
                  <a:srgbClr val="2B4150"/>
                </a:solidFill>
                <a:latin typeface="Source Sans Pro" pitchFamily="34" charset="0"/>
                <a:ea typeface="Source Sans Pro" pitchFamily="34" charset="-122"/>
                <a:cs typeface="Source Sans Pro" pitchFamily="34" charset="-120"/>
              </a:rPr>
              <a:t> agar II)</a:t>
            </a:r>
          </a:p>
          <a:p>
            <a:pPr marL="457200" indent="-457200">
              <a:lnSpc>
                <a:spcPts val="2850"/>
              </a:lnSpc>
              <a:buFont typeface="+mj-lt"/>
              <a:buAutoNum type="arabicPeriod"/>
            </a:pPr>
            <a:r>
              <a:rPr lang="el-GR" sz="2400" dirty="0" smtClean="0">
                <a:solidFill>
                  <a:srgbClr val="2B4150"/>
                </a:solidFill>
                <a:latin typeface="Source Sans Pro" pitchFamily="34" charset="0"/>
                <a:ea typeface="Source Sans Pro" pitchFamily="34" charset="-122"/>
                <a:cs typeface="Source Sans Pro" pitchFamily="34" charset="-120"/>
              </a:rPr>
              <a:t>Χρώση κατά </a:t>
            </a:r>
            <a:r>
              <a:rPr lang="en-US" sz="2400" dirty="0" smtClean="0">
                <a:solidFill>
                  <a:srgbClr val="2B4150"/>
                </a:solidFill>
                <a:latin typeface="Source Sans Pro" pitchFamily="34" charset="0"/>
                <a:ea typeface="Source Sans Pro" pitchFamily="34" charset="-122"/>
                <a:cs typeface="Source Sans Pro" pitchFamily="34" charset="-120"/>
              </a:rPr>
              <a:t>Gram (</a:t>
            </a:r>
            <a:r>
              <a:rPr lang="el-GR" sz="2400" dirty="0" smtClean="0">
                <a:solidFill>
                  <a:srgbClr val="2B4150"/>
                </a:solidFill>
                <a:latin typeface="Source Sans Pro" pitchFamily="34" charset="0"/>
                <a:ea typeface="Source Sans Pro" pitchFamily="34" charset="-122"/>
                <a:cs typeface="Source Sans Pro" pitchFamily="34" charset="-120"/>
              </a:rPr>
              <a:t>Έμμεσο ξηρό επίχρισμα)</a:t>
            </a:r>
          </a:p>
          <a:p>
            <a:pPr marL="457200" indent="-457200">
              <a:lnSpc>
                <a:spcPts val="2850"/>
              </a:lnSpc>
              <a:buFont typeface="+mj-lt"/>
              <a:buAutoNum type="arabicPeriod"/>
            </a:pPr>
            <a:r>
              <a:rPr lang="el-GR" sz="2400" dirty="0" smtClean="0">
                <a:solidFill>
                  <a:srgbClr val="2B4150"/>
                </a:solidFill>
                <a:latin typeface="Source Sans Pro" pitchFamily="34" charset="0"/>
                <a:ea typeface="Source Sans Pro" pitchFamily="34" charset="-122"/>
                <a:cs typeface="Source Sans Pro" pitchFamily="34" charset="-120"/>
              </a:rPr>
              <a:t>Βιοχημικές ιδιότητες (</a:t>
            </a:r>
            <a:r>
              <a:rPr lang="en-US" sz="2400" dirty="0" err="1" smtClean="0">
                <a:solidFill>
                  <a:srgbClr val="2B4150"/>
                </a:solidFill>
                <a:latin typeface="Source Sans Pro" pitchFamily="34" charset="0"/>
                <a:ea typeface="Source Sans Pro" pitchFamily="34" charset="-122"/>
                <a:cs typeface="Source Sans Pro" pitchFamily="34" charset="-120"/>
              </a:rPr>
              <a:t>Kligler</a:t>
            </a:r>
            <a:r>
              <a:rPr lang="en-US" sz="2400" dirty="0" smtClean="0">
                <a:solidFill>
                  <a:srgbClr val="2B4150"/>
                </a:solidFill>
                <a:latin typeface="Source Sans Pro" pitchFamily="34" charset="0"/>
                <a:ea typeface="Source Sans Pro" pitchFamily="34" charset="-122"/>
                <a:cs typeface="Source Sans Pro" pitchFamily="34" charset="-120"/>
              </a:rPr>
              <a:t>, </a:t>
            </a:r>
            <a:r>
              <a:rPr lang="en-US" sz="2400" dirty="0" err="1" smtClean="0">
                <a:solidFill>
                  <a:srgbClr val="2B4150"/>
                </a:solidFill>
                <a:latin typeface="Source Sans Pro" pitchFamily="34" charset="0"/>
                <a:ea typeface="Source Sans Pro" pitchFamily="34" charset="-122"/>
                <a:cs typeface="Source Sans Pro" pitchFamily="34" charset="-120"/>
              </a:rPr>
              <a:t>IMViC</a:t>
            </a:r>
            <a:r>
              <a:rPr lang="en-US" sz="2400" dirty="0" smtClean="0">
                <a:solidFill>
                  <a:srgbClr val="2B4150"/>
                </a:solidFill>
                <a:latin typeface="Source Sans Pro" pitchFamily="34" charset="0"/>
                <a:ea typeface="Source Sans Pro" pitchFamily="34" charset="-122"/>
                <a:cs typeface="Source Sans Pro" pitchFamily="34" charset="-120"/>
              </a:rPr>
              <a:t>,</a:t>
            </a:r>
            <a:r>
              <a:rPr lang="el-GR" sz="2400" dirty="0" smtClean="0">
                <a:solidFill>
                  <a:srgbClr val="2B4150"/>
                </a:solidFill>
                <a:latin typeface="Source Sans Pro" pitchFamily="34" charset="0"/>
                <a:ea typeface="Source Sans Pro" pitchFamily="34" charset="-122"/>
                <a:cs typeface="Source Sans Pro" pitchFamily="34" charset="-120"/>
              </a:rPr>
              <a:t> </a:t>
            </a:r>
            <a:r>
              <a:rPr lang="en-US" sz="2400" dirty="0" smtClean="0">
                <a:solidFill>
                  <a:srgbClr val="2B4150"/>
                </a:solidFill>
                <a:latin typeface="Source Sans Pro" pitchFamily="34" charset="0"/>
                <a:ea typeface="Source Sans Pro" pitchFamily="34" charset="-122"/>
                <a:cs typeface="Source Sans Pro" pitchFamily="34" charset="-120"/>
              </a:rPr>
              <a:t>API </a:t>
            </a:r>
            <a:r>
              <a:rPr lang="el-GR" sz="2400" dirty="0" smtClean="0">
                <a:solidFill>
                  <a:srgbClr val="2B4150"/>
                </a:solidFill>
                <a:latin typeface="Source Sans Pro" pitchFamily="34" charset="0"/>
                <a:ea typeface="Source Sans Pro" pitchFamily="34" charset="-122"/>
                <a:cs typeface="Source Sans Pro" pitchFamily="34" charset="-120"/>
              </a:rPr>
              <a:t>κ.α.)</a:t>
            </a:r>
          </a:p>
          <a:p>
            <a:pPr marL="457200" indent="-457200">
              <a:lnSpc>
                <a:spcPts val="2850"/>
              </a:lnSpc>
              <a:buFont typeface="+mj-lt"/>
              <a:buAutoNum type="arabicPeriod"/>
            </a:pPr>
            <a:r>
              <a:rPr lang="el-GR" sz="2400" dirty="0" smtClean="0">
                <a:solidFill>
                  <a:srgbClr val="2B4150"/>
                </a:solidFill>
                <a:latin typeface="Source Sans Pro" pitchFamily="34" charset="0"/>
                <a:ea typeface="Source Sans Pro" pitchFamily="34" charset="-122"/>
                <a:cs typeface="Source Sans Pro" pitchFamily="34" charset="-120"/>
              </a:rPr>
              <a:t>Δοκιμή ευαισθησίας στα αντιβιοτικά</a:t>
            </a:r>
          </a:p>
          <a:p>
            <a:pPr marL="457200" indent="-457200">
              <a:lnSpc>
                <a:spcPts val="2850"/>
              </a:lnSpc>
              <a:buFont typeface="+mj-lt"/>
              <a:buAutoNum type="arabicPeriod"/>
            </a:pPr>
            <a:r>
              <a:rPr lang="el-GR" sz="2400" dirty="0" smtClean="0">
                <a:solidFill>
                  <a:srgbClr val="2B4150"/>
                </a:solidFill>
                <a:latin typeface="Source Sans Pro" pitchFamily="34" charset="0"/>
                <a:ea typeface="Source Sans Pro" pitchFamily="34" charset="-122"/>
                <a:cs typeface="Source Sans Pro" pitchFamily="34" charset="-120"/>
              </a:rPr>
              <a:t>Ορολογική τυποποίηση (σε γαστρεντερίτιδες νεογνών) </a:t>
            </a:r>
          </a:p>
          <a:p>
            <a:pPr marL="457200" indent="-457200">
              <a:lnSpc>
                <a:spcPts val="2850"/>
              </a:lnSpc>
              <a:buFont typeface="+mj-lt"/>
              <a:buAutoNum type="arabicPeriod"/>
            </a:pPr>
            <a:endParaRPr lang="en-US" sz="2400" dirty="0" smtClean="0">
              <a:solidFill>
                <a:srgbClr val="2B4150"/>
              </a:solidFill>
              <a:latin typeface="Source Sans Pro" pitchFamily="34" charset="0"/>
              <a:ea typeface="Source Sans Pro" pitchFamily="34" charset="-122"/>
              <a:cs typeface="Source Sans Pro" pitchFamily="34" charset="-120"/>
            </a:endParaRPr>
          </a:p>
          <a:p>
            <a:pPr marL="457200" indent="-457200">
              <a:lnSpc>
                <a:spcPts val="2850"/>
              </a:lnSpc>
              <a:buFont typeface="+mj-lt"/>
              <a:buAutoNum type="arabicPeriod"/>
            </a:pP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buNone/>
            </a:pPr>
            <a:endParaRPr lang="el-GR" sz="2400" dirty="0" smtClean="0">
              <a:solidFill>
                <a:srgbClr val="2B4150"/>
              </a:solidFill>
              <a:latin typeface="Source Sans Pro" pitchFamily="34" charset="0"/>
              <a:ea typeface="Source Sans Pro" pitchFamily="34" charset="-122"/>
              <a:cs typeface="Source Sans Pro" pitchFamily="34" charset="-120"/>
            </a:endParaRPr>
          </a:p>
          <a:p>
            <a:pPr marL="0" indent="0">
              <a:lnSpc>
                <a:spcPts val="2850"/>
              </a:lnSpc>
            </a:pPr>
            <a:endParaRPr lang="el-GR" sz="2400" dirty="0" smtClean="0">
              <a:solidFill>
                <a:srgbClr val="2B4150"/>
              </a:solidFill>
              <a:latin typeface="Source Sans Pro" pitchFamily="34" charset="0"/>
              <a:ea typeface="Source Sans Pro" pitchFamily="34" charset="-122"/>
              <a:cs typeface="Source Sans Pro" pitchFamily="34" charset="-120"/>
            </a:endParaRPr>
          </a:p>
        </p:txBody>
      </p:sp>
      <p:pic>
        <p:nvPicPr>
          <p:cNvPr id="1026" name="Picture 2" descr="C:\Users\αννα βασιλειου\Desktop\OIP.jpg"/>
          <p:cNvPicPr>
            <a:picLocks noChangeAspect="1" noChangeArrowheads="1"/>
          </p:cNvPicPr>
          <p:nvPr/>
        </p:nvPicPr>
        <p:blipFill>
          <a:blip r:embed="rId2"/>
          <a:srcRect/>
          <a:stretch>
            <a:fillRect/>
          </a:stretch>
        </p:blipFill>
        <p:spPr bwMode="auto">
          <a:xfrm>
            <a:off x="5116011" y="5487484"/>
            <a:ext cx="3571875" cy="2371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16499"/>
            <a:ext cx="6252924"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Πρόληψη και Θεραπεία</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sp>
        <p:nvSpPr>
          <p:cNvPr id="4" name="Text 1"/>
          <p:cNvSpPr/>
          <p:nvPr/>
        </p:nvSpPr>
        <p:spPr>
          <a:xfrm>
            <a:off x="3987879" y="3267551"/>
            <a:ext cx="132993" cy="453509"/>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1</a:t>
            </a:r>
            <a:endParaRPr lang="en-US" sz="2200" dirty="0"/>
          </a:p>
        </p:txBody>
      </p:sp>
      <p:sp>
        <p:nvSpPr>
          <p:cNvPr id="5" name="Text 2"/>
          <p:cNvSpPr/>
          <p:nvPr/>
        </p:nvSpPr>
        <p:spPr>
          <a:xfrm>
            <a:off x="5357217" y="3155156"/>
            <a:ext cx="126015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Πρόληψη</a:t>
            </a:r>
            <a:endParaRPr lang="en-US" sz="2200" dirty="0"/>
          </a:p>
        </p:txBody>
      </p:sp>
      <p:sp>
        <p:nvSpPr>
          <p:cNvPr id="6" name="Shape 3"/>
          <p:cNvSpPr/>
          <p:nvPr/>
        </p:nvSpPr>
        <p:spPr>
          <a:xfrm>
            <a:off x="5187077" y="3998952"/>
            <a:ext cx="8592860" cy="15240"/>
          </a:xfrm>
          <a:prstGeom prst="roundRect">
            <a:avLst>
              <a:gd name="adj" fmla="val 223256"/>
            </a:avLst>
          </a:prstGeom>
          <a:solidFill>
            <a:srgbClr val="D9D4C9"/>
          </a:solidFill>
          <a:ln/>
        </p:spPr>
      </p:sp>
      <p:pic>
        <p:nvPicPr>
          <p:cNvPr id="7" name="Image 1" descr="preencoded.png"/>
          <p:cNvPicPr>
            <a:picLocks noChangeAspect="1"/>
          </p:cNvPicPr>
          <p:nvPr/>
        </p:nvPicPr>
        <p:blipFill>
          <a:blip r:embed="rId4"/>
          <a:stretch>
            <a:fillRect/>
          </a:stretch>
        </p:blipFill>
        <p:spPr>
          <a:xfrm>
            <a:off x="1902381" y="4042529"/>
            <a:ext cx="4304109" cy="1306949"/>
          </a:xfrm>
          <a:prstGeom prst="rect">
            <a:avLst/>
          </a:prstGeom>
        </p:spPr>
      </p:pic>
      <p:sp>
        <p:nvSpPr>
          <p:cNvPr id="8" name="Text 4"/>
          <p:cNvSpPr/>
          <p:nvPr/>
        </p:nvSpPr>
        <p:spPr>
          <a:xfrm>
            <a:off x="3975497" y="4469249"/>
            <a:ext cx="157639" cy="453509"/>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2</a:t>
            </a:r>
            <a:endParaRPr lang="en-US" sz="2200" dirty="0"/>
          </a:p>
        </p:txBody>
      </p:sp>
      <p:sp>
        <p:nvSpPr>
          <p:cNvPr id="9" name="Text 5"/>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Υγιεινή</a:t>
            </a:r>
            <a:endParaRPr lang="en-US" sz="2200" dirty="0"/>
          </a:p>
        </p:txBody>
      </p:sp>
      <p:sp>
        <p:nvSpPr>
          <p:cNvPr id="10" name="Text 6"/>
          <p:cNvSpPr/>
          <p:nvPr/>
        </p:nvSpPr>
        <p:spPr>
          <a:xfrm>
            <a:off x="6433304" y="4759762"/>
            <a:ext cx="5226248"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Σωστή ύδρευση, αποχέτευση και ατομική καθαριότητα.</a:t>
            </a:r>
            <a:endParaRPr lang="en-US" sz="1750" dirty="0"/>
          </a:p>
        </p:txBody>
      </p:sp>
      <p:sp>
        <p:nvSpPr>
          <p:cNvPr id="11" name="Shape 7"/>
          <p:cNvSpPr/>
          <p:nvPr/>
        </p:nvSpPr>
        <p:spPr>
          <a:xfrm>
            <a:off x="6263164" y="5362575"/>
            <a:ext cx="7516773" cy="15240"/>
          </a:xfrm>
          <a:prstGeom prst="roundRect">
            <a:avLst>
              <a:gd name="adj" fmla="val 223256"/>
            </a:avLst>
          </a:prstGeom>
          <a:solidFill>
            <a:srgbClr val="D9D4C9"/>
          </a:solidFill>
          <a:ln/>
        </p:spPr>
      </p:sp>
      <p:pic>
        <p:nvPicPr>
          <p:cNvPr id="12" name="Image 2" descr="preencoded.png"/>
          <p:cNvPicPr>
            <a:picLocks noChangeAspect="1"/>
          </p:cNvPicPr>
          <p:nvPr/>
        </p:nvPicPr>
        <p:blipFill>
          <a:blip r:embed="rId5"/>
          <a:stretch>
            <a:fillRect/>
          </a:stretch>
        </p:blipFill>
        <p:spPr>
          <a:xfrm>
            <a:off x="826294" y="5406152"/>
            <a:ext cx="6456164" cy="1306949"/>
          </a:xfrm>
          <a:prstGeom prst="rect">
            <a:avLst/>
          </a:prstGeom>
        </p:spPr>
      </p:pic>
      <p:sp>
        <p:nvSpPr>
          <p:cNvPr id="13" name="Text 8"/>
          <p:cNvSpPr/>
          <p:nvPr/>
        </p:nvSpPr>
        <p:spPr>
          <a:xfrm>
            <a:off x="3974663" y="5832872"/>
            <a:ext cx="159306" cy="453509"/>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3</a:t>
            </a:r>
            <a:endParaRPr lang="en-US" sz="2200" dirty="0"/>
          </a:p>
        </p:txBody>
      </p:sp>
      <p:sp>
        <p:nvSpPr>
          <p:cNvPr id="14" name="Text 9"/>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Θεραπεία</a:t>
            </a:r>
            <a:endParaRPr lang="en-US" sz="2200" dirty="0"/>
          </a:p>
        </p:txBody>
      </p:sp>
      <p:sp>
        <p:nvSpPr>
          <p:cNvPr id="15" name="Text 10"/>
          <p:cNvSpPr/>
          <p:nvPr/>
        </p:nvSpPr>
        <p:spPr>
          <a:xfrm>
            <a:off x="7509272" y="6123384"/>
            <a:ext cx="5148263"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Η Ε. coli είναι ευαίσθητη στα περισσότερα αντιβιοτικά.</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303</Words>
  <Application>Microsoft Office PowerPoint</Application>
  <PresentationFormat>Προσαρμογή</PresentationFormat>
  <Paragraphs>88</Paragraphs>
  <Slides>9</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Arial</vt:lpstr>
      <vt:lpstr>MuseoModerno Medium</vt:lpstr>
      <vt:lpstr>Calibri</vt:lpstr>
      <vt:lpstr>Source Sans Pro</vt:lpstr>
      <vt:lpstr>Source Sans Pro Bold</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αννα βασιλειου</cp:lastModifiedBy>
  <cp:revision>5</cp:revision>
  <dcterms:created xsi:type="dcterms:W3CDTF">2024-12-11T17:20:24Z</dcterms:created>
  <dcterms:modified xsi:type="dcterms:W3CDTF">2024-12-11T18:49:51Z</dcterms:modified>
</cp:coreProperties>
</file>