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sldIdLst>
    <p:sldId id="256" r:id="rId2"/>
    <p:sldId id="262" r:id="rId3"/>
    <p:sldId id="259" r:id="rId4"/>
    <p:sldId id="261" r:id="rId5"/>
    <p:sldId id="265" r:id="rId6"/>
    <p:sldId id="266" r:id="rId7"/>
    <p:sldId id="267" r:id="rId8"/>
    <p:sldId id="268" r:id="rId9"/>
    <p:sldId id="274" r:id="rId10"/>
    <p:sldId id="275" r:id="rId11"/>
    <p:sldId id="277" r:id="rId12"/>
    <p:sldId id="276" r:id="rId13"/>
    <p:sldId id="272" r:id="rId14"/>
    <p:sldId id="279" r:id="rId15"/>
    <p:sldId id="280" r:id="rId16"/>
    <p:sldId id="263" r:id="rId17"/>
    <p:sldId id="264" r:id="rId18"/>
    <p:sldId id="281" r:id="rId19"/>
    <p:sldId id="283" r:id="rId20"/>
    <p:sldId id="284" r:id="rId21"/>
    <p:sldId id="287" r:id="rId22"/>
    <p:sldId id="286" r:id="rId23"/>
    <p:sldId id="288" r:id="rId24"/>
    <p:sldId id="289" r:id="rId25"/>
    <p:sldId id="29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725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8A39-E2C7-47EA-8C68-C211E0C7702C}" type="datetimeFigureOut">
              <a:rPr lang="el-GR" smtClean="0"/>
              <a:pPr/>
              <a:t>4/11/2024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F56A-8FE6-45E7-A603-D847DD32E6D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584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8A39-E2C7-47EA-8C68-C211E0C7702C}" type="datetimeFigureOut">
              <a:rPr lang="el-GR" smtClean="0"/>
              <a:pPr/>
              <a:t>4/11/2024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F56A-8FE6-45E7-A603-D847DD32E6D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166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8A39-E2C7-47EA-8C68-C211E0C7702C}" type="datetimeFigureOut">
              <a:rPr lang="el-GR" smtClean="0"/>
              <a:pPr/>
              <a:t>4/11/2024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F56A-8FE6-45E7-A603-D847DD32E6D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4091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8A39-E2C7-47EA-8C68-C211E0C7702C}" type="datetimeFigureOut">
              <a:rPr lang="el-GR" smtClean="0"/>
              <a:pPr/>
              <a:t>4/11/2024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F56A-8FE6-45E7-A603-D847DD32E6D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9768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8A39-E2C7-47EA-8C68-C211E0C7702C}" type="datetimeFigureOut">
              <a:rPr lang="el-GR" smtClean="0"/>
              <a:pPr/>
              <a:t>4/11/2024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F56A-8FE6-45E7-A603-D847DD32E6D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16592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8A39-E2C7-47EA-8C68-C211E0C7702C}" type="datetimeFigureOut">
              <a:rPr lang="el-GR" smtClean="0"/>
              <a:pPr/>
              <a:t>4/11/2024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F56A-8FE6-45E7-A603-D847DD32E6D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33783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8A39-E2C7-47EA-8C68-C211E0C7702C}" type="datetimeFigureOut">
              <a:rPr lang="el-GR" smtClean="0"/>
              <a:pPr/>
              <a:t>4/11/2024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F56A-8FE6-45E7-A603-D847DD32E6D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41001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8A39-E2C7-47EA-8C68-C211E0C7702C}" type="datetimeFigureOut">
              <a:rPr lang="el-GR" smtClean="0"/>
              <a:pPr/>
              <a:t>4/11/2024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F56A-8FE6-45E7-A603-D847DD32E6D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7427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8A39-E2C7-47EA-8C68-C211E0C7702C}" type="datetimeFigureOut">
              <a:rPr lang="el-GR" smtClean="0"/>
              <a:pPr/>
              <a:t>4/11/2024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F56A-8FE6-45E7-A603-D847DD32E6D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1600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8A39-E2C7-47EA-8C68-C211E0C7702C}" type="datetimeFigureOut">
              <a:rPr lang="el-GR" smtClean="0"/>
              <a:pPr/>
              <a:t>4/11/2024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F56A-8FE6-45E7-A603-D847DD32E6D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5795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8A39-E2C7-47EA-8C68-C211E0C7702C}" type="datetimeFigureOut">
              <a:rPr lang="el-GR" smtClean="0"/>
              <a:pPr/>
              <a:t>4/11/2024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F56A-8FE6-45E7-A603-D847DD32E6D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541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8A39-E2C7-47EA-8C68-C211E0C7702C}" type="datetimeFigureOut">
              <a:rPr lang="el-GR" smtClean="0"/>
              <a:pPr/>
              <a:t>4/11/2024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F56A-8FE6-45E7-A603-D847DD32E6D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1137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8A39-E2C7-47EA-8C68-C211E0C7702C}" type="datetimeFigureOut">
              <a:rPr lang="el-GR" smtClean="0"/>
              <a:pPr/>
              <a:t>4/11/2024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F56A-8FE6-45E7-A603-D847DD32E6D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431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8A39-E2C7-47EA-8C68-C211E0C7702C}" type="datetimeFigureOut">
              <a:rPr lang="el-GR" smtClean="0"/>
              <a:pPr/>
              <a:t>4/11/2024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F56A-8FE6-45E7-A603-D847DD32E6D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8850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8A39-E2C7-47EA-8C68-C211E0C7702C}" type="datetimeFigureOut">
              <a:rPr lang="el-GR" smtClean="0"/>
              <a:pPr/>
              <a:t>4/11/2024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F56A-8FE6-45E7-A603-D847DD32E6D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505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8A39-E2C7-47EA-8C68-C211E0C7702C}" type="datetimeFigureOut">
              <a:rPr lang="el-GR" smtClean="0"/>
              <a:pPr/>
              <a:t>4/11/2024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F56A-8FE6-45E7-A603-D847DD32E6D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5163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8A39-E2C7-47EA-8C68-C211E0C7702C}" type="datetimeFigureOut">
              <a:rPr lang="el-GR" smtClean="0"/>
              <a:pPr/>
              <a:t>4/11/2024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F56A-8FE6-45E7-A603-D847DD32E6D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1958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9988A39-E2C7-47EA-8C68-C211E0C7702C}" type="datetimeFigureOut">
              <a:rPr lang="el-GR" smtClean="0"/>
              <a:pPr/>
              <a:t>4/11/2024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AF56A-8FE6-45E7-A603-D847DD32E6D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80309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9C91221-4647-4BD4-B6B1-2E48EFC13C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Neisseria 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3EF60B5C-08D6-4122-B33C-3638B493CD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l-GR" dirty="0" err="1"/>
              <a:t>Μαθημα</a:t>
            </a:r>
            <a:r>
              <a:rPr lang="el-GR" dirty="0"/>
              <a:t>: </a:t>
            </a:r>
            <a:r>
              <a:rPr lang="el-GR" dirty="0" err="1"/>
              <a:t>Μικροβιολογια</a:t>
            </a:r>
            <a:r>
              <a:rPr lang="el-GR" dirty="0"/>
              <a:t> </a:t>
            </a:r>
            <a:r>
              <a:rPr lang="el-GR" dirty="0" err="1"/>
              <a:t>ιι</a:t>
            </a:r>
            <a:endParaRPr lang="el-GR" dirty="0"/>
          </a:p>
          <a:p>
            <a:pPr algn="ctr"/>
            <a:r>
              <a:rPr lang="el-GR" dirty="0" err="1"/>
              <a:t>Τμημα</a:t>
            </a:r>
            <a:r>
              <a:rPr lang="el-GR" dirty="0"/>
              <a:t>: </a:t>
            </a:r>
            <a:r>
              <a:rPr lang="el-GR" dirty="0" err="1"/>
              <a:t>Γιατρ</a:t>
            </a:r>
            <a:endParaRPr lang="el-GR" dirty="0"/>
          </a:p>
          <a:p>
            <a:pPr algn="ctr"/>
            <a:r>
              <a:rPr lang="el-GR" dirty="0" err="1"/>
              <a:t>Καθηγητρια</a:t>
            </a:r>
            <a:r>
              <a:rPr lang="el-GR" dirty="0"/>
              <a:t>: βασιλειου αννα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39190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A276366-0EFF-4B92-87CD-75984ABCF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Δοκιμασία </a:t>
            </a:r>
            <a:r>
              <a:rPr lang="el-GR" dirty="0" err="1"/>
              <a:t>Καταλάσης</a:t>
            </a:r>
            <a:r>
              <a:rPr lang="el-GR" dirty="0"/>
              <a:t> 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xmlns="" id="{0B41E750-E175-4D48-A790-709059103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24" t="27017" r="46900" b="26597"/>
          <a:stretch/>
        </p:blipFill>
        <p:spPr>
          <a:xfrm>
            <a:off x="2479251" y="2016572"/>
            <a:ext cx="3365368" cy="250829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A1FA4220-09CA-461F-B863-41C197081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58" t="26941" r="8179" b="26724"/>
          <a:stretch/>
        </p:blipFill>
        <p:spPr>
          <a:xfrm>
            <a:off x="6482496" y="2006315"/>
            <a:ext cx="2548382" cy="2518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29B990-25DE-4042-86CA-2968C522BD54}"/>
              </a:ext>
            </a:extLst>
          </p:cNvPr>
          <p:cNvSpPr txBox="1"/>
          <p:nvPr/>
        </p:nvSpPr>
        <p:spPr>
          <a:xfrm>
            <a:off x="2733774" y="4689241"/>
            <a:ext cx="2856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Θετικό και Αρνητικό τεστ </a:t>
            </a:r>
            <a:r>
              <a:rPr lang="el-GR" b="1" dirty="0" err="1"/>
              <a:t>καταλάσης</a:t>
            </a:r>
            <a:r>
              <a:rPr lang="el-GR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336CBB-AF1B-4642-8215-A6A2F544CB25}"/>
              </a:ext>
            </a:extLst>
          </p:cNvPr>
          <p:cNvSpPr txBox="1"/>
          <p:nvPr/>
        </p:nvSpPr>
        <p:spPr>
          <a:xfrm>
            <a:off x="6165128" y="4689241"/>
            <a:ext cx="3252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Ο αφρισμός συνεπάγεται παραγωγή </a:t>
            </a:r>
            <a:r>
              <a:rPr lang="el-GR" b="1" dirty="0" err="1"/>
              <a:t>καταλάσης</a:t>
            </a:r>
            <a:r>
              <a:rPr lang="el-G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5912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9EF2CDD-B076-451B-92D6-3E3EF6BDC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Δοκιμασία </a:t>
            </a:r>
            <a:r>
              <a:rPr lang="el-GR" dirty="0" err="1"/>
              <a:t>Οξειδάσης</a:t>
            </a:r>
            <a:r>
              <a:rPr lang="el-GR" dirty="0"/>
              <a:t> 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E5F280E0-A74D-4AA9-8760-0257801A3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/>
          <a:lstStyle/>
          <a:p>
            <a:pPr algn="ctr"/>
            <a:r>
              <a:rPr lang="el-GR" b="1" dirty="0"/>
              <a:t>1</a:t>
            </a:r>
            <a:r>
              <a:rPr lang="el-GR" b="1" baseline="30000" dirty="0"/>
              <a:t>ος</a:t>
            </a:r>
            <a:r>
              <a:rPr lang="el-GR" b="1" dirty="0"/>
              <a:t> Τρόπος Εργαστηριακής Εφαρμογής 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xmlns="" id="{0A187DA0-9B2B-4265-85CA-60BD9D5F1C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Διαβρέχουμε μια λωρίδα διηθητικού χαρτιού με 1 σταγόνα από το αντιδραστήριο </a:t>
            </a:r>
            <a:r>
              <a:rPr lang="el-GR" dirty="0" err="1"/>
              <a:t>Οξειδάσης</a:t>
            </a:r>
            <a:r>
              <a:rPr lang="el-GR" dirty="0"/>
              <a:t> σε:</a:t>
            </a:r>
          </a:p>
          <a:p>
            <a:pPr>
              <a:buFont typeface="+mj-lt"/>
              <a:buAutoNum type="arabicPeriod"/>
            </a:pPr>
            <a:r>
              <a:rPr lang="el-GR" dirty="0" err="1"/>
              <a:t>Τρυβλίο</a:t>
            </a:r>
            <a:r>
              <a:rPr lang="el-GR" dirty="0"/>
              <a:t> </a:t>
            </a:r>
            <a:r>
              <a:rPr lang="en-US" dirty="0"/>
              <a:t>Petri </a:t>
            </a:r>
            <a:r>
              <a:rPr lang="el-GR" dirty="0"/>
              <a:t>ή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l-GR" dirty="0" err="1"/>
              <a:t>Αντικειμενοφόρο</a:t>
            </a:r>
            <a:r>
              <a:rPr lang="el-GR" dirty="0"/>
              <a:t> πλάκα </a:t>
            </a:r>
          </a:p>
          <a:p>
            <a:r>
              <a:rPr lang="el-GR" dirty="0"/>
              <a:t>Τρίβουμε πάνω σε αυτό μια αποικία αναπτυγμένη σε </a:t>
            </a:r>
            <a:r>
              <a:rPr lang="el-GR" dirty="0" err="1"/>
              <a:t>αιματούχο</a:t>
            </a:r>
            <a:r>
              <a:rPr lang="el-GR" dirty="0"/>
              <a:t> </a:t>
            </a:r>
            <a:r>
              <a:rPr lang="el-GR" dirty="0" err="1"/>
              <a:t>άγαρ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xmlns="" id="{4FBBE497-0845-4420-8C66-0BBAF1DFB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b="1" dirty="0"/>
              <a:t>2</a:t>
            </a:r>
            <a:r>
              <a:rPr lang="el-GR" b="1" baseline="30000" dirty="0"/>
              <a:t>ος</a:t>
            </a:r>
            <a:r>
              <a:rPr lang="el-GR" b="1" dirty="0"/>
              <a:t> τρόπος </a:t>
            </a:r>
            <a:r>
              <a:rPr lang="el-GR" b="1" dirty="0" err="1"/>
              <a:t>Εργαστηριάκης</a:t>
            </a:r>
            <a:r>
              <a:rPr lang="el-GR" b="1" dirty="0"/>
              <a:t> εφαρμογής </a:t>
            </a: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xmlns="" id="{267DF633-90E8-4470-99AA-4EDD3E41DBD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l-GR" dirty="0"/>
              <a:t>Ενστάλαξη του αντιδραστηρίου πάνω σε αποικίες Μικροβίου 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xmlns="" id="{9063EC66-FF78-4DA7-9E9D-B8C40A50F415}"/>
              </a:ext>
            </a:extLst>
          </p:cNvPr>
          <p:cNvSpPr/>
          <p:nvPr/>
        </p:nvSpPr>
        <p:spPr>
          <a:xfrm>
            <a:off x="1800520" y="5028969"/>
            <a:ext cx="3167406" cy="1376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(+) αντίδραση (10</a:t>
            </a:r>
            <a:r>
              <a:rPr lang="en-US" dirty="0"/>
              <a:t>sec)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  <a:r>
              <a:rPr lang="el-GR" sz="2000" b="1" dirty="0">
                <a:solidFill>
                  <a:schemeClr val="accent6"/>
                </a:solidFill>
              </a:rPr>
              <a:t>Ερυθρό-Μωβ χρώμα </a:t>
            </a:r>
          </a:p>
        </p:txBody>
      </p:sp>
      <p:sp>
        <p:nvSpPr>
          <p:cNvPr id="11" name="Βέλος: Κάτω 10">
            <a:extLst>
              <a:ext uri="{FF2B5EF4-FFF2-40B4-BE49-F238E27FC236}">
                <a16:creationId xmlns:a16="http://schemas.microsoft.com/office/drawing/2014/main" xmlns="" id="{2BA1FE98-F7ED-461C-8577-D11419DD4905}"/>
              </a:ext>
            </a:extLst>
          </p:cNvPr>
          <p:cNvSpPr/>
          <p:nvPr/>
        </p:nvSpPr>
        <p:spPr>
          <a:xfrm>
            <a:off x="3223967" y="5580668"/>
            <a:ext cx="245097" cy="273377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xmlns="" id="{AC8CE1E6-DA4A-4E07-9F09-18E83541DEDB}"/>
              </a:ext>
            </a:extLst>
          </p:cNvPr>
          <p:cNvSpPr/>
          <p:nvPr/>
        </p:nvSpPr>
        <p:spPr>
          <a:xfrm>
            <a:off x="6204404" y="5030537"/>
            <a:ext cx="3167406" cy="1376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(+) αντίδραση (10</a:t>
            </a:r>
            <a:r>
              <a:rPr lang="en-US" dirty="0"/>
              <a:t>sec)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  <a:r>
              <a:rPr lang="el-GR" sz="2000" b="1" dirty="0">
                <a:solidFill>
                  <a:schemeClr val="accent6"/>
                </a:solidFill>
              </a:rPr>
              <a:t>Ερυθρό-Μωβ χρώμα 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4FC3E154-E51E-4C7E-97C4-FE83F22A3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934" y="5555315"/>
            <a:ext cx="298730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489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43ABE9E-748F-4B10-93EB-EBFAF6C13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Δοκιμασία </a:t>
            </a:r>
            <a:r>
              <a:rPr lang="el-GR" dirty="0" err="1"/>
              <a:t>Οξειδάσης</a:t>
            </a:r>
            <a:r>
              <a:rPr lang="el-GR" dirty="0"/>
              <a:t> 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xmlns="" id="{2A4782A4-0738-4A8E-9B2D-8D09F57A2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30" t="23872" r="59291" b="52419"/>
          <a:stretch/>
        </p:blipFill>
        <p:spPr>
          <a:xfrm>
            <a:off x="1605101" y="1300899"/>
            <a:ext cx="4435792" cy="2335043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C6A2DDBA-E985-483E-9849-5631B99AC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19" t="15082" r="4981" b="4569"/>
          <a:stretch/>
        </p:blipFill>
        <p:spPr>
          <a:xfrm>
            <a:off x="6211277" y="1300899"/>
            <a:ext cx="3977718" cy="233504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34F48C3E-245D-4F84-BFE4-C8928A16D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577" y="3959258"/>
            <a:ext cx="3371767" cy="26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0973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A9438E2-BE00-4D2D-9FD7-9EBCA6A31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Πίνακας διάσπασης Σακχάρων</a:t>
            </a:r>
            <a:br>
              <a:rPr lang="el-GR" dirty="0"/>
            </a:br>
            <a:r>
              <a:rPr lang="el-GR" sz="2400" dirty="0"/>
              <a:t>(Δοκιμασία διάσπασης σακχάρων) </a:t>
            </a:r>
          </a:p>
        </p:txBody>
      </p:sp>
      <p:graphicFrame>
        <p:nvGraphicFramePr>
          <p:cNvPr id="3" name="Πίνακας 3">
            <a:extLst>
              <a:ext uri="{FF2B5EF4-FFF2-40B4-BE49-F238E27FC236}">
                <a16:creationId xmlns:a16="http://schemas.microsoft.com/office/drawing/2014/main" xmlns="" id="{F5B06158-1673-498B-96B0-64CC0F8AD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5490969"/>
              </p:ext>
            </p:extLst>
          </p:nvPr>
        </p:nvGraphicFramePr>
        <p:xfrm>
          <a:off x="1489199" y="1935723"/>
          <a:ext cx="8128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423517375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317515447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72930299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20192008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801164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Γλυκόζη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err="1"/>
                        <a:t>Μαλτόζη</a:t>
                      </a:r>
                      <a:r>
                        <a:rPr lang="el-G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Λακτόζη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err="1"/>
                        <a:t>Σουκρόζη</a:t>
                      </a:r>
                      <a:r>
                        <a:rPr lang="el-G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5559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N. Meningitidis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459528"/>
                  </a:ext>
                </a:extLst>
              </a:tr>
            </a:tbl>
          </a:graphicData>
        </a:graphic>
      </p:graphicFrame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B3455F4-5474-4CEA-9305-B741001DA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977" y="3168569"/>
            <a:ext cx="5236222" cy="3298217"/>
          </a:xfrm>
          <a:prstGeom prst="rect">
            <a:avLst/>
          </a:prstGeom>
        </p:spPr>
      </p:pic>
      <p:sp>
        <p:nvSpPr>
          <p:cNvPr id="8" name="Φυσαλίδα ομιλίας: Ορθογώνιο με στρογγυλεμένες γωνίες 7">
            <a:extLst>
              <a:ext uri="{FF2B5EF4-FFF2-40B4-BE49-F238E27FC236}">
                <a16:creationId xmlns:a16="http://schemas.microsoft.com/office/drawing/2014/main" xmlns="" id="{758C9DF9-780E-48ED-89D5-8F21C7559028}"/>
              </a:ext>
            </a:extLst>
          </p:cNvPr>
          <p:cNvSpPr/>
          <p:nvPr/>
        </p:nvSpPr>
        <p:spPr>
          <a:xfrm>
            <a:off x="8644379" y="2946644"/>
            <a:ext cx="3440784" cy="1766758"/>
          </a:xfrm>
          <a:prstGeom prst="wedgeRoundRectCallout">
            <a:avLst>
              <a:gd name="adj1" fmla="val -63245"/>
              <a:gd name="adj2" fmla="val 7506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u="sng" dirty="0">
              <a:solidFill>
                <a:schemeClr val="bg1"/>
              </a:solidFill>
            </a:endParaRPr>
          </a:p>
          <a:p>
            <a:pPr algn="ctr"/>
            <a:r>
              <a:rPr lang="el-GR" b="1" u="sng" dirty="0">
                <a:solidFill>
                  <a:schemeClr val="bg1"/>
                </a:solidFill>
              </a:rPr>
              <a:t>(+) αντίδραση </a:t>
            </a:r>
            <a:r>
              <a:rPr lang="el-GR" b="1" u="sng" dirty="0">
                <a:solidFill>
                  <a:schemeClr val="bg1"/>
                </a:solidFill>
                <a:sym typeface="Wingdings" panose="05000000000000000000" pitchFamily="2" charset="2"/>
              </a:rPr>
              <a:t> Ανάπτυξη:</a:t>
            </a:r>
            <a:r>
              <a:rPr lang="el-GR" b="1" u="sng" dirty="0">
                <a:solidFill>
                  <a:schemeClr val="bg1"/>
                </a:solidFill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tx1">
                    <a:lumMod val="75000"/>
                  </a:schemeClr>
                </a:solidFill>
              </a:rPr>
              <a:t>Θολερότητας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FFFF00"/>
                </a:solidFill>
              </a:rPr>
              <a:t>Κίτρινου</a:t>
            </a:r>
            <a:r>
              <a:rPr lang="el-GR" dirty="0">
                <a:solidFill>
                  <a:schemeClr val="bg1"/>
                </a:solidFill>
              </a:rPr>
              <a:t> χρώματος</a:t>
            </a:r>
          </a:p>
          <a:p>
            <a:pPr algn="ctr"/>
            <a:r>
              <a:rPr lang="el-GR" dirty="0">
                <a:solidFill>
                  <a:schemeClr val="bg1"/>
                </a:solidFill>
              </a:rPr>
              <a:t> (Στο ανώτερο τμήμα του υλικού)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20032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71669D1-5447-4F7E-BBDE-7FA4EDC25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/>
              <a:t>Αντιγονική</a:t>
            </a:r>
            <a:r>
              <a:rPr lang="el-GR" dirty="0"/>
              <a:t> Σύσταση-Τοξικές ουσίες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0856E98-1F04-47AD-8CB4-21D3F6C82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Πολυσακχαριδικό</a:t>
            </a:r>
            <a:r>
              <a:rPr lang="el-GR" dirty="0"/>
              <a:t> αντιγόνο του ελύτρου </a:t>
            </a:r>
            <a:r>
              <a:rPr lang="el-GR" dirty="0">
                <a:sym typeface="Wingdings" panose="05000000000000000000" pitchFamily="2" charset="2"/>
              </a:rPr>
              <a:t> 13 </a:t>
            </a:r>
            <a:r>
              <a:rPr lang="el-GR" dirty="0" err="1">
                <a:sym typeface="Wingdings" panose="05000000000000000000" pitchFamily="2" charset="2"/>
              </a:rPr>
              <a:t>οροομάδες</a:t>
            </a:r>
            <a:r>
              <a:rPr lang="el-GR" dirty="0">
                <a:sym typeface="Wingdings" panose="05000000000000000000" pitchFamily="2" charset="2"/>
              </a:rPr>
              <a:t> </a:t>
            </a:r>
            <a:endParaRPr lang="el-GR" dirty="0"/>
          </a:p>
          <a:p>
            <a:r>
              <a:rPr lang="el-GR" dirty="0"/>
              <a:t>Πρωτεϊνικά αντιγόνα </a:t>
            </a:r>
          </a:p>
          <a:p>
            <a:r>
              <a:rPr lang="el-GR" dirty="0" err="1"/>
              <a:t>Ινιδιακά</a:t>
            </a:r>
            <a:r>
              <a:rPr lang="el-GR" dirty="0"/>
              <a:t> αντιγόνα κ.α. </a:t>
            </a:r>
          </a:p>
        </p:txBody>
      </p:sp>
    </p:spTree>
    <p:extLst>
      <p:ext uri="{BB962C8B-B14F-4D97-AF65-F5344CB8AC3E}">
        <p14:creationId xmlns:p14="http://schemas.microsoft.com/office/powerpoint/2010/main" xmlns="" val="508795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417FA5B-1BA3-446C-846D-532188459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Παθογόνος Δράση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38B5443-BD93-48B3-89B1-1D88B1E6A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Μηνιγγίτιδα  </a:t>
            </a:r>
          </a:p>
          <a:p>
            <a:pPr marL="0" indent="0">
              <a:buNone/>
            </a:pPr>
            <a:r>
              <a:rPr lang="el-GR" u="sng" dirty="0"/>
              <a:t>Προσβάλλει κυρίως: </a:t>
            </a:r>
          </a:p>
          <a:p>
            <a:r>
              <a:rPr lang="el-GR" dirty="0"/>
              <a:t>Βρέφη (6μηνών-1 έτος)</a:t>
            </a:r>
          </a:p>
          <a:p>
            <a:r>
              <a:rPr lang="el-GR" dirty="0"/>
              <a:t>Παιδιά</a:t>
            </a:r>
          </a:p>
          <a:p>
            <a:pPr marL="0" indent="0">
              <a:buNone/>
            </a:pPr>
            <a:r>
              <a:rPr lang="el-GR" u="sng" dirty="0"/>
              <a:t>Ενδείξεις: </a:t>
            </a:r>
          </a:p>
          <a:p>
            <a:r>
              <a:rPr lang="el-GR" dirty="0"/>
              <a:t>Φλεγμονή στις μήνιγγες </a:t>
            </a:r>
          </a:p>
          <a:p>
            <a:r>
              <a:rPr lang="el-GR" dirty="0"/>
              <a:t>Θρομβώσεις μικρών αγγείων</a:t>
            </a:r>
          </a:p>
          <a:p>
            <a:r>
              <a:rPr lang="el-GR" dirty="0"/>
              <a:t>     Πολυμορφοπύρηνων </a:t>
            </a:r>
          </a:p>
          <a:p>
            <a:r>
              <a:rPr lang="el-GR" dirty="0"/>
              <a:t>Παραγωγή πύου </a:t>
            </a:r>
          </a:p>
          <a:p>
            <a:endParaRPr lang="el-GR" dirty="0"/>
          </a:p>
          <a:p>
            <a:endParaRPr lang="el-GR" u="sng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4" name="Βέλος: Επάνω 3">
            <a:extLst>
              <a:ext uri="{FF2B5EF4-FFF2-40B4-BE49-F238E27FC236}">
                <a16:creationId xmlns:a16="http://schemas.microsoft.com/office/drawing/2014/main" xmlns="" id="{071900C5-6636-4AC2-B287-B2BC37D2D191}"/>
              </a:ext>
            </a:extLst>
          </p:cNvPr>
          <p:cNvSpPr/>
          <p:nvPr/>
        </p:nvSpPr>
        <p:spPr>
          <a:xfrm>
            <a:off x="1560136" y="5118755"/>
            <a:ext cx="160256" cy="2545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xmlns="" id="{1F0ABA73-57F6-4FF2-8D73-EB85EDA48F93}"/>
              </a:ext>
            </a:extLst>
          </p:cNvPr>
          <p:cNvSpPr/>
          <p:nvPr/>
        </p:nvSpPr>
        <p:spPr>
          <a:xfrm>
            <a:off x="5841476" y="2516957"/>
            <a:ext cx="4025245" cy="1400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sz="2000" b="1" dirty="0"/>
              <a:t>Επιδημίες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sz="2000" b="1" dirty="0"/>
              <a:t>Σποραδικά κρούσματα </a:t>
            </a:r>
          </a:p>
        </p:txBody>
      </p:sp>
    </p:spTree>
    <p:extLst>
      <p:ext uri="{BB962C8B-B14F-4D97-AF65-F5344CB8AC3E}">
        <p14:creationId xmlns:p14="http://schemas.microsoft.com/office/powerpoint/2010/main" xmlns="" val="253347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FB409FA-7156-4FC0-BD38-48452A75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200" b="1" dirty="0"/>
              <a:t>Κ</a:t>
            </a:r>
            <a:r>
              <a:rPr lang="el-GR" sz="3200" dirty="0"/>
              <a:t>εντρικό </a:t>
            </a:r>
            <a:r>
              <a:rPr lang="el-GR" sz="3200" b="1" dirty="0"/>
              <a:t>Ν</a:t>
            </a:r>
            <a:r>
              <a:rPr lang="el-GR" sz="3200" dirty="0"/>
              <a:t>ευρικό </a:t>
            </a:r>
            <a:r>
              <a:rPr lang="el-GR" sz="3200" b="1" dirty="0"/>
              <a:t>Σ</a:t>
            </a:r>
            <a:r>
              <a:rPr lang="el-GR" sz="3200" dirty="0"/>
              <a:t>ύστημα</a:t>
            </a:r>
            <a:br>
              <a:rPr lang="el-GR" sz="3200" dirty="0"/>
            </a:br>
            <a:r>
              <a:rPr lang="el-GR" sz="3200" dirty="0"/>
              <a:t>(Κ.Ν.Σ.)</a:t>
            </a:r>
            <a:br>
              <a:rPr lang="el-GR" sz="3200" dirty="0"/>
            </a:br>
            <a:endParaRPr lang="el-GR" sz="3200" b="1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4E36080D-A9E0-40AA-858F-C0615352D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79428"/>
            <a:ext cx="4396339" cy="4195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u="sng" dirty="0"/>
              <a:t>Αποτελείται από:</a:t>
            </a:r>
          </a:p>
          <a:p>
            <a:pPr algn="ctr"/>
            <a:r>
              <a:rPr lang="el-GR" sz="2400" dirty="0"/>
              <a:t> Τον Εγκέφαλο</a:t>
            </a:r>
          </a:p>
          <a:p>
            <a:pPr algn="ctr"/>
            <a:r>
              <a:rPr lang="el-GR" sz="2400" dirty="0"/>
              <a:t>Τον Νωτιαίο Μυελό </a:t>
            </a: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xmlns="" id="{67E7D93C-F2C4-4C95-9878-22BC192AAD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C7CEB008-E37C-4FE0-8ECA-B5F744251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702" y="2080980"/>
            <a:ext cx="1815921" cy="415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3706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xmlns="" id="{857FB109-D4AD-423A-8F7F-75AD41337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1800" b="1" dirty="0">
                <a:solidFill>
                  <a:schemeClr val="bg1"/>
                </a:solidFill>
              </a:rPr>
              <a:t>Ο εγκέφαλος και ο νωτιαίος μυελός περιβάλλονται από τρεις μεμβράνες, </a:t>
            </a:r>
            <a:br>
              <a:rPr lang="el-GR" sz="1800" b="1" dirty="0">
                <a:solidFill>
                  <a:schemeClr val="bg1"/>
                </a:solidFill>
              </a:rPr>
            </a:br>
            <a:r>
              <a:rPr lang="el-GR" sz="1800" b="1" dirty="0">
                <a:solidFill>
                  <a:schemeClr val="bg1"/>
                </a:solidFill>
              </a:rPr>
              <a:t>τις μήνιγγες, από τα έξω προς τα έσω:</a:t>
            </a:r>
            <a:br>
              <a:rPr lang="el-GR" sz="1800" b="1" dirty="0">
                <a:solidFill>
                  <a:schemeClr val="bg1"/>
                </a:solidFill>
              </a:rPr>
            </a:br>
            <a:r>
              <a:rPr lang="el-GR" sz="1600" dirty="0"/>
              <a:t>Τη σκληρή μήνιγγα</a:t>
            </a:r>
            <a:br>
              <a:rPr lang="el-GR" sz="1600" dirty="0"/>
            </a:br>
            <a:r>
              <a:rPr lang="el-GR" sz="1600" dirty="0"/>
              <a:t>Την αραχνοειδή μήνιγγα και </a:t>
            </a:r>
            <a:br>
              <a:rPr lang="el-GR" sz="1600" dirty="0"/>
            </a:br>
            <a:r>
              <a:rPr lang="el-GR" sz="1600" dirty="0"/>
              <a:t>Τη χοριοειδή μήνιγγα</a:t>
            </a: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xmlns="" id="{FBF222F8-0A5A-4757-9BE4-766C4160E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78" t="42520" r="21514" b="13218"/>
          <a:stretch/>
        </p:blipFill>
        <p:spPr>
          <a:xfrm>
            <a:off x="1092837" y="2081930"/>
            <a:ext cx="8965566" cy="4563868"/>
          </a:xfrm>
        </p:spPr>
      </p:pic>
    </p:spTree>
    <p:extLst>
      <p:ext uri="{BB962C8B-B14F-4D97-AF65-F5344CB8AC3E}">
        <p14:creationId xmlns:p14="http://schemas.microsoft.com/office/powerpoint/2010/main" xmlns="" val="2478133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F4054A2-D30C-4854-BECF-9BAE4AC66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Επιδημιολογία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9C1B6E6-38EE-4A8B-8951-0E16A20B8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Φ.Μ.Χ. </a:t>
            </a:r>
          </a:p>
          <a:p>
            <a:r>
              <a:rPr lang="el-GR" dirty="0"/>
              <a:t>Στοματικό-Φαρυγγικό Βλεννογόνο </a:t>
            </a:r>
          </a:p>
          <a:p>
            <a:r>
              <a:rPr lang="el-GR" dirty="0" err="1"/>
              <a:t>Ρινοφάριγγα</a:t>
            </a:r>
            <a:r>
              <a:rPr lang="el-GR" dirty="0"/>
              <a:t> 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Ευπαθείς σε συνθήκες περιβάλλοντος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Καταστρέφεται εύκολα</a:t>
            </a:r>
          </a:p>
          <a:p>
            <a:pPr marL="0" indent="0">
              <a:buNone/>
            </a:pPr>
            <a:r>
              <a:rPr lang="el-GR" dirty="0"/>
              <a:t> </a:t>
            </a:r>
          </a:p>
          <a:p>
            <a:pPr marL="0" indent="0">
              <a:buNone/>
            </a:pPr>
            <a:r>
              <a:rPr lang="el-GR" dirty="0"/>
              <a:t>Μετάδοση </a:t>
            </a:r>
            <a:r>
              <a:rPr lang="el-GR" dirty="0">
                <a:sym typeface="Wingdings" panose="05000000000000000000" pitchFamily="2" charset="2"/>
              </a:rPr>
              <a:t> Σταγονίδια </a:t>
            </a:r>
            <a:endParaRPr lang="el-GR" dirty="0"/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B87CF735-9FAB-43C9-B373-DCCA4E1BFC9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6901" y="2149311"/>
            <a:ext cx="3651787" cy="21910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D781FF-6087-4CE3-AA20-218A7607531F}"/>
              </a:ext>
            </a:extLst>
          </p:cNvPr>
          <p:cNvSpPr txBox="1"/>
          <p:nvPr/>
        </p:nvSpPr>
        <p:spPr>
          <a:xfrm>
            <a:off x="8009028" y="4540054"/>
            <a:ext cx="251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Φορείς </a:t>
            </a:r>
            <a:r>
              <a:rPr lang="el-GR" sz="2400" b="1" dirty="0">
                <a:sym typeface="Wingdings" panose="05000000000000000000" pitchFamily="2" charset="2"/>
              </a:rPr>
              <a:t> </a:t>
            </a:r>
            <a:r>
              <a:rPr lang="el-GR" sz="2400" b="1" dirty="0"/>
              <a:t>80%</a:t>
            </a:r>
          </a:p>
        </p:txBody>
      </p:sp>
    </p:spTree>
    <p:extLst>
      <p:ext uri="{BB962C8B-B14F-4D97-AF65-F5344CB8AC3E}">
        <p14:creationId xmlns:p14="http://schemas.microsoft.com/office/powerpoint/2010/main" xmlns="" val="82844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13CDF54-6F06-4534-B227-4836B07F5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Εργαστηριακή Διάγνωση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BA62A81-550E-4116-B8FF-4BE75731D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06429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l-GR" b="1" u="sng" dirty="0"/>
              <a:t>Δείγμα: </a:t>
            </a:r>
          </a:p>
          <a:p>
            <a:r>
              <a:rPr lang="el-GR" dirty="0"/>
              <a:t>Καλλιέργεια ΕΝΥ</a:t>
            </a:r>
          </a:p>
          <a:p>
            <a:r>
              <a:rPr lang="el-GR" dirty="0"/>
              <a:t>Αρθρικό υγρό </a:t>
            </a:r>
          </a:p>
          <a:p>
            <a:r>
              <a:rPr lang="el-GR" dirty="0"/>
              <a:t>Υγρό από </a:t>
            </a:r>
            <a:r>
              <a:rPr lang="el-GR" dirty="0" err="1"/>
              <a:t>πετέχειες</a:t>
            </a:r>
            <a:endParaRPr lang="el-GR" dirty="0"/>
          </a:p>
          <a:p>
            <a:r>
              <a:rPr lang="el-GR" dirty="0"/>
              <a:t>Φαρυγγικό επίχρισμα</a:t>
            </a:r>
          </a:p>
          <a:p>
            <a:r>
              <a:rPr lang="el-GR" dirty="0"/>
              <a:t>Αίμα κ.α. 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C49ED2-E271-4942-B812-396BCBD6E002}"/>
              </a:ext>
            </a:extLst>
          </p:cNvPr>
          <p:cNvSpPr txBox="1"/>
          <p:nvPr/>
        </p:nvSpPr>
        <p:spPr>
          <a:xfrm>
            <a:off x="5948313" y="5938887"/>
            <a:ext cx="3450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err="1"/>
              <a:t>Πετέχειες</a:t>
            </a: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053731E7-A9A6-4A4B-A8AA-1CE2E7F6D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5" y="2421220"/>
            <a:ext cx="5607476" cy="336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8093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DE9FE3A-AACB-4E15-912E-4D87F9426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Neisseria meningitidis (</a:t>
            </a:r>
            <a:r>
              <a:rPr lang="el-GR" dirty="0" err="1"/>
              <a:t>μηνιγγιτιδόκοκκος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3AAAC3F-5952-4DB0-82C3-E9BCE93A6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Gram(-) </a:t>
            </a:r>
            <a:endParaRPr lang="el-GR" dirty="0"/>
          </a:p>
          <a:p>
            <a:r>
              <a:rPr lang="el-GR" dirty="0" err="1"/>
              <a:t>Διπλόκοκκος</a:t>
            </a:r>
            <a:r>
              <a:rPr lang="el-GR" dirty="0"/>
              <a:t> (κοίλες – αντικριστές επιφάνειες) </a:t>
            </a:r>
          </a:p>
          <a:p>
            <a:r>
              <a:rPr lang="el-GR" dirty="0"/>
              <a:t>Καφέ χρώμα </a:t>
            </a:r>
          </a:p>
          <a:p>
            <a:r>
              <a:rPr lang="el-GR" dirty="0"/>
              <a:t>Ακίνητο </a:t>
            </a:r>
          </a:p>
          <a:p>
            <a:r>
              <a:rPr lang="el-GR" dirty="0"/>
              <a:t>Άσπορο </a:t>
            </a:r>
          </a:p>
          <a:p>
            <a:r>
              <a:rPr lang="el-GR" dirty="0"/>
              <a:t>Έλυτρο </a:t>
            </a:r>
          </a:p>
          <a:p>
            <a:r>
              <a:rPr lang="el-GR" dirty="0"/>
              <a:t>Ινίδια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07928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EEA072E-0048-4CCA-94FE-90042CCA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Εργαστηριακή Διάγνωση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E081196-C7D7-42BB-9879-06021C709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b="1" i="1" dirty="0"/>
              <a:t>Βήματα: </a:t>
            </a:r>
            <a:endParaRPr lang="en-US" sz="2800" b="1" i="1" dirty="0"/>
          </a:p>
          <a:p>
            <a:pPr marL="457200" indent="-457200">
              <a:buFont typeface="+mj-lt"/>
              <a:buAutoNum type="arabicPeriod"/>
            </a:pPr>
            <a:r>
              <a:rPr lang="el-GR" i="1" u="sng" dirty="0"/>
              <a:t>Άμεσο παρασκεύασμα ΕΝΥ-Χρώση </a:t>
            </a:r>
            <a:r>
              <a:rPr lang="en-US" i="1" u="sng" dirty="0"/>
              <a:t>Gram </a:t>
            </a:r>
            <a:endParaRPr lang="el-GR" i="1" u="sng" dirty="0"/>
          </a:p>
          <a:p>
            <a:r>
              <a:rPr lang="el-GR" dirty="0" err="1"/>
              <a:t>Φυγοκέντρηση</a:t>
            </a:r>
            <a:r>
              <a:rPr lang="el-GR" dirty="0"/>
              <a:t> ΕΝΥ (8-10 λεπτά)</a:t>
            </a:r>
            <a:endParaRPr lang="en-US" dirty="0"/>
          </a:p>
          <a:p>
            <a:r>
              <a:rPr lang="en-US" dirty="0"/>
              <a:t>       </a:t>
            </a:r>
            <a:r>
              <a:rPr lang="el-GR" dirty="0"/>
              <a:t>Ίζημα </a:t>
            </a:r>
            <a:r>
              <a:rPr lang="el-GR" dirty="0">
                <a:sym typeface="Wingdings" panose="05000000000000000000" pitchFamily="2" charset="2"/>
              </a:rPr>
              <a:t> Χρώση </a:t>
            </a:r>
            <a:r>
              <a:rPr lang="en-US" dirty="0">
                <a:sym typeface="Wingdings" panose="05000000000000000000" pitchFamily="2" charset="2"/>
              </a:rPr>
              <a:t>Gram 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7CDA1F7A-2A17-4900-B179-E1F231531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0822" y="2498106"/>
            <a:ext cx="4032391" cy="2375065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xmlns="" id="{7CFDB417-433B-4846-85CE-3EB698625005}"/>
              </a:ext>
            </a:extLst>
          </p:cNvPr>
          <p:cNvSpPr/>
          <p:nvPr/>
        </p:nvSpPr>
        <p:spPr>
          <a:xfrm>
            <a:off x="2073897" y="4062953"/>
            <a:ext cx="3553905" cy="19136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u="sng" dirty="0"/>
              <a:t>Ν. </a:t>
            </a:r>
            <a:r>
              <a:rPr lang="en-US" b="1" u="sng" dirty="0"/>
              <a:t>Meningitidis</a:t>
            </a:r>
            <a:r>
              <a:rPr lang="el-GR" b="1" u="sng" dirty="0"/>
              <a:t>:</a:t>
            </a:r>
            <a:r>
              <a:rPr lang="en-US" b="1" u="sng" dirty="0"/>
              <a:t> </a:t>
            </a:r>
            <a:endParaRPr lang="el-GR" b="1" u="sng" dirty="0"/>
          </a:p>
          <a:p>
            <a:pPr algn="ctr"/>
            <a:r>
              <a:rPr lang="en-US" dirty="0"/>
              <a:t>Gram (-) </a:t>
            </a:r>
          </a:p>
          <a:p>
            <a:pPr algn="ctr"/>
            <a:r>
              <a:rPr lang="el-GR" dirty="0" err="1"/>
              <a:t>Διπλόκοκκοι</a:t>
            </a:r>
            <a:r>
              <a:rPr lang="el-GR" dirty="0"/>
              <a:t> </a:t>
            </a:r>
          </a:p>
          <a:p>
            <a:pPr algn="ctr"/>
            <a:r>
              <a:rPr lang="el-GR" dirty="0" err="1"/>
              <a:t>Καφεοειδέις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043062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66EF10E-ACD0-4253-BB08-48C61819A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Άμεσο παρασκεύασμα ΕΝΥ</a:t>
            </a:r>
            <a:r>
              <a:rPr lang="en-US" dirty="0"/>
              <a:t/>
            </a:r>
            <a:br>
              <a:rPr lang="en-US" dirty="0"/>
            </a:br>
            <a:r>
              <a:rPr lang="el-GR" dirty="0"/>
              <a:t>Χρώση </a:t>
            </a:r>
            <a:r>
              <a:rPr lang="en-US" dirty="0"/>
              <a:t>Gram </a:t>
            </a:r>
            <a:br>
              <a:rPr lang="en-US" dirty="0"/>
            </a:b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xmlns="" id="{C2F70EC9-4881-4B93-948D-DE45B68E6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882" t="12414" r="15727" b="1086"/>
          <a:stretch/>
        </p:blipFill>
        <p:spPr>
          <a:xfrm>
            <a:off x="3780148" y="2104165"/>
            <a:ext cx="4213782" cy="411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7073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EEA072E-0048-4CCA-94FE-90042CCA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Εργαστηριακή Διάγνωση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(</a:t>
            </a:r>
            <a:r>
              <a:rPr lang="el-GR" sz="2000" dirty="0"/>
              <a:t>συνέχεια…)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E081196-C7D7-42BB-9879-06021C709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b="1" i="1" dirty="0"/>
              <a:t>Βήματα: </a:t>
            </a:r>
          </a:p>
          <a:p>
            <a:pPr marL="457200" indent="-457200">
              <a:buAutoNum type="arabicPeriod" startAt="2"/>
            </a:pPr>
            <a:r>
              <a:rPr lang="el-GR" dirty="0"/>
              <a:t>Καλλιέργεια (</a:t>
            </a:r>
            <a:r>
              <a:rPr lang="el-GR" dirty="0" err="1"/>
              <a:t>Αιματούχο-Σοκολατόχρουν</a:t>
            </a:r>
            <a:r>
              <a:rPr lang="el-GR" dirty="0"/>
              <a:t> </a:t>
            </a:r>
            <a:r>
              <a:rPr lang="el-GR" dirty="0" err="1"/>
              <a:t>άγαρ</a:t>
            </a:r>
            <a:r>
              <a:rPr lang="el-GR" dirty="0"/>
              <a:t>)-</a:t>
            </a:r>
            <a:r>
              <a:rPr lang="en-US" dirty="0"/>
              <a:t>                               CO2 10% - 24h- 36-37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n-US" dirty="0"/>
              <a:t>C</a:t>
            </a:r>
          </a:p>
          <a:p>
            <a:pPr marL="457200" indent="-457200">
              <a:buAutoNum type="arabicPeriod" startAt="2"/>
            </a:pPr>
            <a:r>
              <a:rPr lang="el-GR" dirty="0"/>
              <a:t>Μακροσκοπική εξέταση αποικιών</a:t>
            </a:r>
            <a:endParaRPr lang="en-US" dirty="0"/>
          </a:p>
          <a:p>
            <a:pPr marL="457200" indent="-457200">
              <a:buAutoNum type="arabicPeriod" startAt="2"/>
            </a:pPr>
            <a:r>
              <a:rPr lang="el-GR" dirty="0">
                <a:sym typeface="Wingdings" panose="05000000000000000000" pitchFamily="2" charset="2"/>
              </a:rPr>
              <a:t>Μικροσκοπική παρατήρηση </a:t>
            </a:r>
            <a:r>
              <a:rPr lang="el-GR" b="1" dirty="0">
                <a:solidFill>
                  <a:schemeClr val="bg1"/>
                </a:solidFill>
                <a:sym typeface="Wingdings" panose="05000000000000000000" pitchFamily="2" charset="2"/>
              </a:rPr>
              <a:t>αποικιών-χρώση </a:t>
            </a:r>
            <a: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  <a:t>Gram </a:t>
            </a:r>
            <a:endParaRPr lang="el-GR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457200" indent="-457200">
              <a:buAutoNum type="arabicPeriod" startAt="2"/>
            </a:pPr>
            <a:r>
              <a:rPr lang="el-GR" dirty="0">
                <a:sym typeface="Wingdings" panose="05000000000000000000" pitchFamily="2" charset="2"/>
              </a:rPr>
              <a:t>Έλεγχος αποικιών για παραγωγή </a:t>
            </a:r>
            <a:r>
              <a:rPr lang="el-GR" b="1" dirty="0" err="1">
                <a:solidFill>
                  <a:srgbClr val="FFFF00"/>
                </a:solidFill>
                <a:sym typeface="Wingdings" panose="05000000000000000000" pitchFamily="2" charset="2"/>
              </a:rPr>
              <a:t>οξειδάσης</a:t>
            </a:r>
            <a:endParaRPr lang="el-GR" b="1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457200" indent="-457200">
              <a:buAutoNum type="arabicPeriod" startAt="2"/>
            </a:pPr>
            <a:r>
              <a:rPr lang="el-GR" dirty="0">
                <a:sym typeface="Wingdings" panose="05000000000000000000" pitchFamily="2" charset="2"/>
              </a:rPr>
              <a:t>Έλεγχος αποικιών διάσπασης </a:t>
            </a:r>
            <a:r>
              <a:rPr lang="el-GR" b="1" dirty="0">
                <a:solidFill>
                  <a:srgbClr val="FFFF00"/>
                </a:solidFill>
                <a:sym typeface="Wingdings" panose="05000000000000000000" pitchFamily="2" charset="2"/>
              </a:rPr>
              <a:t>σακχάρων </a:t>
            </a:r>
          </a:p>
          <a:p>
            <a:pPr marL="457200" indent="-457200">
              <a:buAutoNum type="arabicPeriod" startAt="2"/>
            </a:pPr>
            <a:r>
              <a:rPr lang="el-GR" dirty="0">
                <a:sym typeface="Wingdings" panose="05000000000000000000" pitchFamily="2" charset="2"/>
              </a:rPr>
              <a:t>Ικανότητα ανάπτυξης στους 22</a:t>
            </a:r>
            <a:r>
              <a:rPr lang="el-GR" baseline="30000" dirty="0">
                <a:sym typeface="Wingdings" panose="05000000000000000000" pitchFamily="2" charset="2"/>
              </a:rPr>
              <a:t>ο</a:t>
            </a: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C 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105FFEA8-24EB-4474-AF44-886840BE7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07"/>
          <a:stretch/>
        </p:blipFill>
        <p:spPr>
          <a:xfrm>
            <a:off x="8351791" y="3864992"/>
            <a:ext cx="3396123" cy="273390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4BEF655F-D822-4F9C-9B5C-7123FCF13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791" y="1218064"/>
            <a:ext cx="3396123" cy="25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6147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EEA072E-0048-4CCA-94FE-90042CCA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Εργαστηριακή Διάγνωση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(</a:t>
            </a:r>
            <a:r>
              <a:rPr lang="el-GR" sz="2000" dirty="0"/>
              <a:t>συνέχεια…)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E081196-C7D7-42BB-9879-06021C709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b="1" i="1" dirty="0"/>
              <a:t>Βήματα: </a:t>
            </a:r>
          </a:p>
          <a:p>
            <a:pPr marL="457200" indent="-457200">
              <a:buAutoNum type="arabicPeriod" startAt="8"/>
            </a:pPr>
            <a:r>
              <a:rPr lang="el-GR" dirty="0"/>
              <a:t>Καθορισμός ορολογικής ομάδας - </a:t>
            </a:r>
            <a:r>
              <a:rPr lang="el-GR" dirty="0" err="1"/>
              <a:t>πολυσακχαριδικό</a:t>
            </a:r>
            <a:r>
              <a:rPr lang="el-GR" dirty="0"/>
              <a:t> αντιγόνο Ελύτρου – Ταυτοποίηση με </a:t>
            </a:r>
            <a:r>
              <a:rPr lang="el-GR" b="1" dirty="0" err="1">
                <a:solidFill>
                  <a:schemeClr val="bg1"/>
                </a:solidFill>
              </a:rPr>
              <a:t>Αντιορούς</a:t>
            </a:r>
            <a:r>
              <a:rPr lang="el-GR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l-GR" b="1" u="sng" dirty="0"/>
              <a:t>Διαδικασία: </a:t>
            </a:r>
          </a:p>
          <a:p>
            <a:r>
              <a:rPr lang="el-GR" dirty="0"/>
              <a:t>Εναιώρημα Ν. </a:t>
            </a:r>
            <a:r>
              <a:rPr lang="en-US" dirty="0"/>
              <a:t>Meningitides (</a:t>
            </a:r>
            <a:r>
              <a:rPr lang="el-GR" dirty="0" err="1"/>
              <a:t>Μηνιγγιτιδόκοκκος</a:t>
            </a:r>
            <a:r>
              <a:rPr lang="el-GR" dirty="0"/>
              <a:t>) + Φ.Ο. </a:t>
            </a:r>
          </a:p>
          <a:p>
            <a:r>
              <a:rPr lang="el-GR" dirty="0"/>
              <a:t>+ </a:t>
            </a:r>
            <a:r>
              <a:rPr lang="el-GR" dirty="0" err="1"/>
              <a:t>Αντιορός</a:t>
            </a:r>
            <a:r>
              <a:rPr lang="el-GR" dirty="0"/>
              <a:t> </a:t>
            </a:r>
          </a:p>
          <a:p>
            <a:r>
              <a:rPr lang="el-GR" dirty="0"/>
              <a:t>Ανάμειξη-Ανακίνηση (2</a:t>
            </a:r>
            <a:r>
              <a:rPr lang="en-US" dirty="0"/>
              <a:t> min)</a:t>
            </a:r>
          </a:p>
          <a:p>
            <a:r>
              <a:rPr lang="el-GR" dirty="0"/>
              <a:t>Συγκόλληση μόνο σε 1 </a:t>
            </a:r>
            <a:r>
              <a:rPr lang="el-GR" dirty="0" err="1"/>
              <a:t>αντιορό</a:t>
            </a:r>
            <a:r>
              <a:rPr lang="el-GR" dirty="0"/>
              <a:t> (καθορισμός </a:t>
            </a:r>
            <a:r>
              <a:rPr lang="el-GR" dirty="0" err="1"/>
              <a:t>οροομάδας</a:t>
            </a:r>
            <a:r>
              <a:rPr lang="el-GR" dirty="0"/>
              <a:t>) </a:t>
            </a:r>
          </a:p>
          <a:p>
            <a:pPr marL="0" indent="0" algn="ctr">
              <a:buNone/>
            </a:pPr>
            <a:r>
              <a:rPr lang="el-GR" b="1" dirty="0">
                <a:solidFill>
                  <a:srgbClr val="FFFF00"/>
                </a:solidFill>
              </a:rPr>
              <a:t>     (Αν &gt; 1 </a:t>
            </a:r>
            <a:r>
              <a:rPr lang="el-GR" b="1" dirty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el-GR" b="1" dirty="0">
                <a:solidFill>
                  <a:srgbClr val="FFFF00"/>
                </a:solidFill>
              </a:rPr>
              <a:t>ψευδής συγκόλληση) </a:t>
            </a:r>
            <a:endParaRPr lang="en-US" b="1" dirty="0">
              <a:solidFill>
                <a:srgbClr val="FFFF00"/>
              </a:solidFill>
            </a:endParaRP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pPr marL="457200" indent="-457200">
              <a:buAutoNum type="arabicPeriod" startAt="8"/>
            </a:pPr>
            <a:endParaRPr lang="el-G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l-GR" b="1" dirty="0">
              <a:solidFill>
                <a:schemeClr val="bg1"/>
              </a:solidFill>
            </a:endParaRPr>
          </a:p>
          <a:p>
            <a:pPr marL="457200" indent="-457200">
              <a:buAutoNum type="arabicPeriod" startAt="8"/>
            </a:pPr>
            <a:endParaRPr lang="el-GR" b="1" dirty="0">
              <a:solidFill>
                <a:schemeClr val="bg1"/>
              </a:solidFill>
            </a:endParaRPr>
          </a:p>
          <a:p>
            <a:pPr marL="457200" indent="-457200">
              <a:buAutoNum type="arabicPeriod" startAt="8"/>
            </a:pPr>
            <a:endParaRPr lang="el-GR" b="1" dirty="0">
              <a:solidFill>
                <a:schemeClr val="bg1"/>
              </a:solidFill>
            </a:endParaRPr>
          </a:p>
          <a:p>
            <a:pPr marL="457200" indent="-457200">
              <a:buAutoNum type="arabicPeriod" startAt="8"/>
            </a:pPr>
            <a:endParaRPr lang="el-G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l-G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658F3611-1FE3-45B5-8CFA-E8A372A42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39" r="62418"/>
          <a:stretch/>
        </p:blipFill>
        <p:spPr>
          <a:xfrm>
            <a:off x="9605914" y="2710517"/>
            <a:ext cx="1630837" cy="111305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8A85D4C2-A95B-472E-AEE9-01D1E2DEDA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69" t="2406" r="632" b="3901"/>
          <a:stretch/>
        </p:blipFill>
        <p:spPr>
          <a:xfrm>
            <a:off x="8795209" y="4062953"/>
            <a:ext cx="3261674" cy="154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5836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1D2CE46-6C9C-4B96-BDA9-FBEAEE11E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Προφύλαξη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43F19FF-68A4-4082-96C1-A3D084754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Εμβολιασμός </a:t>
            </a:r>
          </a:p>
          <a:p>
            <a:r>
              <a:rPr lang="el-GR" dirty="0"/>
              <a:t>Αντιβιοτικά </a:t>
            </a:r>
          </a:p>
          <a:p>
            <a:r>
              <a:rPr lang="el-GR" dirty="0" err="1"/>
              <a:t>Χημειοπροφύλαξη</a:t>
            </a:r>
            <a:r>
              <a:rPr lang="el-GR" dirty="0"/>
              <a:t>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71568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960689" y="2957908"/>
            <a:ext cx="2246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l-G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ΤΕΛΟΣ</a:t>
            </a:r>
            <a:endParaRPr lang="el-G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65DF640-B0A3-40F2-9326-C938D946A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Neisseria meningitidis (</a:t>
            </a:r>
            <a:r>
              <a:rPr lang="el-GR" dirty="0" err="1"/>
              <a:t>μηνιγγιτιδόκοκκος</a:t>
            </a:r>
            <a:r>
              <a:rPr lang="el-GR" dirty="0"/>
              <a:t>)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xmlns="" id="{4B9144AD-7AED-45A0-AB4F-45926CCAC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9270" y="2026765"/>
            <a:ext cx="5720004" cy="428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527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F1A2757-74E3-4D9F-A575-EA3BAF09D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Καλλιέργεια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E4BD30D-FC26-4971-8530-604235B60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Αερόβιες συνθήκες </a:t>
            </a:r>
          </a:p>
          <a:p>
            <a:r>
              <a:rPr lang="en-US" dirty="0"/>
              <a:t>CO</a:t>
            </a:r>
            <a:r>
              <a:rPr lang="en-US" sz="1400" dirty="0"/>
              <a:t>2</a:t>
            </a:r>
            <a:r>
              <a:rPr lang="en-US" dirty="0"/>
              <a:t> 10% </a:t>
            </a:r>
          </a:p>
          <a:p>
            <a:r>
              <a:rPr lang="en-US" dirty="0"/>
              <a:t>36-37 </a:t>
            </a:r>
            <a:r>
              <a:rPr lang="el-GR" baseline="30000" dirty="0"/>
              <a:t>ο </a:t>
            </a:r>
            <a:r>
              <a:rPr lang="en-US" dirty="0"/>
              <a:t>C</a:t>
            </a:r>
          </a:p>
          <a:p>
            <a:r>
              <a:rPr lang="el-GR" b="1" dirty="0"/>
              <a:t>Εμπλουτισμένα θρεπτικά υλικά: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err="1"/>
              <a:t>Αιματούχο</a:t>
            </a:r>
            <a:r>
              <a:rPr lang="el-GR" dirty="0"/>
              <a:t> </a:t>
            </a:r>
            <a:r>
              <a:rPr lang="el-GR" dirty="0" err="1"/>
              <a:t>άγαρ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err="1"/>
              <a:t>Σοκολατόχρουν</a:t>
            </a:r>
            <a:r>
              <a:rPr lang="el-GR" dirty="0"/>
              <a:t> </a:t>
            </a:r>
            <a:r>
              <a:rPr lang="el-GR" dirty="0" err="1"/>
              <a:t>άγαρ</a:t>
            </a:r>
            <a:r>
              <a:rPr lang="el-GR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Levinthal agar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Thayer Martin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505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9D9A422-E3C2-4C45-87D4-7AA8FFDEC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Δείγμα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3B5AE71-6AAD-4FC5-81D1-2C356A02D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74" y="1331259"/>
            <a:ext cx="8946541" cy="4195481"/>
          </a:xfrm>
        </p:spPr>
        <p:txBody>
          <a:bodyPr/>
          <a:lstStyle/>
          <a:p>
            <a:r>
              <a:rPr lang="el-GR" dirty="0"/>
              <a:t>Άμεσος ενοφθαλμισμός-εμβολιασμός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endParaRPr lang="el-GR" dirty="0"/>
          </a:p>
          <a:p>
            <a:r>
              <a:rPr lang="el-GR" dirty="0"/>
              <a:t>Φύλαξη-συντήρηση: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C970C680-6F4C-41E6-B934-BA9B0DC15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529" y="2694729"/>
            <a:ext cx="4368797" cy="381239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5F54542C-981A-4C5B-B8A6-505228D06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136" y="2697123"/>
            <a:ext cx="2638425" cy="3810000"/>
          </a:xfrm>
          <a:prstGeom prst="rect">
            <a:avLst/>
          </a:prstGeom>
        </p:spPr>
      </p:pic>
      <p:sp>
        <p:nvSpPr>
          <p:cNvPr id="6" name="Σύμβολο πολλαπλασιασμού 5">
            <a:extLst>
              <a:ext uri="{FF2B5EF4-FFF2-40B4-BE49-F238E27FC236}">
                <a16:creationId xmlns:a16="http://schemas.microsoft.com/office/drawing/2014/main" xmlns="" id="{CAD897B9-E542-4567-BC20-599A080BD721}"/>
              </a:ext>
            </a:extLst>
          </p:cNvPr>
          <p:cNvSpPr/>
          <p:nvPr/>
        </p:nvSpPr>
        <p:spPr>
          <a:xfrm>
            <a:off x="5646656" y="2731789"/>
            <a:ext cx="4920791" cy="323537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29726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xmlns="" id="{0A5A5D7F-94B9-48EB-91D4-761E27F44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553" y="361781"/>
            <a:ext cx="9252239" cy="1636702"/>
          </a:xfrm>
        </p:spPr>
        <p:txBody>
          <a:bodyPr/>
          <a:lstStyle/>
          <a:p>
            <a:pPr algn="ctr"/>
            <a:r>
              <a:rPr lang="el-GR" sz="4400" dirty="0"/>
              <a:t>Καλλιέργεια </a:t>
            </a:r>
            <a:br>
              <a:rPr lang="el-GR" sz="4400" dirty="0"/>
            </a:br>
            <a:r>
              <a:rPr lang="el-GR" sz="4400" b="1" dirty="0" err="1">
                <a:solidFill>
                  <a:schemeClr val="bg1"/>
                </a:solidFill>
              </a:rPr>
              <a:t>Αιματούχο</a:t>
            </a:r>
            <a:r>
              <a:rPr lang="el-GR" sz="4400" b="1" dirty="0">
                <a:solidFill>
                  <a:schemeClr val="bg1"/>
                </a:solidFill>
              </a:rPr>
              <a:t> </a:t>
            </a:r>
            <a:r>
              <a:rPr lang="el-GR" sz="4400" b="1" dirty="0" err="1">
                <a:solidFill>
                  <a:schemeClr val="bg1"/>
                </a:solidFill>
              </a:rPr>
              <a:t>άγαρ</a:t>
            </a:r>
            <a:endParaRPr lang="el-GR" sz="4400" b="1" dirty="0">
              <a:solidFill>
                <a:schemeClr val="bg1"/>
              </a:solidFill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xmlns="" id="{A97F887D-0B96-402F-B190-328EBE7E8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465" t="32234" r="10478" b="26159"/>
          <a:stretch/>
        </p:blipFill>
        <p:spPr>
          <a:xfrm>
            <a:off x="3811299" y="2677456"/>
            <a:ext cx="8254059" cy="3327419"/>
          </a:xfrm>
        </p:spPr>
      </p:pic>
      <p:sp>
        <p:nvSpPr>
          <p:cNvPr id="8" name="Θέση κειμένου 7">
            <a:extLst>
              <a:ext uri="{FF2B5EF4-FFF2-40B4-BE49-F238E27FC236}">
                <a16:creationId xmlns:a16="http://schemas.microsoft.com/office/drawing/2014/main" xmlns="" id="{EDE91989-7C8F-4A56-B312-9D27A69F8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0236" y="2874751"/>
            <a:ext cx="3401063" cy="28955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l-GR" sz="2400" b="1" dirty="0">
                <a:solidFill>
                  <a:schemeClr val="bg1"/>
                </a:solidFill>
              </a:rPr>
              <a:t>Αποικίες: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err="1"/>
              <a:t>Άχρωες</a:t>
            </a:r>
            <a:r>
              <a:rPr lang="el-GR" sz="2400" dirty="0"/>
              <a:t> – γκρι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Στρογγυλές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Υγρές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Γυαλιστερές – </a:t>
            </a:r>
            <a:r>
              <a:rPr lang="el-GR" sz="2400" dirty="0" err="1"/>
              <a:t>περλέ</a:t>
            </a:r>
            <a:endParaRPr lang="el-G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Κυρτές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Χωρίς </a:t>
            </a:r>
            <a:r>
              <a:rPr lang="el-GR" sz="2400" dirty="0" err="1"/>
              <a:t>αιμόλυση</a:t>
            </a:r>
            <a:endParaRPr lang="el-G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75130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xmlns="" id="{4820CE59-D97D-4D55-A7F9-28F82A7C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dirty="0"/>
              <a:t>Καλλιέργεια </a:t>
            </a:r>
            <a:br>
              <a:rPr lang="el-GR" sz="4400" dirty="0"/>
            </a:br>
            <a:r>
              <a:rPr lang="el-GR" sz="4400" b="1" dirty="0" err="1">
                <a:solidFill>
                  <a:schemeClr val="bg1"/>
                </a:solidFill>
              </a:rPr>
              <a:t>Σοκολατόχρουν</a:t>
            </a:r>
            <a:r>
              <a:rPr lang="el-GR" sz="4400" b="1" dirty="0">
                <a:solidFill>
                  <a:schemeClr val="bg1"/>
                </a:solidFill>
              </a:rPr>
              <a:t> </a:t>
            </a:r>
            <a:r>
              <a:rPr lang="el-GR" sz="4400" b="1" dirty="0" err="1">
                <a:solidFill>
                  <a:schemeClr val="bg1"/>
                </a:solidFill>
              </a:rPr>
              <a:t>άγαρ</a:t>
            </a:r>
            <a:r>
              <a:rPr lang="el-GR" sz="4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xmlns="" id="{4AA7E4AA-E817-4F33-A867-8BF0770D97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b="1" dirty="0">
                <a:solidFill>
                  <a:schemeClr val="bg1"/>
                </a:solidFill>
              </a:rPr>
              <a:t>Αποικίες: </a:t>
            </a:r>
          </a:p>
          <a:p>
            <a:r>
              <a:rPr lang="el-GR" sz="2400" dirty="0"/>
              <a:t>Μεγάλες </a:t>
            </a:r>
          </a:p>
          <a:p>
            <a:r>
              <a:rPr lang="el-GR" sz="2400" dirty="0" err="1"/>
              <a:t>Άχρωες</a:t>
            </a:r>
            <a:r>
              <a:rPr lang="el-GR" sz="2400" dirty="0"/>
              <a:t> – γκρι </a:t>
            </a:r>
          </a:p>
          <a:p>
            <a:r>
              <a:rPr lang="el-GR" sz="2400" dirty="0"/>
              <a:t>Αδιαφανείς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           </a:t>
            </a:r>
            <a:r>
              <a:rPr lang="el-GR" sz="3200" b="1" dirty="0">
                <a:solidFill>
                  <a:srgbClr val="FFC000"/>
                </a:solidFill>
              </a:rPr>
              <a:t>80 </a:t>
            </a:r>
            <a:r>
              <a:rPr lang="el-GR" sz="3200" b="1" baseline="30000" dirty="0">
                <a:solidFill>
                  <a:srgbClr val="FFC000"/>
                </a:solidFill>
              </a:rPr>
              <a:t>ο</a:t>
            </a:r>
            <a:r>
              <a:rPr lang="en-US" sz="3200" b="1" dirty="0">
                <a:solidFill>
                  <a:srgbClr val="FFC000"/>
                </a:solidFill>
              </a:rPr>
              <a:t>C </a:t>
            </a:r>
            <a:endParaRPr lang="el-GR" sz="3200" b="1" dirty="0">
              <a:solidFill>
                <a:srgbClr val="FFC000"/>
              </a:solidFill>
            </a:endParaRPr>
          </a:p>
          <a:p>
            <a:endParaRPr lang="el-GR" dirty="0"/>
          </a:p>
        </p:txBody>
      </p:sp>
      <p:sp>
        <p:nvSpPr>
          <p:cNvPr id="10" name="Θέση περιεχομένου 9">
            <a:extLst>
              <a:ext uri="{FF2B5EF4-FFF2-40B4-BE49-F238E27FC236}">
                <a16:creationId xmlns:a16="http://schemas.microsoft.com/office/drawing/2014/main" xmlns="" id="{EF593BC2-FC74-40F4-98A5-645F9E8D76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6757A1C3-9144-463F-966E-C0DA46EE97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68" t="33264" r="25696" b="25361"/>
          <a:stretch/>
        </p:blipFill>
        <p:spPr>
          <a:xfrm>
            <a:off x="4878994" y="2044553"/>
            <a:ext cx="5547051" cy="437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7178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xmlns="" id="{DC21F08E-2BD9-4B49-8051-ADDBB8078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dirty="0"/>
              <a:t>Καλλιέργεια </a:t>
            </a:r>
            <a:br>
              <a:rPr lang="el-GR" sz="4400" dirty="0"/>
            </a:br>
            <a:r>
              <a:rPr lang="en-US" sz="4400" b="1" dirty="0" err="1">
                <a:solidFill>
                  <a:schemeClr val="bg1"/>
                </a:solidFill>
              </a:rPr>
              <a:t>Lewinthal</a:t>
            </a:r>
            <a:r>
              <a:rPr lang="en-US" sz="4400" b="1" dirty="0">
                <a:solidFill>
                  <a:schemeClr val="bg1"/>
                </a:solidFill>
              </a:rPr>
              <a:t> agar </a:t>
            </a:r>
            <a:endParaRPr lang="el-GR" sz="4400" b="1" dirty="0">
              <a:solidFill>
                <a:schemeClr val="bg1"/>
              </a:solidFill>
            </a:endParaRP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xmlns="" id="{81546EA5-EDF0-4D03-A534-4E9FF9FFC7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000" b="1" dirty="0">
                <a:solidFill>
                  <a:schemeClr val="bg1"/>
                </a:solidFill>
              </a:rPr>
              <a:t>Αποικίες: </a:t>
            </a:r>
          </a:p>
          <a:p>
            <a:r>
              <a:rPr lang="el-GR" dirty="0"/>
              <a:t>Γκρι </a:t>
            </a:r>
          </a:p>
          <a:p>
            <a:r>
              <a:rPr lang="el-GR" dirty="0" err="1"/>
              <a:t>Άχρωες</a:t>
            </a:r>
            <a:r>
              <a:rPr lang="el-GR" dirty="0"/>
              <a:t> </a:t>
            </a:r>
          </a:p>
          <a:p>
            <a:r>
              <a:rPr lang="el-GR" dirty="0"/>
              <a:t>Γυαλιστερές </a:t>
            </a:r>
          </a:p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sz="3200" dirty="0"/>
              <a:t>Τ</a:t>
            </a:r>
            <a:r>
              <a:rPr lang="el-GR" sz="3200" baseline="30000" dirty="0"/>
              <a:t>ο</a:t>
            </a:r>
            <a:r>
              <a:rPr lang="en-US" sz="3200" dirty="0"/>
              <a:t>C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l-GR" sz="3200" b="1" dirty="0">
                <a:solidFill>
                  <a:srgbClr val="FFC000"/>
                </a:solidFill>
              </a:rPr>
              <a:t>Βρασμός</a:t>
            </a:r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xmlns="" id="{EA1BA22E-F408-400A-A5A7-FA8D0E3FC7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2306" y="2055813"/>
            <a:ext cx="42005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828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C8D6913-0918-4DE4-8DCE-DA0FF5693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Βιοχημικές Ιδιότητες </a:t>
            </a:r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xmlns="" id="{027A8CE6-23D9-4C20-B775-7BE509A393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27135800"/>
              </p:ext>
            </p:extLst>
          </p:nvPr>
        </p:nvGraphicFramePr>
        <p:xfrm>
          <a:off x="2102551" y="2052638"/>
          <a:ext cx="710743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411">
                  <a:extLst>
                    <a:ext uri="{9D8B030D-6E8A-4147-A177-3AD203B41FA5}">
                      <a16:colId xmlns:a16="http://schemas.microsoft.com/office/drawing/2014/main" xmlns="" val="1846993506"/>
                    </a:ext>
                  </a:extLst>
                </a:gridCol>
                <a:gridCol w="1480008">
                  <a:extLst>
                    <a:ext uri="{9D8B030D-6E8A-4147-A177-3AD203B41FA5}">
                      <a16:colId xmlns:a16="http://schemas.microsoft.com/office/drawing/2014/main" xmlns="" val="2870588422"/>
                    </a:ext>
                  </a:extLst>
                </a:gridCol>
                <a:gridCol w="1329179">
                  <a:extLst>
                    <a:ext uri="{9D8B030D-6E8A-4147-A177-3AD203B41FA5}">
                      <a16:colId xmlns:a16="http://schemas.microsoft.com/office/drawing/2014/main" xmlns="" val="354717538"/>
                    </a:ext>
                  </a:extLst>
                </a:gridCol>
                <a:gridCol w="1244338">
                  <a:extLst>
                    <a:ext uri="{9D8B030D-6E8A-4147-A177-3AD203B41FA5}">
                      <a16:colId xmlns:a16="http://schemas.microsoft.com/office/drawing/2014/main" xmlns="" val="462747135"/>
                    </a:ext>
                  </a:extLst>
                </a:gridCol>
                <a:gridCol w="1159497">
                  <a:extLst>
                    <a:ext uri="{9D8B030D-6E8A-4147-A177-3AD203B41FA5}">
                      <a16:colId xmlns:a16="http://schemas.microsoft.com/office/drawing/2014/main" xmlns="" val="682713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GR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/>
                        <a:t>Παραγωγή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/>
                        <a:t>Διάσπαση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2513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1" dirty="0"/>
                        <a:t>Ν. </a:t>
                      </a:r>
                      <a:r>
                        <a:rPr lang="en-US" sz="1400" b="1" dirty="0" err="1"/>
                        <a:t>Menongitidis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/>
                        <a:t>Καταλάση</a:t>
                      </a:r>
                      <a:r>
                        <a:rPr lang="el-G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/>
                        <a:t>Οξειδάση</a:t>
                      </a:r>
                      <a:r>
                        <a:rPr lang="el-G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Γλυκόζη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/>
                        <a:t>Μαλτόζη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36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365655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EEDA40-0F0A-4CAB-AE24-2A70BC8BFABB}"/>
              </a:ext>
            </a:extLst>
          </p:cNvPr>
          <p:cNvSpPr txBox="1"/>
          <p:nvPr/>
        </p:nvSpPr>
        <p:spPr>
          <a:xfrm>
            <a:off x="1979632" y="3808429"/>
            <a:ext cx="7288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FF0000"/>
                </a:solidFill>
              </a:rPr>
              <a:t>Δεν</a:t>
            </a:r>
            <a:r>
              <a:rPr lang="el-GR" sz="3600" dirty="0"/>
              <a:t> αναπτύσσεται στους 22</a:t>
            </a:r>
            <a:r>
              <a:rPr lang="el-GR" sz="3600" baseline="30000" dirty="0"/>
              <a:t>ο</a:t>
            </a:r>
            <a:r>
              <a:rPr lang="el-GR" sz="3600" dirty="0"/>
              <a:t> </a:t>
            </a:r>
            <a:r>
              <a:rPr lang="en-US" sz="3600" dirty="0"/>
              <a:t>C </a:t>
            </a:r>
          </a:p>
          <a:p>
            <a:pPr algn="ctr"/>
            <a:r>
              <a:rPr lang="en-US" dirty="0"/>
              <a:t>(</a:t>
            </a:r>
            <a:r>
              <a:rPr lang="el-GR" dirty="0"/>
              <a:t>όπως άλλα είδη σαπροφυτικών </a:t>
            </a:r>
            <a:r>
              <a:rPr lang="el-GR" dirty="0" err="1"/>
              <a:t>Ναϊσσεριών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38132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336</TotalTime>
  <Words>464</Words>
  <Application>Microsoft Office PowerPoint</Application>
  <PresentationFormat>Προσαρμογή</PresentationFormat>
  <Paragraphs>176</Paragraphs>
  <Slides>25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Ιόν</vt:lpstr>
      <vt:lpstr>Neisseria </vt:lpstr>
      <vt:lpstr>Neisseria meningitidis (μηνιγγιτιδόκοκκος)</vt:lpstr>
      <vt:lpstr>Neisseria meningitidis (μηνιγγιτιδόκοκκος)</vt:lpstr>
      <vt:lpstr>Καλλιέργεια </vt:lpstr>
      <vt:lpstr>Δείγμα </vt:lpstr>
      <vt:lpstr>Καλλιέργεια  Αιματούχο άγαρ</vt:lpstr>
      <vt:lpstr>Καλλιέργεια  Σοκολατόχρουν άγαρ </vt:lpstr>
      <vt:lpstr>Καλλιέργεια  Lewinthal agar </vt:lpstr>
      <vt:lpstr>Βιοχημικές Ιδιότητες </vt:lpstr>
      <vt:lpstr>Δοκιμασία Καταλάσης </vt:lpstr>
      <vt:lpstr>Δοκιμασία Οξειδάσης </vt:lpstr>
      <vt:lpstr>Δοκιμασία Οξειδάσης </vt:lpstr>
      <vt:lpstr>Πίνακας διάσπασης Σακχάρων (Δοκιμασία διάσπασης σακχάρων) </vt:lpstr>
      <vt:lpstr>Αντιγονική Σύσταση-Τοξικές ουσίες </vt:lpstr>
      <vt:lpstr>Παθογόνος Δράση </vt:lpstr>
      <vt:lpstr>Κεντρικό Νευρικό Σύστημα (Κ.Ν.Σ.) </vt:lpstr>
      <vt:lpstr>Ο εγκέφαλος και ο νωτιαίος μυελός περιβάλλονται από τρεις μεμβράνες,  τις μήνιγγες, από τα έξω προς τα έσω: Τη σκληρή μήνιγγα Την αραχνοειδή μήνιγγα και  Τη χοριοειδή μήνιγγα</vt:lpstr>
      <vt:lpstr>Επιδημιολογία </vt:lpstr>
      <vt:lpstr>Εργαστηριακή Διάγνωση </vt:lpstr>
      <vt:lpstr>Εργαστηριακή Διάγνωση </vt:lpstr>
      <vt:lpstr>Άμεσο παρασκεύασμα ΕΝΥ Χρώση Gram  </vt:lpstr>
      <vt:lpstr>Εργαστηριακή Διάγνωση (συνέχεια…) </vt:lpstr>
      <vt:lpstr>Εργαστηριακή Διάγνωση (συνέχεια…) </vt:lpstr>
      <vt:lpstr>Προφύλαξη </vt:lpstr>
      <vt:lpstr>Διαφάνεια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Neisseria </dc:title>
  <dc:creator>panos vasiliou</dc:creator>
  <cp:lastModifiedBy>αννα βασιλειου</cp:lastModifiedBy>
  <cp:revision>35</cp:revision>
  <dcterms:created xsi:type="dcterms:W3CDTF">2022-10-20T06:24:22Z</dcterms:created>
  <dcterms:modified xsi:type="dcterms:W3CDTF">2024-11-04T14:46:00Z</dcterms:modified>
</cp:coreProperties>
</file>