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4630400" cy="8229600"/>
  <p:notesSz cx="8229600" cy="14630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Inter" charset="0"/>
      <p:regular r:id="rId17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5B3"/>
    <a:srgbClr val="EB8DC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-110" y="-2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0937" y="653415"/>
            <a:ext cx="7482126" cy="3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450"/>
              </a:lnSpc>
              <a:buNone/>
            </a:pPr>
            <a:r>
              <a:rPr lang="en-US" sz="6750" b="1" kern="0" spc="-135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Εντερόκοκκοι: Ένα Νέο Γένος Βακτηρίων</a:t>
            </a:r>
            <a:endParaRPr lang="en-US" sz="6750" dirty="0"/>
          </a:p>
        </p:txBody>
      </p:sp>
      <p:sp>
        <p:nvSpPr>
          <p:cNvPr id="4" name="Text 1"/>
          <p:cNvSpPr/>
          <p:nvPr/>
        </p:nvSpPr>
        <p:spPr>
          <a:xfrm>
            <a:off x="838557" y="3878818"/>
            <a:ext cx="7482126" cy="2658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Font typeface="Wingdings" pitchFamily="2" charset="2"/>
              <a:buChar char="§"/>
            </a:pPr>
            <a:r>
              <a:rPr lang="el-GR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Ν</a:t>
            </a: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έο</a:t>
            </a:r>
            <a:r>
              <a:rPr lang="en-US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γένος </a:t>
            </a:r>
            <a:r>
              <a:rPr lang="en-US" sz="1850" kern="0" spc="-37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βακτηρίων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l-GR" sz="1850" kern="0" spc="-37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950"/>
              </a:lnSpc>
              <a:buFont typeface="Wingdings" pitchFamily="2" charset="2"/>
              <a:buChar char="§"/>
            </a:pPr>
            <a:r>
              <a:rPr lang="el-GR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</a:t>
            </a: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ροέρχεται</a:t>
            </a:r>
            <a:r>
              <a:rPr lang="en-US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από το </a:t>
            </a:r>
            <a:r>
              <a:rPr lang="en-US" sz="1850" kern="0" spc="-37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γένος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Streptococcus</a:t>
            </a:r>
            <a:r>
              <a:rPr lang="el-GR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>
              <a:lnSpc>
                <a:spcPts val="2950"/>
              </a:lnSpc>
              <a:buFont typeface="Wingdings" pitchFamily="2" charset="2"/>
              <a:buChar char="§"/>
            </a:pPr>
            <a:r>
              <a:rPr lang="el-GR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</a:t>
            </a: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εριλαμβάνει</a:t>
            </a:r>
            <a:r>
              <a:rPr lang="en-US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13 </a:t>
            </a: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είδη</a:t>
            </a:r>
            <a:endParaRPr lang="el-GR" sz="1850" kern="0" spc="-37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950"/>
              </a:lnSpc>
              <a:buFont typeface="Wingdings" pitchFamily="2" charset="2"/>
              <a:buChar char="§"/>
            </a:pPr>
            <a:r>
              <a:rPr lang="el-GR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</a:t>
            </a: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ιακρίνεται</a:t>
            </a:r>
            <a:r>
              <a:rPr lang="en-US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από τους στρεπτόκοκκους λόγω της ικανότητάς του </a:t>
            </a:r>
            <a:r>
              <a:rPr lang="en-US" sz="1850" kern="0" spc="-37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να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l-GR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</a:t>
            </a:r>
          </a:p>
          <a:p>
            <a:pPr marL="0" indent="0">
              <a:lnSpc>
                <a:spcPts val="2950"/>
              </a:lnSpc>
            </a:pPr>
            <a:r>
              <a:rPr lang="el-GR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αναπτύσσεται</a:t>
            </a:r>
            <a:r>
              <a:rPr lang="en-US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σε υλικά που </a:t>
            </a:r>
            <a:r>
              <a:rPr lang="en-US" sz="1850" kern="0" spc="-37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περιέχουν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l-GR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</a:t>
            </a:r>
          </a:p>
          <a:p>
            <a:pPr marL="457200" indent="-457200">
              <a:lnSpc>
                <a:spcPts val="2950"/>
              </a:lnSpc>
              <a:buFont typeface="+mj-lt"/>
              <a:buAutoNum type="arabicPeriod"/>
            </a:pP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NaCl</a:t>
            </a:r>
            <a:r>
              <a:rPr lang="en-US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6,5% </a:t>
            </a:r>
            <a:endParaRPr lang="el-GR" sz="1850" kern="0" spc="-37" dirty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457200" indent="-457200">
              <a:lnSpc>
                <a:spcPts val="2950"/>
              </a:lnSpc>
              <a:buFont typeface="+mj-lt"/>
              <a:buAutoNum type="arabicPeriod"/>
            </a:pPr>
            <a:r>
              <a:rPr lang="el-GR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</a:t>
            </a: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σκουλίνη</a:t>
            </a:r>
            <a:r>
              <a:rPr lang="en-US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l-GR" sz="1850" kern="0" spc="-37" dirty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457200" indent="-457200">
              <a:lnSpc>
                <a:spcPts val="2950"/>
              </a:lnSpc>
              <a:buFont typeface="+mj-lt"/>
              <a:buAutoNum type="arabicPeriod"/>
            </a:pPr>
            <a:r>
              <a:rPr lang="el-GR" sz="1850" kern="0" spc="-37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</a:t>
            </a:r>
            <a:r>
              <a:rPr lang="en-US" sz="1850" kern="0" spc="-37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ολή</a:t>
            </a:r>
            <a:r>
              <a:rPr lang="en-US" sz="1850" kern="0" spc="-37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  <a:endParaRPr lang="el-GR" sz="1850" kern="0" spc="-37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0937" y="7178516"/>
            <a:ext cx="379809" cy="379809"/>
          </a:xfrm>
          <a:prstGeom prst="roundRect">
            <a:avLst>
              <a:gd name="adj" fmla="val 24072851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7" y="7186136"/>
            <a:ext cx="364569" cy="36456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29452" y="7160657"/>
            <a:ext cx="1771888" cy="415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00" b="1" kern="0" spc="-37" dirty="0">
                <a:solidFill>
                  <a:srgbClr val="E0D6DE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anna VAS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369630" y="3653135"/>
            <a:ext cx="208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ΤΕΛΟΣ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63782" y="3249846"/>
            <a:ext cx="12084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Enterococcus</a:t>
            </a:r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faecalis</a:t>
            </a:r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l-GR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είδος</a:t>
            </a:r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με</a:t>
            </a:r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ιδιαίτερα</a:t>
            </a:r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χαρακτηριστικά</a:t>
            </a:r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και</a:t>
            </a:r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κλινική</a:t>
            </a:r>
            <a:r>
              <a:rPr lang="en-US" sz="3600" b="1" kern="0" spc="-37" dirty="0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37" dirty="0" err="1" smtClean="0">
                <a:solidFill>
                  <a:srgbClr val="E775B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σημασία</a:t>
            </a:r>
            <a:endParaRPr lang="el-GR" sz="3600" b="1" dirty="0">
              <a:solidFill>
                <a:srgbClr val="E775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74100"/>
            <a:ext cx="12902327" cy="1619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350"/>
              </a:lnSpc>
              <a:buNone/>
            </a:pPr>
            <a:r>
              <a:rPr lang="en-US" sz="5100" b="1" kern="0" spc="-102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Μορφολογία και Καλλιέργεια του E. faecalis</a:t>
            </a:r>
            <a:endParaRPr lang="en-US" sz="5100" dirty="0"/>
          </a:p>
        </p:txBody>
      </p:sp>
      <p:sp>
        <p:nvSpPr>
          <p:cNvPr id="3" name="Text 1"/>
          <p:cNvSpPr/>
          <p:nvPr/>
        </p:nvSpPr>
        <p:spPr>
          <a:xfrm>
            <a:off x="864037" y="3611166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kern="0" spc="-5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Μορφολογία</a:t>
            </a:r>
            <a:endParaRPr lang="en-US" sz="2550" dirty="0"/>
          </a:p>
        </p:txBody>
      </p:sp>
      <p:sp>
        <p:nvSpPr>
          <p:cNvPr id="4" name="Text 2"/>
          <p:cNvSpPr/>
          <p:nvPr/>
        </p:nvSpPr>
        <p:spPr>
          <a:xfrm>
            <a:off x="864037" y="4263033"/>
            <a:ext cx="615005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Font typeface="Wingdings" pitchFamily="2" charset="2"/>
              <a:buChar char="v"/>
            </a:pPr>
            <a:r>
              <a:rPr lang="en-US" sz="24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Gram </a:t>
            </a:r>
            <a:r>
              <a:rPr lang="el-GR" sz="24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(+)</a:t>
            </a:r>
          </a:p>
          <a:p>
            <a:pPr marL="0" indent="0">
              <a:lnSpc>
                <a:spcPts val="3100"/>
              </a:lnSpc>
              <a:buFont typeface="Wingdings" pitchFamily="2" charset="2"/>
              <a:buChar char="v"/>
            </a:pPr>
            <a:r>
              <a:rPr lang="el-GR" sz="24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Ω</a:t>
            </a:r>
            <a:r>
              <a:rPr lang="en-US" sz="24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οειδής</a:t>
            </a:r>
            <a:r>
              <a:rPr lang="en-US" sz="24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κόκκος</a:t>
            </a:r>
            <a:endParaRPr lang="el-GR" sz="2400" kern="0" spc="-39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3100"/>
              </a:lnSpc>
              <a:buFont typeface="Wingdings" pitchFamily="2" charset="2"/>
              <a:buChar char="v"/>
            </a:pPr>
            <a:r>
              <a:rPr lang="el-GR" sz="24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</a:t>
            </a:r>
            <a:r>
              <a:rPr lang="en-US" sz="24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ιατάσσονται</a:t>
            </a:r>
            <a:r>
              <a:rPr lang="en-US" sz="24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κατά ζεύγη ή σε </a:t>
            </a:r>
            <a:r>
              <a:rPr lang="en-US" sz="2400" kern="0" spc="-39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κοντές</a:t>
            </a:r>
            <a:r>
              <a:rPr lang="en-US" sz="24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l-GR" sz="24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</a:p>
          <a:p>
            <a:pPr marL="0" indent="0">
              <a:lnSpc>
                <a:spcPts val="3100"/>
              </a:lnSpc>
            </a:pPr>
            <a:r>
              <a:rPr lang="el-GR" sz="24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l-GR" sz="24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  <a:r>
              <a:rPr lang="en-US" sz="24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αλυσίδες</a:t>
            </a:r>
            <a:endParaRPr lang="el-GR" sz="2400" kern="0" spc="-39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3100"/>
              </a:lnSpc>
              <a:buFont typeface="Wingdings" pitchFamily="2" charset="2"/>
              <a:buChar char="v"/>
            </a:pPr>
            <a:r>
              <a:rPr lang="el-GR" sz="24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</a:t>
            </a:r>
            <a:r>
              <a:rPr lang="en-US" sz="24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ερικά</a:t>
            </a:r>
            <a:r>
              <a:rPr lang="en-US" sz="24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στελέχη είναι κινητά.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623929" y="3611166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kern="0" spc="-5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Καλλιέργεια</a:t>
            </a:r>
            <a:endParaRPr lang="en-US" sz="2550" dirty="0"/>
          </a:p>
        </p:txBody>
      </p:sp>
      <p:sp>
        <p:nvSpPr>
          <p:cNvPr id="6" name="Text 4"/>
          <p:cNvSpPr/>
          <p:nvPr/>
        </p:nvSpPr>
        <p:spPr>
          <a:xfrm>
            <a:off x="7623929" y="4263033"/>
            <a:ext cx="6150054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Αναπτύσσεται </a:t>
            </a:r>
            <a:r>
              <a:rPr lang="en-US" sz="2200" kern="0" spc="-39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σε</a:t>
            </a: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κοινά</a:t>
            </a:r>
            <a:r>
              <a:rPr lang="el-GR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και</a:t>
            </a:r>
            <a:r>
              <a:rPr lang="en-US" sz="22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εκλεκτικά </a:t>
            </a:r>
            <a:r>
              <a:rPr lang="en-US" sz="2200" kern="0" spc="-39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θρεπτικά</a:t>
            </a: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υλικά</a:t>
            </a:r>
            <a:r>
              <a:rPr lang="el-GR" sz="22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</a:p>
          <a:p>
            <a:pPr marL="0" indent="0">
              <a:lnSpc>
                <a:spcPts val="3100"/>
              </a:lnSpc>
              <a:buNone/>
            </a:pPr>
            <a:r>
              <a:rPr lang="en-US" sz="2200" u="sng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Στο</a:t>
            </a:r>
            <a:r>
              <a:rPr lang="en-US" sz="2200" u="sng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u="sng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αιματούχο </a:t>
            </a:r>
            <a:r>
              <a:rPr lang="en-US" sz="2200" u="sng" kern="0" spc="-39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άγαρ</a:t>
            </a:r>
            <a:r>
              <a:rPr lang="en-US" sz="2200" u="sng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u="sng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σχηματίζει</a:t>
            </a:r>
            <a:r>
              <a:rPr lang="el-GR" sz="2200" u="sng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</a:t>
            </a:r>
          </a:p>
          <a:p>
            <a:pPr marL="457200" indent="-457200">
              <a:lnSpc>
                <a:spcPts val="3100"/>
              </a:lnSpc>
              <a:buFont typeface="Wingdings" pitchFamily="2" charset="2"/>
              <a:buChar char="v"/>
            </a:pPr>
            <a:r>
              <a:rPr lang="el-GR" sz="22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Λ</a:t>
            </a:r>
            <a:r>
              <a:rPr lang="en-US" sz="22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είες</a:t>
            </a:r>
            <a:endParaRPr lang="el-GR" sz="2200" kern="0" spc="-39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457200" indent="-457200">
              <a:lnSpc>
                <a:spcPts val="3100"/>
              </a:lnSpc>
              <a:buFont typeface="Wingdings" pitchFamily="2" charset="2"/>
              <a:buChar char="v"/>
            </a:pPr>
            <a:r>
              <a:rPr lang="el-GR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</a:t>
            </a:r>
            <a:r>
              <a:rPr lang="en-US" sz="22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εριγεγραμμένες</a:t>
            </a:r>
            <a:r>
              <a:rPr lang="en-US" sz="22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kern="0" spc="-39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αποικίες</a:t>
            </a: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l-GR" sz="2200" kern="0" spc="-39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457200" indent="-457200">
              <a:lnSpc>
                <a:spcPts val="3100"/>
              </a:lnSpc>
              <a:buFont typeface="Wingdings" pitchFamily="2" charset="2"/>
              <a:buChar char="v"/>
            </a:pPr>
            <a:r>
              <a:rPr lang="el-GR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</a:t>
            </a:r>
            <a:r>
              <a:rPr lang="en-US" sz="22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ωρίς</a:t>
            </a:r>
            <a:r>
              <a:rPr lang="en-US" sz="22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ζώνη αιμόλυσης. </a:t>
            </a:r>
            <a:endParaRPr lang="el-GR" sz="2200" kern="0" spc="-39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en-US" sz="2200" u="sng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Στο</a:t>
            </a:r>
            <a:r>
              <a:rPr lang="en-US" sz="2200" u="sng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u="sng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Mac Conkey No 2 </a:t>
            </a:r>
            <a:r>
              <a:rPr lang="en-US" sz="2200" u="sng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παράγει</a:t>
            </a:r>
            <a:r>
              <a:rPr lang="el-GR" sz="2200" u="sng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</a:t>
            </a:r>
          </a:p>
          <a:p>
            <a:pPr marL="0" indent="0">
              <a:lnSpc>
                <a:spcPts val="3100"/>
              </a:lnSpc>
              <a:buFont typeface="Wingdings" pitchFamily="2" charset="2"/>
              <a:buChar char="v"/>
            </a:pPr>
            <a:r>
              <a:rPr lang="el-GR" sz="22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Μ</a:t>
            </a:r>
            <a:r>
              <a:rPr lang="en-US" sz="22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ικρότερες</a:t>
            </a:r>
            <a:r>
              <a:rPr lang="en-US" sz="22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αποικίες με </a:t>
            </a:r>
            <a:r>
              <a:rPr lang="en-US" sz="2200" kern="0" spc="-39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βαθυπόρφυρο</a:t>
            </a: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l-GR" sz="2200" kern="0" spc="-39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3100"/>
              </a:lnSpc>
            </a:pPr>
            <a:r>
              <a:rPr lang="el-GR" sz="2200" kern="0" spc="-39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</a:t>
            </a:r>
            <a:r>
              <a:rPr lang="en-US" sz="2200" kern="0" spc="-39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χρώμα</a:t>
            </a:r>
            <a:r>
              <a:rPr lang="en-US" sz="2200" kern="0" spc="-3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  <a:endParaRPr lang="el-GR" sz="2200" kern="0" spc="-39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15603" y="6633329"/>
            <a:ext cx="6963766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Η </a:t>
            </a:r>
            <a:r>
              <a:rPr lang="en-US" sz="24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άριστη</a:t>
            </a:r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θερμοκρασία</a:t>
            </a:r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ανάπτυξης</a:t>
            </a:r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είναι</a:t>
            </a:r>
            <a:r>
              <a:rPr 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 37°C.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758" y="572214"/>
            <a:ext cx="7690485" cy="1362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kern="0" spc="-86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Βιοχημικές Ιδιότητες του E. faecalis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26758" y="2479834"/>
            <a:ext cx="467201" cy="467201"/>
          </a:xfrm>
          <a:prstGeom prst="roundRect">
            <a:avLst>
              <a:gd name="adj" fmla="val 18668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3564" y="2549843"/>
            <a:ext cx="133469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2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1401604" y="2479834"/>
            <a:ext cx="2725460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Ανάπτυξη </a:t>
            </a:r>
            <a:r>
              <a:rPr lang="en-US" sz="2100" b="1" kern="0" spc="-43" dirty="0" err="1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σε</a:t>
            </a:r>
            <a:r>
              <a:rPr lang="en-US" sz="2100" b="1" kern="0" spc="-43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2100" b="1" kern="0" spc="-43" dirty="0" err="1" smtClean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NaCl</a:t>
            </a:r>
            <a:r>
              <a:rPr lang="el-GR" sz="2100" b="1" kern="0" spc="-43" dirty="0" smtClean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6,5%</a:t>
            </a:r>
            <a:endParaRPr lang="en-US" sz="2100" dirty="0"/>
          </a:p>
        </p:txBody>
      </p:sp>
      <p:sp>
        <p:nvSpPr>
          <p:cNvPr id="8" name="Shape 5"/>
          <p:cNvSpPr/>
          <p:nvPr/>
        </p:nvSpPr>
        <p:spPr>
          <a:xfrm>
            <a:off x="726758" y="4050625"/>
            <a:ext cx="467201" cy="467201"/>
          </a:xfrm>
          <a:prstGeom prst="roundRect">
            <a:avLst>
              <a:gd name="adj" fmla="val 18668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70823" y="4120634"/>
            <a:ext cx="178951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2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1401604" y="4050625"/>
            <a:ext cx="2931200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Υδρόλυση Εσκουλίνης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401604" y="4515803"/>
            <a:ext cx="7015639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Μια</a:t>
            </a:r>
            <a:r>
              <a:rPr lang="en-US" sz="1600" kern="0" spc="-33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kern="0" spc="-33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ιδιότητα που τον διαχωρίζει από άλλα βακτήρια.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6758" y="5621417"/>
            <a:ext cx="467201" cy="467201"/>
          </a:xfrm>
          <a:prstGeom prst="roundRect">
            <a:avLst>
              <a:gd name="adj" fmla="val 18668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1061" y="5691426"/>
            <a:ext cx="178594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2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550" dirty="0"/>
          </a:p>
        </p:txBody>
      </p:sp>
      <p:sp>
        <p:nvSpPr>
          <p:cNvPr id="14" name="Text 11"/>
          <p:cNvSpPr/>
          <p:nvPr/>
        </p:nvSpPr>
        <p:spPr>
          <a:xfrm>
            <a:off x="1401604" y="5621417"/>
            <a:ext cx="2725460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Διάσπαση Σακχάρων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401604" y="6086594"/>
            <a:ext cx="7015639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l-GR" sz="1600" kern="0" spc="-33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Γ</a:t>
            </a:r>
            <a:r>
              <a:rPr lang="en-US" sz="1600" kern="0" spc="-33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λυκόζη</a:t>
            </a:r>
            <a:r>
              <a:rPr lang="el-GR" sz="1600" kern="0" spc="-33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(+)</a:t>
            </a:r>
            <a:r>
              <a:rPr lang="en-US" sz="1600" kern="0" spc="-33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l-GR" sz="1600" kern="0" spc="-33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Λ</a:t>
            </a:r>
            <a:r>
              <a:rPr lang="en-US" sz="1600" kern="0" spc="-33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ακτόζη</a:t>
            </a:r>
            <a:r>
              <a:rPr lang="el-GR" sz="1600" kern="0" spc="-33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(+)</a:t>
            </a:r>
            <a:r>
              <a:rPr lang="en-US" sz="1600" kern="0" spc="-33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l-GR" sz="1600" kern="0" spc="-33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</a:t>
            </a:r>
            <a:r>
              <a:rPr lang="en-US" sz="1600" kern="0" spc="-33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αννιτόλη</a:t>
            </a:r>
            <a:r>
              <a:rPr lang="el-GR" sz="1600" kern="0" spc="-33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(+)</a:t>
            </a:r>
            <a:r>
              <a:rPr lang="en-US" sz="1600" kern="0" spc="-33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κ</a:t>
            </a:r>
            <a:r>
              <a:rPr lang="el-GR" sz="1600" kern="0" spc="-33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.α.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26758" y="6860024"/>
            <a:ext cx="467201" cy="467201"/>
          </a:xfrm>
          <a:prstGeom prst="roundRect">
            <a:avLst>
              <a:gd name="adj" fmla="val 18668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75467" y="6930033"/>
            <a:ext cx="169783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2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1401604" y="6860024"/>
            <a:ext cx="2725460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Πηκτή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1401604" y="7325201"/>
            <a:ext cx="7015639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Δεν έχει την ικανότητα να ρευστοποιεί την πηκτή.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855" y="637580"/>
            <a:ext cx="7573089" cy="147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50"/>
              </a:lnSpc>
              <a:buNone/>
            </a:pPr>
            <a:r>
              <a:rPr lang="en-US" sz="4600" b="1" kern="0" spc="-93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Αντιγονική Σύσταση και Τοξικές Ουσίες</a:t>
            </a:r>
            <a:endParaRPr lang="en-US" sz="4600" dirty="0"/>
          </a:p>
        </p:txBody>
      </p:sp>
      <p:sp>
        <p:nvSpPr>
          <p:cNvPr id="4" name="Shape 1"/>
          <p:cNvSpPr/>
          <p:nvPr/>
        </p:nvSpPr>
        <p:spPr>
          <a:xfrm>
            <a:off x="6271855" y="2446973"/>
            <a:ext cx="7573089" cy="1685092"/>
          </a:xfrm>
          <a:prstGeom prst="roundRect">
            <a:avLst>
              <a:gd name="adj" fmla="val 5594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03908" y="2679025"/>
            <a:ext cx="2945725" cy="368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b="1" kern="0" spc="-46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Αντιγόνο D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503908" y="3181826"/>
            <a:ext cx="7108984" cy="718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l-GR" sz="200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Φ</a:t>
            </a:r>
            <a:r>
              <a:rPr lang="en-US" sz="2000" kern="0" spc="-35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έρει</a:t>
            </a:r>
            <a:r>
              <a:rPr lang="en-US" sz="200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το σακχαριδικό αντιγόνο της D ομάδας κατά Lancefield.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6271855" y="4356497"/>
            <a:ext cx="7573089" cy="1325999"/>
          </a:xfrm>
          <a:prstGeom prst="roundRect">
            <a:avLst>
              <a:gd name="adj" fmla="val 710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03908" y="4403350"/>
            <a:ext cx="3185874" cy="368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b="1" kern="0" spc="-46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Απουσία Αιμολυσινών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6503908" y="4771491"/>
            <a:ext cx="7108984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Font typeface="Arial" pitchFamily="34" charset="0"/>
              <a:buChar char="•"/>
            </a:pPr>
            <a:r>
              <a:rPr lang="el-GR" sz="200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b="1" kern="0" spc="-35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Δεν</a:t>
            </a:r>
            <a:r>
              <a:rPr lang="en-US" sz="200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παράγει </a:t>
            </a:r>
            <a:r>
              <a:rPr lang="en-US" sz="2000" kern="0" spc="-35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αιμολυσίνες</a:t>
            </a:r>
            <a:r>
              <a:rPr lang="en-US" sz="200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l-GR" sz="2000" kern="0" spc="-35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800"/>
              </a:lnSpc>
              <a:buFont typeface="Arial" pitchFamily="34" charset="0"/>
              <a:buChar char="•"/>
            </a:pPr>
            <a:r>
              <a:rPr lang="el-GR" sz="200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Κ</a:t>
            </a:r>
            <a:r>
              <a:rPr lang="en-US" sz="2000" kern="0" spc="-35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αταλάση</a:t>
            </a:r>
            <a:r>
              <a:rPr lang="el-GR" sz="200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l-GR" sz="200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(-)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6271855" y="5906929"/>
            <a:ext cx="7573089" cy="1685092"/>
          </a:xfrm>
          <a:prstGeom prst="roundRect">
            <a:avLst>
              <a:gd name="adj" fmla="val 5594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03908" y="6138982"/>
            <a:ext cx="3767614" cy="368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b="1" kern="0" spc="-46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Ένζυμα και Βακτηριοσίνες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6503908" y="6641783"/>
            <a:ext cx="7108984" cy="718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Font typeface="Arial" pitchFamily="34" charset="0"/>
              <a:buChar char="•"/>
            </a:pPr>
            <a:r>
              <a:rPr lang="el-GR" sz="175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5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Ορισμένα</a:t>
            </a:r>
            <a:r>
              <a:rPr lang="en-US" sz="200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στελέχη παράγουν </a:t>
            </a:r>
            <a:r>
              <a:rPr lang="en-US" sz="2000" b="1" kern="0" spc="-35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υαλουρονιδάση</a:t>
            </a:r>
            <a:r>
              <a:rPr lang="en-US" sz="200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l-GR" sz="2000" kern="0" spc="-35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800"/>
              </a:lnSpc>
              <a:buFont typeface="Arial" pitchFamily="34" charset="0"/>
              <a:buChar char="•"/>
            </a:pPr>
            <a:r>
              <a:rPr lang="el-GR" sz="200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5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και</a:t>
            </a:r>
            <a:r>
              <a:rPr lang="en-US" sz="2000" kern="0" spc="-35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διάφορες βακτηριοσίνες.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5799" y="644962"/>
            <a:ext cx="7649051" cy="633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kern="0" spc="-80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Παθογόνος Δράση του E. faecalis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53929" y="1568172"/>
            <a:ext cx="22860" cy="6016466"/>
          </a:xfrm>
          <a:prstGeom prst="roundRect">
            <a:avLst>
              <a:gd name="adj" fmla="val 354811"/>
            </a:avLst>
          </a:prstGeom>
          <a:solidFill>
            <a:srgbClr val="48367C"/>
          </a:solidFill>
          <a:ln/>
        </p:spPr>
      </p:sp>
      <p:sp>
        <p:nvSpPr>
          <p:cNvPr id="5" name="Shape 2"/>
          <p:cNvSpPr/>
          <p:nvPr/>
        </p:nvSpPr>
        <p:spPr>
          <a:xfrm>
            <a:off x="1159728" y="1991082"/>
            <a:ext cx="675799" cy="22860"/>
          </a:xfrm>
          <a:prstGeom prst="roundRect">
            <a:avLst>
              <a:gd name="adj" fmla="val 354811"/>
            </a:avLst>
          </a:prstGeom>
          <a:solidFill>
            <a:srgbClr val="48367C"/>
          </a:solidFill>
          <a:ln/>
        </p:spPr>
      </p:sp>
      <p:sp>
        <p:nvSpPr>
          <p:cNvPr id="6" name="Shape 3"/>
          <p:cNvSpPr/>
          <p:nvPr/>
        </p:nvSpPr>
        <p:spPr>
          <a:xfrm>
            <a:off x="748129" y="1785342"/>
            <a:ext cx="434459" cy="434459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03268" y="1850469"/>
            <a:ext cx="124182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027396" y="1761173"/>
            <a:ext cx="2773442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u="sng" kern="0" spc="-40" dirty="0" err="1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Φυσιολογική</a:t>
            </a:r>
            <a:r>
              <a:rPr lang="en-US" sz="1950" b="1" u="sng" kern="0" spc="-4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1950" b="1" u="sng" kern="0" spc="-40" dirty="0" err="1" smtClean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Χλωρίδα</a:t>
            </a:r>
            <a:r>
              <a:rPr lang="el-GR" sz="1950" b="1" u="sng" kern="0" spc="-40" dirty="0" smtClean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του εντέρου</a:t>
            </a:r>
            <a:endParaRPr lang="en-US" sz="1950" u="sng" dirty="0"/>
          </a:p>
        </p:txBody>
      </p:sp>
      <p:sp>
        <p:nvSpPr>
          <p:cNvPr id="10" name="Shape 7"/>
          <p:cNvSpPr/>
          <p:nvPr/>
        </p:nvSpPr>
        <p:spPr>
          <a:xfrm>
            <a:off x="1159728" y="3311723"/>
            <a:ext cx="675799" cy="22860"/>
          </a:xfrm>
          <a:prstGeom prst="roundRect">
            <a:avLst>
              <a:gd name="adj" fmla="val 354811"/>
            </a:avLst>
          </a:prstGeom>
          <a:solidFill>
            <a:srgbClr val="48367C"/>
          </a:solidFill>
          <a:ln/>
        </p:spPr>
      </p:sp>
      <p:sp>
        <p:nvSpPr>
          <p:cNvPr id="11" name="Shape 8"/>
          <p:cNvSpPr/>
          <p:nvPr/>
        </p:nvSpPr>
        <p:spPr>
          <a:xfrm>
            <a:off x="748129" y="3105983"/>
            <a:ext cx="434459" cy="434459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82075" y="3171111"/>
            <a:ext cx="166449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2027396" y="3081814"/>
            <a:ext cx="3004899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u="sng" kern="0" spc="-4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Συστηματικές Λοιμώξεις</a:t>
            </a:r>
            <a:endParaRPr lang="en-US" sz="1950" u="sng" dirty="0"/>
          </a:p>
        </p:txBody>
      </p:sp>
      <p:sp>
        <p:nvSpPr>
          <p:cNvPr id="14" name="Text 11"/>
          <p:cNvSpPr/>
          <p:nvPr/>
        </p:nvSpPr>
        <p:spPr>
          <a:xfrm>
            <a:off x="2027396" y="3514487"/>
            <a:ext cx="6440805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l-GR" sz="2000" kern="0" spc="-3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</a:t>
            </a:r>
            <a:r>
              <a:rPr lang="en-US" sz="2000" kern="0" spc="-30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την</a:t>
            </a:r>
            <a:r>
              <a:rPr lang="en-US" sz="2000" kern="0" spc="-30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κυκλοφορία του αίματος, μπορεί να προκαλέσει σοβαρές λοιμώξεις, </a:t>
            </a:r>
            <a:r>
              <a:rPr lang="en-US" sz="2000" kern="0" spc="-30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όπως</a:t>
            </a:r>
            <a:r>
              <a:rPr lang="en-US" sz="2000" kern="0" spc="-3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l-GR" sz="2000" kern="0" spc="-30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Wingdings" pitchFamily="2" charset="2"/>
              </a:rPr>
              <a:t> </a:t>
            </a:r>
            <a:r>
              <a:rPr lang="el-GR" sz="2000" b="1" kern="0" spc="-30" dirty="0">
                <a:solidFill>
                  <a:schemeClr val="accent2">
                    <a:lumMod val="60000"/>
                    <a:lumOff val="40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  <a:sym typeface="Wingdings" pitchFamily="2" charset="2"/>
              </a:rPr>
              <a:t>Ε</a:t>
            </a:r>
            <a:r>
              <a:rPr lang="en-US" sz="2000" b="1" kern="0" spc="-3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νδοκαρδίτιδα</a:t>
            </a:r>
            <a:r>
              <a:rPr lang="en-US" sz="2000" kern="0" spc="-3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/>
          </a:p>
        </p:txBody>
      </p:sp>
      <p:sp>
        <p:nvSpPr>
          <p:cNvPr id="15" name="Shape 12"/>
          <p:cNvSpPr/>
          <p:nvPr/>
        </p:nvSpPr>
        <p:spPr>
          <a:xfrm>
            <a:off x="1159728" y="4941332"/>
            <a:ext cx="675799" cy="22860"/>
          </a:xfrm>
          <a:prstGeom prst="roundRect">
            <a:avLst>
              <a:gd name="adj" fmla="val 354811"/>
            </a:avLst>
          </a:prstGeom>
          <a:solidFill>
            <a:srgbClr val="48367C"/>
          </a:solidFill>
          <a:ln/>
        </p:spPr>
      </p:sp>
      <p:sp>
        <p:nvSpPr>
          <p:cNvPr id="16" name="Shape 13"/>
          <p:cNvSpPr/>
          <p:nvPr/>
        </p:nvSpPr>
        <p:spPr>
          <a:xfrm>
            <a:off x="748129" y="4735592"/>
            <a:ext cx="434459" cy="434459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82313" y="4800719"/>
            <a:ext cx="166092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2027396" y="4711422"/>
            <a:ext cx="253460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u="sng" kern="0" spc="-4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Ουρολοιμώξεις</a:t>
            </a:r>
            <a:endParaRPr lang="en-US" sz="1950" u="sng" dirty="0"/>
          </a:p>
        </p:txBody>
      </p:sp>
      <p:sp>
        <p:nvSpPr>
          <p:cNvPr id="19" name="Text 16"/>
          <p:cNvSpPr/>
          <p:nvPr/>
        </p:nvSpPr>
        <p:spPr>
          <a:xfrm>
            <a:off x="2027396" y="5144095"/>
            <a:ext cx="6440805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l-GR" sz="2000" kern="0" spc="-3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Λ</a:t>
            </a:r>
            <a:r>
              <a:rPr lang="en-US" sz="2000" kern="0" spc="-30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όγω</a:t>
            </a:r>
            <a:r>
              <a:rPr lang="en-US" sz="2000" kern="0" spc="-30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της εύκολης μετάδοσης από την εντερική χλωρίδα στην ουρογεννητική περιοχή.</a:t>
            </a:r>
            <a:endParaRPr lang="en-US" sz="2000" dirty="0"/>
          </a:p>
        </p:txBody>
      </p:sp>
      <p:sp>
        <p:nvSpPr>
          <p:cNvPr id="20" name="Shape 17"/>
          <p:cNvSpPr/>
          <p:nvPr/>
        </p:nvSpPr>
        <p:spPr>
          <a:xfrm>
            <a:off x="1159728" y="6570940"/>
            <a:ext cx="675799" cy="22860"/>
          </a:xfrm>
          <a:prstGeom prst="roundRect">
            <a:avLst>
              <a:gd name="adj" fmla="val 354811"/>
            </a:avLst>
          </a:prstGeom>
          <a:solidFill>
            <a:srgbClr val="48367C"/>
          </a:solidFill>
          <a:ln/>
        </p:spPr>
      </p:sp>
      <p:sp>
        <p:nvSpPr>
          <p:cNvPr id="21" name="Shape 18"/>
          <p:cNvSpPr/>
          <p:nvPr/>
        </p:nvSpPr>
        <p:spPr>
          <a:xfrm>
            <a:off x="748129" y="6365200"/>
            <a:ext cx="434459" cy="434459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86361" y="6430328"/>
            <a:ext cx="157877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2027396" y="6341031"/>
            <a:ext cx="253460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u="sng" kern="0" spc="-40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Άλλες Λοιμώξεις</a:t>
            </a:r>
            <a:endParaRPr lang="en-US" sz="1950" u="sng" dirty="0"/>
          </a:p>
        </p:txBody>
      </p:sp>
      <p:sp>
        <p:nvSpPr>
          <p:cNvPr id="24" name="Text 21"/>
          <p:cNvSpPr/>
          <p:nvPr/>
        </p:nvSpPr>
        <p:spPr>
          <a:xfrm>
            <a:off x="2027396" y="6773704"/>
            <a:ext cx="6440805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l-GR" sz="2000" kern="0" spc="-3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Ν</a:t>
            </a:r>
            <a:r>
              <a:rPr lang="en-US" sz="2000" kern="0" spc="-30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εογνική</a:t>
            </a:r>
            <a:r>
              <a:rPr lang="en-US" sz="2000" kern="0" spc="-30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μηνιγγίτιδα και ενδονοσοκομειακές επιδημίες.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2924" y="603528"/>
            <a:ext cx="7610951" cy="1437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b="1" kern="0" spc="-9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Εργαστηριακή Διάγνωση του E. faecalis</a:t>
            </a:r>
            <a:endParaRPr lang="en-US" sz="4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24" y="2369344"/>
            <a:ext cx="1095137" cy="17522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76555" y="2588300"/>
            <a:ext cx="2874764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u="sng" kern="0" spc="-4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Καλλιέργεια</a:t>
            </a:r>
            <a:endParaRPr lang="en-US" sz="2250" u="sng" dirty="0"/>
          </a:p>
        </p:txBody>
      </p:sp>
      <p:sp>
        <p:nvSpPr>
          <p:cNvPr id="6" name="Text 2"/>
          <p:cNvSpPr/>
          <p:nvPr/>
        </p:nvSpPr>
        <p:spPr>
          <a:xfrm>
            <a:off x="7676555" y="3078956"/>
            <a:ext cx="6187321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Font typeface="+mj-lt"/>
              <a:buAutoNum type="arabicPeriod"/>
            </a:pPr>
            <a:r>
              <a:rPr lang="el-GR" sz="2000" kern="0" spc="-34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</a:t>
            </a:r>
            <a:r>
              <a:rPr lang="en-US" sz="2000" kern="0" spc="-34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ιματούχο</a:t>
            </a:r>
            <a:endParaRPr lang="el-GR" sz="2000" kern="0" spc="-34" dirty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750"/>
              </a:lnSpc>
              <a:buFont typeface="+mj-lt"/>
              <a:buAutoNum type="arabicPeriod"/>
            </a:pPr>
            <a:r>
              <a:rPr lang="en-US" sz="2000" kern="0" spc="-34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Mac </a:t>
            </a:r>
            <a:r>
              <a:rPr lang="en-US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Conkey άγαρ No </a:t>
            </a:r>
            <a:r>
              <a:rPr lang="en-US" sz="2000" kern="0" spc="-34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924" y="4121587"/>
            <a:ext cx="1095137" cy="175224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76555" y="4340543"/>
            <a:ext cx="3255169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u="sng" kern="0" spc="-4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Μικροσκοπική Εξέταση</a:t>
            </a:r>
            <a:endParaRPr lang="en-US" sz="2250" u="sng" dirty="0"/>
          </a:p>
        </p:txBody>
      </p:sp>
      <p:sp>
        <p:nvSpPr>
          <p:cNvPr id="9" name="Text 4"/>
          <p:cNvSpPr/>
          <p:nvPr/>
        </p:nvSpPr>
        <p:spPr>
          <a:xfrm>
            <a:off x="7676555" y="4831199"/>
            <a:ext cx="6187321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Font typeface="+mj-lt"/>
              <a:buAutoNum type="arabicPeriod"/>
            </a:pPr>
            <a:r>
              <a:rPr lang="en-US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Μακροσκοπική </a:t>
            </a:r>
            <a:r>
              <a:rPr lang="en-US" sz="2000" kern="0" spc="-34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μελέτη</a:t>
            </a:r>
            <a:r>
              <a:rPr lang="en-US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4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αποικιών</a:t>
            </a:r>
            <a:endParaRPr lang="el-GR" sz="2000" kern="0" spc="-34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750"/>
              </a:lnSpc>
              <a:buFont typeface="+mj-lt"/>
              <a:buAutoNum type="arabicPeriod"/>
            </a:pPr>
            <a:r>
              <a:rPr lang="el-GR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</a:t>
            </a:r>
            <a:r>
              <a:rPr lang="en-US" sz="2000" kern="0" spc="-34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ικροσκοπική</a:t>
            </a:r>
            <a:r>
              <a:rPr lang="en-US" sz="2000" kern="0" spc="-34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4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εξέταση</a:t>
            </a:r>
            <a:r>
              <a:rPr lang="en-US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l-GR" sz="2000" kern="0" spc="-34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r>
              <a:rPr lang="en-US" sz="2000" kern="0" spc="-34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χρώση</a:t>
            </a:r>
            <a:r>
              <a:rPr lang="en-US" sz="2000" kern="0" spc="-34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κατά Gram.</a:t>
            </a: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24" y="5873829"/>
            <a:ext cx="1095137" cy="175224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76555" y="6092785"/>
            <a:ext cx="3175635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u="sng" kern="0" spc="-4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Βιοχημικές Δοκιμασίες</a:t>
            </a:r>
            <a:endParaRPr lang="en-US" sz="2250" u="sng" dirty="0"/>
          </a:p>
        </p:txBody>
      </p:sp>
      <p:sp>
        <p:nvSpPr>
          <p:cNvPr id="12" name="Text 6"/>
          <p:cNvSpPr/>
          <p:nvPr/>
        </p:nvSpPr>
        <p:spPr>
          <a:xfrm>
            <a:off x="7676555" y="6583442"/>
            <a:ext cx="6187321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Font typeface="+mj-lt"/>
              <a:buAutoNum type="arabicPeriod"/>
            </a:pPr>
            <a:r>
              <a:rPr lang="en-US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Δοκιμασία υδρόλυσης </a:t>
            </a:r>
            <a:r>
              <a:rPr lang="en-US" sz="2000" kern="0" spc="-34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της</a:t>
            </a:r>
            <a:r>
              <a:rPr lang="en-US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4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εσκουλίνης</a:t>
            </a:r>
            <a:endParaRPr lang="el-GR" sz="2000" kern="0" spc="-34" dirty="0" smtClean="0">
              <a:solidFill>
                <a:srgbClr val="E0D6D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750"/>
              </a:lnSpc>
              <a:buFont typeface="+mj-lt"/>
              <a:buAutoNum type="arabicPeriod"/>
            </a:pPr>
            <a:r>
              <a:rPr lang="en-US" sz="2000" kern="0" spc="-34" dirty="0" err="1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και</a:t>
            </a:r>
            <a:r>
              <a:rPr lang="en-US" sz="2000" kern="0" spc="-34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ανάπτυξη σε υλικό με NaCl 6,5</a:t>
            </a:r>
            <a:r>
              <a:rPr lang="en-US" sz="2000" kern="0" spc="-34" dirty="0" smtClean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5557" y="824865"/>
            <a:ext cx="8731091" cy="748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70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Κλινική Σημασία του E. faecalis</a:t>
            </a:r>
            <a:endParaRPr lang="en-US" sz="4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557" y="1914882"/>
            <a:ext cx="569952" cy="5699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5557" y="2712720"/>
            <a:ext cx="2992398" cy="373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Ενδοκαρδίτιδα</a:t>
            </a:r>
            <a:endParaRPr lang="en-US" sz="2350" dirty="0"/>
          </a:p>
        </p:txBody>
      </p:sp>
      <p:sp>
        <p:nvSpPr>
          <p:cNvPr id="6" name="Text 2"/>
          <p:cNvSpPr/>
          <p:nvPr/>
        </p:nvSpPr>
        <p:spPr>
          <a:xfrm>
            <a:off x="4455557" y="3223379"/>
            <a:ext cx="4517469" cy="1094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 E. faecalis μπορεί να προκαλέσει σοβαρή λοίμωξη των καρδιακών βαλβίδων.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974" y="1914882"/>
            <a:ext cx="569952" cy="5699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314974" y="2712720"/>
            <a:ext cx="2992398" cy="373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Ουρολοιμώξεις</a:t>
            </a:r>
            <a:endParaRPr lang="en-US" sz="2350" dirty="0"/>
          </a:p>
        </p:txBody>
      </p:sp>
      <p:sp>
        <p:nvSpPr>
          <p:cNvPr id="9" name="Text 4"/>
          <p:cNvSpPr/>
          <p:nvPr/>
        </p:nvSpPr>
        <p:spPr>
          <a:xfrm>
            <a:off x="9314974" y="3223379"/>
            <a:ext cx="4517469" cy="1094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Συχνή αιτία λοιμώξεων του ουροποιητικού συστήματος, ιδιαίτερα σε νοσοκομειακό περιβάλλον.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557" y="5001697"/>
            <a:ext cx="569952" cy="5699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55557" y="5799534"/>
            <a:ext cx="3294578" cy="373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Νεογνική Μηνιγγίτιδα</a:t>
            </a:r>
            <a:endParaRPr lang="en-US" sz="2350" dirty="0"/>
          </a:p>
        </p:txBody>
      </p:sp>
      <p:sp>
        <p:nvSpPr>
          <p:cNvPr id="12" name="Text 6"/>
          <p:cNvSpPr/>
          <p:nvPr/>
        </p:nvSpPr>
        <p:spPr>
          <a:xfrm>
            <a:off x="4455557" y="6310193"/>
            <a:ext cx="4517469" cy="1094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Μπορεί να προκαλέσει σοβαρή λοίμωξη του κεντρικού νευρικού συστήματος σε νεογνά.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4974" y="5001697"/>
            <a:ext cx="569952" cy="56995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314974" y="5799534"/>
            <a:ext cx="3804285" cy="373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Νοσοκομειακές Λοιμώξεις</a:t>
            </a:r>
            <a:endParaRPr lang="en-US" sz="2350" dirty="0"/>
          </a:p>
        </p:txBody>
      </p:sp>
      <p:sp>
        <p:nvSpPr>
          <p:cNvPr id="15" name="Text 8"/>
          <p:cNvSpPr/>
          <p:nvPr/>
        </p:nvSpPr>
        <p:spPr>
          <a:xfrm>
            <a:off x="9314974" y="6310193"/>
            <a:ext cx="4517469" cy="729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Συχνά εμπλέκεται σε ενδονοσοκομειακές επιδημίες και λοιμώξεις.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423" y="614005"/>
            <a:ext cx="7635954" cy="2120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89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Αντιμετώπιση και Πρόληψη Λοιμώξεων από E. faecalis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0423" y="3057763"/>
            <a:ext cx="7635954" cy="4557713"/>
          </a:xfrm>
          <a:prstGeom prst="roundRect">
            <a:avLst>
              <a:gd name="adj" fmla="val 198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48043" y="3065383"/>
            <a:ext cx="7620714" cy="9632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63427" y="3202186"/>
            <a:ext cx="3375779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Αντιβιοτική Θεραπεία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0277594" y="3202186"/>
            <a:ext cx="3375779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Συνδυασμός αντιβιοτικών, συχνά απαιτείται λόγω αντοχής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48043" y="4028599"/>
            <a:ext cx="7620714" cy="130802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463427" y="4165402"/>
            <a:ext cx="3375779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Υγιεινή Χεριών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10277594" y="4165402"/>
            <a:ext cx="3375779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Βασικό μέτρο πρόληψης, ιδιαίτερα σε νοσοκομειακό περιβάλλον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6248043" y="5336619"/>
            <a:ext cx="7620714" cy="130802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463427" y="5473422"/>
            <a:ext cx="3375779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Έλεγχος Καθετήρων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0277594" y="5473422"/>
            <a:ext cx="3375779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Προσεκτική διαχείριση ουροκαθετήρων για πρόληψη ουρολοιμώξεων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6248043" y="6644640"/>
            <a:ext cx="7620714" cy="9632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463427" y="6781443"/>
            <a:ext cx="3375779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Επιτήρηση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10277594" y="6781443"/>
            <a:ext cx="3375779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Συνεχής παρακολούθηση για έγκαιρη ανίχνευση επιδημιών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431</Words>
  <Application>Microsoft Office PowerPoint</Application>
  <PresentationFormat>Προσαρμογή</PresentationFormat>
  <Paragraphs>98</Paragraphs>
  <Slides>10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Arial</vt:lpstr>
      <vt:lpstr>Petrona Bold</vt:lpstr>
      <vt:lpstr>Calibri</vt:lpstr>
      <vt:lpstr>Inter</vt:lpstr>
      <vt:lpstr>Wingdings</vt:lpstr>
      <vt:lpstr>Inter Bold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αννα βασιλειου</cp:lastModifiedBy>
  <cp:revision>5</cp:revision>
  <dcterms:created xsi:type="dcterms:W3CDTF">2024-10-28T16:29:53Z</dcterms:created>
  <dcterms:modified xsi:type="dcterms:W3CDTF">2024-10-28T17:03:10Z</dcterms:modified>
</cp:coreProperties>
</file>