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7" r:id="rId10"/>
    <p:sldId id="268" r:id="rId11"/>
    <p:sldId id="263" r:id="rId12"/>
    <p:sldId id="264" r:id="rId13"/>
    <p:sldId id="269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Πνευμονιόκοκκος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Μάθημα: Μικροβιολογία ΙΙ</a:t>
            </a:r>
          </a:p>
          <a:p>
            <a:r>
              <a:rPr lang="el-GR" sz="2400" dirty="0" smtClean="0"/>
              <a:t>Τμήμα: Γ </a:t>
            </a:r>
            <a:r>
              <a:rPr lang="el-GR" sz="2400" dirty="0" err="1" smtClean="0"/>
              <a:t>Ιατρ</a:t>
            </a:r>
            <a:endParaRPr lang="el-GR" sz="2400" dirty="0" smtClean="0"/>
          </a:p>
          <a:p>
            <a:r>
              <a:rPr lang="el-GR" sz="2400" dirty="0" smtClean="0"/>
              <a:t>Καθηγήτρια: Βασιλείου Άννα 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 descr="C:\Users\i-User\Desktop\αρχείο λήψ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429132"/>
            <a:ext cx="27717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Πνευμονιόκοκκος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/>
              <a:t>Βιοχημικές ιδιότητες</a:t>
            </a:r>
            <a:endParaRPr lang="el-GR" b="1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57158" y="2500305"/>
          <a:ext cx="8429682" cy="257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47"/>
                <a:gridCol w="1404947"/>
                <a:gridCol w="1404947"/>
                <a:gridCol w="1404947"/>
                <a:gridCol w="1404947"/>
                <a:gridCol w="1404947"/>
              </a:tblGrid>
              <a:tr h="854995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Δοκιμασία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Διάσπαση 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221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S.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pneumoniae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Οπτοχίνη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Χολή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γλυκόζη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Φρουκτόζη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Λακτόζη </a:t>
                      </a:r>
                      <a:endParaRPr lang="el-GR" dirty="0"/>
                    </a:p>
                  </a:txBody>
                  <a:tcPr/>
                </a:tc>
              </a:tr>
              <a:tr h="4953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+</a:t>
                      </a:r>
                      <a:endParaRPr lang="el-GR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Αναστολή ανάπτυξης γύρω από την </a:t>
            </a:r>
            <a:r>
              <a:rPr lang="el-GR" b="1" dirty="0" err="1" smtClean="0"/>
              <a:t>Οπτοχίνη</a:t>
            </a:r>
            <a:r>
              <a:rPr lang="el-GR" b="1" dirty="0" smtClean="0"/>
              <a:t> </a:t>
            </a:r>
            <a:endParaRPr lang="el-GR" b="1" dirty="0"/>
          </a:p>
        </p:txBody>
      </p:sp>
      <p:pic>
        <p:nvPicPr>
          <p:cNvPr id="5122" name="Picture 2" descr="C:\Users\i-User\Desktop\streptococcus-pneumoniae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5" y="1646238"/>
            <a:ext cx="6785630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/>
              <a:t>Αναστολή ανάπτυξης γύρω από την </a:t>
            </a:r>
            <a:r>
              <a:rPr lang="el-GR" sz="3200" dirty="0" err="1" smtClean="0"/>
              <a:t>Οπτοχίνη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2. </a:t>
            </a:r>
            <a:r>
              <a:rPr lang="el-GR" sz="3200" dirty="0" err="1" smtClean="0"/>
              <a:t>Αποχρωματιμός</a:t>
            </a:r>
            <a:r>
              <a:rPr lang="el-GR" sz="3200" dirty="0" smtClean="0"/>
              <a:t> </a:t>
            </a:r>
            <a:r>
              <a:rPr lang="el-GR" sz="3200" dirty="0" smtClean="0"/>
              <a:t>σ</a:t>
            </a:r>
            <a:r>
              <a:rPr lang="el-GR" sz="3200" dirty="0" smtClean="0"/>
              <a:t>το </a:t>
            </a:r>
            <a:r>
              <a:rPr lang="el-GR" sz="3200" dirty="0" err="1" smtClean="0"/>
              <a:t>Σοκολατόχρουν</a:t>
            </a:r>
            <a:r>
              <a:rPr lang="el-GR" sz="3200" dirty="0" smtClean="0"/>
              <a:t> </a:t>
            </a:r>
            <a:r>
              <a:rPr lang="el-GR" sz="3200" dirty="0" err="1" smtClean="0"/>
              <a:t>άγαρ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18870" r="23377" b="14310"/>
          <a:stretch>
            <a:fillRect/>
          </a:stretch>
        </p:blipFill>
        <p:spPr bwMode="auto">
          <a:xfrm>
            <a:off x="1916419" y="1678769"/>
            <a:ext cx="5084473" cy="467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Αντιγονική</a:t>
            </a:r>
            <a:r>
              <a:rPr lang="el-GR" dirty="0" smtClean="0"/>
              <a:t> σύσταση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Παχύ Έλυτρο </a:t>
            </a:r>
          </a:p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Τοξίνες: </a:t>
            </a:r>
          </a:p>
          <a:p>
            <a:r>
              <a:rPr lang="el-GR" dirty="0" err="1" smtClean="0"/>
              <a:t>Πνευμονολυσίνη</a:t>
            </a:r>
            <a:r>
              <a:rPr lang="el-GR" dirty="0" smtClean="0"/>
              <a:t> Ο </a:t>
            </a:r>
            <a:r>
              <a:rPr lang="el-GR" dirty="0" smtClean="0"/>
              <a:t>≈ </a:t>
            </a:r>
            <a:r>
              <a:rPr lang="el-GR" dirty="0" err="1" smtClean="0"/>
              <a:t>Στρεπτολυσίνη</a:t>
            </a:r>
            <a:r>
              <a:rPr lang="el-GR" dirty="0" smtClean="0"/>
              <a:t> Ο </a:t>
            </a:r>
          </a:p>
          <a:p>
            <a:r>
              <a:rPr lang="el-GR" dirty="0" err="1" smtClean="0"/>
              <a:t>Πορφυρογόνος</a:t>
            </a:r>
            <a:r>
              <a:rPr lang="el-GR" dirty="0" smtClean="0"/>
              <a:t>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Επεξήγηση με παραλληλόγραμμο"/>
          <p:cNvSpPr/>
          <p:nvPr/>
        </p:nvSpPr>
        <p:spPr>
          <a:xfrm>
            <a:off x="4572000" y="1857364"/>
            <a:ext cx="1785950" cy="1214446"/>
          </a:xfrm>
          <a:prstGeom prst="wedgeRectCallout">
            <a:avLst>
              <a:gd name="adj1" fmla="val -123769"/>
              <a:gd name="adj2" fmla="val -30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Σε αυτό οφείλεται η παθογόνος Δράση του </a:t>
            </a:r>
            <a:endParaRPr lang="el-GR" dirty="0"/>
          </a:p>
        </p:txBody>
      </p:sp>
      <p:sp>
        <p:nvSpPr>
          <p:cNvPr id="5" name="4 - Επεξήγηση με παραλληλόγραμμο"/>
          <p:cNvSpPr/>
          <p:nvPr/>
        </p:nvSpPr>
        <p:spPr>
          <a:xfrm>
            <a:off x="5286380" y="4071942"/>
            <a:ext cx="2143140" cy="1357322"/>
          </a:xfrm>
          <a:prstGeom prst="wedgeRectCallout">
            <a:avLst>
              <a:gd name="adj1" fmla="val -126454"/>
              <a:gd name="adj2" fmla="val -71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Συμβάλλει ελάχιστα στη παθογόνο δράση του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Εργαστηριακή 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Καλλιέργεια σε </a:t>
            </a:r>
            <a:r>
              <a:rPr lang="el-GR" dirty="0" err="1" smtClean="0"/>
              <a:t>αιματούχο</a:t>
            </a:r>
            <a:r>
              <a:rPr lang="el-GR" dirty="0" smtClean="0"/>
              <a:t> και </a:t>
            </a:r>
            <a:r>
              <a:rPr lang="el-GR" dirty="0" err="1" smtClean="0"/>
              <a:t>σοκολατόχρουν</a:t>
            </a:r>
            <a:r>
              <a:rPr lang="el-GR" dirty="0" smtClean="0"/>
              <a:t> </a:t>
            </a:r>
            <a:r>
              <a:rPr lang="el-GR" dirty="0" err="1" smtClean="0"/>
              <a:t>άγαρ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l-GR" dirty="0" smtClean="0"/>
              <a:t>Χρώση </a:t>
            </a:r>
            <a:r>
              <a:rPr lang="en-US" dirty="0" smtClean="0"/>
              <a:t>Gram </a:t>
            </a:r>
            <a:endParaRPr lang="el-GR" dirty="0" smtClean="0"/>
          </a:p>
          <a:p>
            <a:r>
              <a:rPr lang="el-GR" dirty="0" smtClean="0"/>
              <a:t>Δοκιμασία </a:t>
            </a:r>
            <a:r>
              <a:rPr lang="el-GR" dirty="0" err="1" smtClean="0"/>
              <a:t>οπτοχίνης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Δοκιμασία χολής </a:t>
            </a:r>
          </a:p>
          <a:p>
            <a:r>
              <a:rPr lang="el-GR" dirty="0" smtClean="0"/>
              <a:t>Δοκιμασία ευαισθησίας στα αντιβιοτικά </a:t>
            </a:r>
          </a:p>
          <a:p>
            <a:r>
              <a:rPr lang="el-GR" dirty="0" smtClean="0"/>
              <a:t>Δοκιμασία εξοιδήσεως του ελύτρου 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Δοκιμασία εξοιδήσεως του ελύτρου 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91" t="26762" r="17165" b="25885"/>
          <a:stretch>
            <a:fillRect/>
          </a:stretch>
        </p:blipFill>
        <p:spPr bwMode="auto">
          <a:xfrm>
            <a:off x="352395" y="2428868"/>
            <a:ext cx="850588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357554" y="2786058"/>
            <a:ext cx="2336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ΤΕΛΟΣ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Πνευμονιόκοκκος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+ </a:t>
            </a:r>
            <a:r>
              <a:rPr lang="el-GR" dirty="0" smtClean="0"/>
              <a:t>κόκκοι </a:t>
            </a:r>
          </a:p>
          <a:p>
            <a:r>
              <a:rPr lang="el-GR" b="1" dirty="0" smtClean="0"/>
              <a:t>Ακίνητοι </a:t>
            </a:r>
          </a:p>
          <a:p>
            <a:r>
              <a:rPr lang="el-GR" dirty="0" smtClean="0"/>
              <a:t>Αερόβιος εκλεκτικά αναερόβιος</a:t>
            </a:r>
          </a:p>
          <a:p>
            <a:r>
              <a:rPr lang="el-GR" dirty="0" smtClean="0"/>
              <a:t>Σχήμα Λόγχη-φλόγα κεριού</a:t>
            </a:r>
          </a:p>
          <a:p>
            <a:r>
              <a:rPr lang="el-GR" dirty="0" smtClean="0"/>
              <a:t>Παχύ έλυτρο </a:t>
            </a:r>
          </a:p>
          <a:p>
            <a:r>
              <a:rPr lang="el-GR" dirty="0" smtClean="0"/>
              <a:t>Διατάσσεται σε ζεύγη-μακριές αλυσίδες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Πνευμονιόκοκκος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6" name="Picture 2" descr="C:\Users\i-User\Desktop\bigstock-1485663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Ζει αποκλειστικά στον άνθρωπο </a:t>
            </a:r>
          </a:p>
          <a:p>
            <a:r>
              <a:rPr lang="el-GR" dirty="0" smtClean="0"/>
              <a:t>5-10% σε ενήλικες </a:t>
            </a:r>
          </a:p>
          <a:p>
            <a:r>
              <a:rPr lang="el-GR" dirty="0" smtClean="0"/>
              <a:t>20-40% παιδιά 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Πνευμονιόκοκκος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Πνευμονία </a:t>
            </a:r>
          </a:p>
          <a:p>
            <a:r>
              <a:rPr lang="el-GR" b="1" dirty="0" smtClean="0"/>
              <a:t>Λοβώδης πνευμονία</a:t>
            </a:r>
          </a:p>
          <a:p>
            <a:r>
              <a:rPr lang="el-GR" dirty="0" smtClean="0"/>
              <a:t>Βακτηριαιμία </a:t>
            </a:r>
          </a:p>
          <a:p>
            <a:r>
              <a:rPr lang="el-GR" b="1" dirty="0" smtClean="0"/>
              <a:t>Μηνιγγίτιδα </a:t>
            </a:r>
          </a:p>
          <a:p>
            <a:r>
              <a:rPr lang="el-GR" b="1" dirty="0" smtClean="0"/>
              <a:t>Μέση ωτίτιδα</a:t>
            </a:r>
          </a:p>
          <a:p>
            <a:r>
              <a:rPr lang="el-GR" dirty="0" smtClean="0"/>
              <a:t>Ιγμορίτιδα</a:t>
            </a:r>
          </a:p>
          <a:p>
            <a:r>
              <a:rPr lang="el-GR" dirty="0" smtClean="0"/>
              <a:t>Βρογχίτιδα </a:t>
            </a:r>
          </a:p>
          <a:p>
            <a:r>
              <a:rPr lang="el-GR" dirty="0" smtClean="0"/>
              <a:t>Αρθρίτιδα 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Πνευμονιοκοκκικές</a:t>
            </a:r>
            <a:r>
              <a:rPr lang="el-GR" dirty="0" smtClean="0"/>
              <a:t> λοιμώξεις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Λοβώδης Πνευμονία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18870" r="18940" b="8523"/>
          <a:stretch>
            <a:fillRect/>
          </a:stretch>
        </p:blipFill>
        <p:spPr bwMode="auto">
          <a:xfrm>
            <a:off x="1997126" y="1709196"/>
            <a:ext cx="5289518" cy="450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Καλλιέργεια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Εμπλουτισμένα θρεπτικά υποστρώματα </a:t>
            </a:r>
          </a:p>
          <a:p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endParaRPr lang="el-GR" dirty="0" smtClean="0"/>
          </a:p>
          <a:p>
            <a:r>
              <a:rPr lang="en-US" dirty="0" smtClean="0"/>
              <a:t>CO</a:t>
            </a:r>
            <a:r>
              <a:rPr lang="en-US" sz="2400" dirty="0" smtClean="0"/>
              <a:t>2</a:t>
            </a:r>
            <a:r>
              <a:rPr lang="en-US" dirty="0" smtClean="0"/>
              <a:t> 10%</a:t>
            </a:r>
          </a:p>
          <a:p>
            <a:pPr>
              <a:buNone/>
            </a:pPr>
            <a:r>
              <a:rPr lang="el-GR" b="1" u="sng" dirty="0" err="1" smtClean="0"/>
              <a:t>Αιματούχο</a:t>
            </a:r>
            <a:r>
              <a:rPr lang="el-GR" b="1" u="sng" dirty="0" smtClean="0"/>
              <a:t> </a:t>
            </a:r>
            <a:r>
              <a:rPr lang="el-GR" b="1" u="sng" dirty="0" err="1" smtClean="0"/>
              <a:t>άγαρ</a:t>
            </a:r>
            <a:r>
              <a:rPr lang="el-GR" b="1" u="sng" dirty="0" smtClean="0"/>
              <a:t> –Αποικίες: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Κυκλικές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Γυαλιστερές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Ημιδιαφανείς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Φουσκωτές στην περιφέρεια χαμηλές στο κέντρο (πιατάκια)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Ζώνη Α </a:t>
            </a:r>
            <a:r>
              <a:rPr lang="el-GR" dirty="0" err="1" smtClean="0"/>
              <a:t>αιμόλυσης</a:t>
            </a:r>
            <a:r>
              <a:rPr lang="el-GR" dirty="0" smtClean="0"/>
              <a:t> </a:t>
            </a:r>
          </a:p>
          <a:p>
            <a:pPr marL="514350" indent="-514350">
              <a:buNone/>
            </a:pPr>
            <a:r>
              <a:rPr lang="el-GR" b="1" u="sng" dirty="0" err="1" smtClean="0"/>
              <a:t>Σοκολατόχρουν</a:t>
            </a:r>
            <a:r>
              <a:rPr lang="el-GR" b="1" u="sng" dirty="0" smtClean="0"/>
              <a:t> </a:t>
            </a:r>
            <a:r>
              <a:rPr lang="el-GR" b="1" u="sng" dirty="0" err="1" smtClean="0"/>
              <a:t>άγαρ</a:t>
            </a:r>
            <a:r>
              <a:rPr lang="el-GR" b="1" u="sng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Εντονότερη ζώνη Α </a:t>
            </a:r>
            <a:r>
              <a:rPr lang="el-GR" dirty="0" err="1" smtClean="0"/>
              <a:t>αιμόλυσης</a:t>
            </a:r>
            <a:r>
              <a:rPr lang="el-G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Ξάσπρισμα υλικού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Πνευμονιόκοκκος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212" t="32474" r="7837" b="29042"/>
          <a:stretch>
            <a:fillRect/>
          </a:stretch>
        </p:blipFill>
        <p:spPr bwMode="auto">
          <a:xfrm>
            <a:off x="1448193" y="2071678"/>
            <a:ext cx="640995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42" t="10978" r="53550" b="24307"/>
          <a:stretch>
            <a:fillRect/>
          </a:stretch>
        </p:blipFill>
        <p:spPr bwMode="auto">
          <a:xfrm>
            <a:off x="1928794" y="1752486"/>
            <a:ext cx="5429288" cy="473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Πνευμονιόκοκκος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4 - Επεξήγηση με παραλληλόγραμμο"/>
          <p:cNvSpPr/>
          <p:nvPr/>
        </p:nvSpPr>
        <p:spPr>
          <a:xfrm>
            <a:off x="428596" y="1714488"/>
            <a:ext cx="2071702" cy="1357322"/>
          </a:xfrm>
          <a:prstGeom prst="wedgeRectCallout">
            <a:avLst>
              <a:gd name="adj1" fmla="val 59294"/>
              <a:gd name="adj2" fmla="val 70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 </a:t>
            </a:r>
            <a:r>
              <a:rPr lang="el-GR" b="1" dirty="0" err="1" smtClean="0"/>
              <a:t>αιμόλυση</a:t>
            </a:r>
            <a:r>
              <a:rPr lang="el-GR" b="1" dirty="0" smtClean="0"/>
              <a:t> </a:t>
            </a:r>
          </a:p>
          <a:p>
            <a:pPr algn="ctr"/>
            <a:r>
              <a:rPr lang="el-GR" b="1" dirty="0" smtClean="0"/>
              <a:t>Μερική </a:t>
            </a:r>
            <a:r>
              <a:rPr lang="el-GR" b="1" dirty="0" err="1" smtClean="0"/>
              <a:t>αιμόλυση</a:t>
            </a:r>
            <a:endParaRPr lang="el-GR" b="1" dirty="0" smtClean="0"/>
          </a:p>
          <a:p>
            <a:pPr algn="ctr"/>
            <a:r>
              <a:rPr lang="el-GR" b="1" dirty="0" smtClean="0"/>
              <a:t>Πράσινο χρώμα 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</TotalTime>
  <Words>191</Words>
  <PresentationFormat>Προβολή στην οθόνη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Τήξη</vt:lpstr>
      <vt:lpstr>Streptococcus pneumoniae Πνευμονιόκοκκος </vt:lpstr>
      <vt:lpstr>Streptococcus pneumoniae Πνευμονιόκοκκος </vt:lpstr>
      <vt:lpstr>Streptococcus pneumoniae Πνευμονιόκοκκος </vt:lpstr>
      <vt:lpstr>Streptococcus pneumoniae Πνευμονιόκοκκος </vt:lpstr>
      <vt:lpstr>Πνευμονιοκοκκικές λοιμώξεις </vt:lpstr>
      <vt:lpstr>Λοβώδης Πνευμονία</vt:lpstr>
      <vt:lpstr>Καλλιέργεια </vt:lpstr>
      <vt:lpstr>Streptococcus pneumoniae Πνευμονιόκοκκος </vt:lpstr>
      <vt:lpstr>Streptococcus pneumoniae Πνευμονιόκοκκος </vt:lpstr>
      <vt:lpstr>Streptococcus pneumoniae Πνευμονιόκοκκος </vt:lpstr>
      <vt:lpstr>Αναστολή ανάπτυξης γύρω από την Οπτοχίνη </vt:lpstr>
      <vt:lpstr>Αναστολή ανάπτυξης γύρω από την Οπτοχίνη 2. Αποχρωματιμός στο Σοκολατόχρουν άγαρ </vt:lpstr>
      <vt:lpstr>Αντιγονική σύσταση </vt:lpstr>
      <vt:lpstr>Εργαστηριακή Διάγνωση </vt:lpstr>
      <vt:lpstr>Δοκιμασία εξοιδήσεως του ελύτρου 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Streptococcus pneumoniae Πνευμονιόκοκκος </dc:title>
  <dc:creator>i-User</dc:creator>
  <cp:lastModifiedBy>i-User</cp:lastModifiedBy>
  <cp:revision>8</cp:revision>
  <dcterms:created xsi:type="dcterms:W3CDTF">2022-10-06T16:52:14Z</dcterms:created>
  <dcterms:modified xsi:type="dcterms:W3CDTF">2022-10-06T18:07:26Z</dcterms:modified>
</cp:coreProperties>
</file>