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0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Φωτεινό στυλ 1 - Έμφαση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Στυλ με θέμα 2 - Έμφαση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48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A8CC1-AF72-425B-8232-052E354185F9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5D6DB-FE42-4091-ACF9-AAB964DEDE4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Οστρακια</a:t>
            </a:r>
            <a:endParaRPr lang="el-GR" smtClean="0"/>
          </a:p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5D6DB-FE42-4091-ACF9-AAB964DEDE4D}" type="slidenum">
              <a:rPr lang="el-GR" smtClean="0"/>
              <a:t>14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1286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153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603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8275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00846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9930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18686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019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729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3265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0678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9188584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4734803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6546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6426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480217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9227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0D2125-0C60-43F2-9241-655DEC94BCB0}" type="datetimeFigureOut">
              <a:rPr lang="el-GR" smtClean="0"/>
              <a:pPr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6B82E-E27C-4AF7-9554-0B35870C2C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74073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3599FAD-E6F6-E314-065C-B3010DBBD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74317"/>
            <a:ext cx="9144000" cy="1933597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n-US" dirty="0"/>
              <a:t>Streptococcus</a:t>
            </a:r>
            <a:r>
              <a:rPr lang="el-GR" dirty="0"/>
              <a:t/>
            </a:r>
            <a:br>
              <a:rPr lang="el-GR" dirty="0"/>
            </a:br>
            <a:r>
              <a:rPr lang="en-US" dirty="0"/>
              <a:t>(</a:t>
            </a:r>
            <a:r>
              <a:rPr lang="el-GR" dirty="0"/>
              <a:t>Στρεπτόκοκκοι)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9C6A804A-DAB2-57B8-AFFE-61E50BFC0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1145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l-GR" sz="1800" b="1" dirty="0">
                <a:solidFill>
                  <a:schemeClr val="tx1"/>
                </a:solidFill>
              </a:rPr>
              <a:t>Μάθημα: </a:t>
            </a:r>
            <a:r>
              <a:rPr lang="el-GR" sz="1800" dirty="0">
                <a:solidFill>
                  <a:schemeClr val="tx1"/>
                </a:solidFill>
              </a:rPr>
              <a:t>Μικροβιολογία </a:t>
            </a:r>
          </a:p>
          <a:p>
            <a:r>
              <a:rPr lang="el-GR" sz="1800" b="1" dirty="0">
                <a:solidFill>
                  <a:schemeClr val="tx1"/>
                </a:solidFill>
              </a:rPr>
              <a:t>Τμήμα: </a:t>
            </a:r>
            <a:r>
              <a:rPr lang="el-GR" sz="1800" dirty="0" err="1">
                <a:solidFill>
                  <a:schemeClr val="tx1"/>
                </a:solidFill>
              </a:rPr>
              <a:t>Γιατρ</a:t>
            </a:r>
            <a:endParaRPr lang="el-GR" sz="1800" dirty="0">
              <a:solidFill>
                <a:schemeClr val="tx1"/>
              </a:solidFill>
            </a:endParaRPr>
          </a:p>
          <a:p>
            <a:r>
              <a:rPr lang="el-GR" sz="1800" b="1" dirty="0">
                <a:solidFill>
                  <a:schemeClr val="tx1"/>
                </a:solidFill>
              </a:rPr>
              <a:t>Καθηγήτρια: </a:t>
            </a:r>
            <a:r>
              <a:rPr lang="el-GR" sz="1800" dirty="0">
                <a:solidFill>
                  <a:schemeClr val="tx1"/>
                </a:solidFill>
              </a:rPr>
              <a:t>Βασιλείου Άννα </a:t>
            </a:r>
          </a:p>
          <a:p>
            <a:r>
              <a:rPr lang="el-GR" sz="1800" dirty="0">
                <a:solidFill>
                  <a:schemeClr val="tx1"/>
                </a:solidFill>
              </a:rPr>
              <a:t>6</a:t>
            </a:r>
            <a:r>
              <a:rPr lang="el-GR" sz="1800" baseline="30000" dirty="0">
                <a:solidFill>
                  <a:schemeClr val="tx1"/>
                </a:solidFill>
              </a:rPr>
              <a:t>ο</a:t>
            </a:r>
            <a:r>
              <a:rPr lang="el-GR" sz="1800" dirty="0">
                <a:solidFill>
                  <a:schemeClr val="tx1"/>
                </a:solidFill>
              </a:rPr>
              <a:t> ΕΠΑ.Λ Ιωαννίνων </a:t>
            </a:r>
          </a:p>
          <a:p>
            <a:r>
              <a:rPr lang="el-GR" sz="1800" dirty="0">
                <a:solidFill>
                  <a:schemeClr val="tx1"/>
                </a:solidFill>
              </a:rPr>
              <a:t>2022-23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CBA9F3E9-FADD-2FED-6FDC-F4DC82E9F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647" y="2207914"/>
            <a:ext cx="2970230" cy="1976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9524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B2ACB99-FA00-4CE2-E1B6-418C6644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Πυογόνου Στρεπτόκοκκου</a:t>
            </a:r>
            <a:b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(β-αιμολυτικός Α ομάδας)</a:t>
            </a:r>
            <a:b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Βιοχημικές ιδιότητες</a:t>
            </a:r>
            <a:r>
              <a:rPr kumimoji="0" lang="el-GR" sz="4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el-GR" sz="4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="" xmlns:a16="http://schemas.microsoft.com/office/drawing/2014/main" id="{289AC1E1-8682-873A-0027-FE4ED71D42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55450273"/>
              </p:ext>
            </p:extLst>
          </p:nvPr>
        </p:nvGraphicFramePr>
        <p:xfrm>
          <a:off x="1744389" y="2333994"/>
          <a:ext cx="8187400" cy="151275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758465">
                  <a:extLst>
                    <a:ext uri="{9D8B030D-6E8A-4147-A177-3AD203B41FA5}">
                      <a16:colId xmlns="" xmlns:a16="http://schemas.microsoft.com/office/drawing/2014/main" val="2852901829"/>
                    </a:ext>
                  </a:extLst>
                </a:gridCol>
                <a:gridCol w="1406769">
                  <a:extLst>
                    <a:ext uri="{9D8B030D-6E8A-4147-A177-3AD203B41FA5}">
                      <a16:colId xmlns="" xmlns:a16="http://schemas.microsoft.com/office/drawing/2014/main" val="2208240955"/>
                    </a:ext>
                  </a:extLst>
                </a:gridCol>
                <a:gridCol w="1533378">
                  <a:extLst>
                    <a:ext uri="{9D8B030D-6E8A-4147-A177-3AD203B41FA5}">
                      <a16:colId xmlns="" xmlns:a16="http://schemas.microsoft.com/office/drawing/2014/main" val="3212166317"/>
                    </a:ext>
                  </a:extLst>
                </a:gridCol>
                <a:gridCol w="3488788">
                  <a:extLst>
                    <a:ext uri="{9D8B030D-6E8A-4147-A177-3AD203B41FA5}">
                      <a16:colId xmlns="" xmlns:a16="http://schemas.microsoft.com/office/drawing/2014/main" val="849886685"/>
                    </a:ext>
                  </a:extLst>
                </a:gridCol>
              </a:tblGrid>
              <a:tr h="35536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Παραγωγή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Δοκιμασία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Υδρόλυση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055610"/>
                  </a:ext>
                </a:extLst>
              </a:tr>
              <a:tr h="689791">
                <a:tc rowSpan="2">
                  <a:txBody>
                    <a:bodyPr/>
                    <a:lstStyle/>
                    <a:p>
                      <a:r>
                        <a:rPr lang="en-US" b="1" dirty="0"/>
                        <a:t>S. pyogenes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Καταλάση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Βακιτρασίνη</a:t>
                      </a:r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Εσκουλίνη</a:t>
                      </a:r>
                      <a:r>
                        <a:rPr lang="el-GR" dirty="0"/>
                        <a:t>    </a:t>
                      </a:r>
                      <a:r>
                        <a:rPr lang="el-GR" dirty="0" err="1"/>
                        <a:t>Ιππουρικό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Na+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1517304"/>
                  </a:ext>
                </a:extLst>
              </a:tr>
              <a:tr h="355369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        -                -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827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296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E91EBE9-BF4D-7B04-1FC3-A18B83C3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(+) και (-) αποτέλεσμα δοκιμής </a:t>
            </a:r>
            <a:r>
              <a:rPr lang="el-GR" b="1" dirty="0" err="1"/>
              <a:t>καταλάσης</a:t>
            </a:r>
            <a:r>
              <a:rPr lang="el-GR" b="1" dirty="0"/>
              <a:t>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96CF8914-064C-A95A-FC39-8BCBE333E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316" t="35569" r="32104" b="35616"/>
          <a:stretch/>
        </p:blipFill>
        <p:spPr>
          <a:xfrm>
            <a:off x="2481944" y="2144528"/>
            <a:ext cx="6718328" cy="3679498"/>
          </a:xfrm>
        </p:spPr>
      </p:pic>
    </p:spTree>
    <p:extLst>
      <p:ext uri="{BB962C8B-B14F-4D97-AF65-F5344CB8AC3E}">
        <p14:creationId xmlns="" xmlns:p14="http://schemas.microsoft.com/office/powerpoint/2010/main" val="12875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4475DDA-AEB5-9881-6E3F-C1C49D49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Καλλιέργεια με εμφάνιση Στρεπτόκοκκου ομάδας Α και </a:t>
            </a:r>
            <a:r>
              <a:rPr lang="en-US" dirty="0"/>
              <a:t>C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8327C1CC-EC7B-BEC2-71DC-8AEE03C19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676" t="27188" r="40651" b="41506"/>
          <a:stretch/>
        </p:blipFill>
        <p:spPr>
          <a:xfrm>
            <a:off x="2489982" y="2060205"/>
            <a:ext cx="5134707" cy="4371826"/>
          </a:xfrm>
        </p:spPr>
      </p:pic>
    </p:spTree>
    <p:extLst>
      <p:ext uri="{BB962C8B-B14F-4D97-AF65-F5344CB8AC3E}">
        <p14:creationId xmlns="" xmlns:p14="http://schemas.microsoft.com/office/powerpoint/2010/main" val="1592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0A366CB-4125-F298-CC7F-ADCB201C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/>
              <a:t>Καλλιέργειες με (+) δοκιμασίες </a:t>
            </a:r>
            <a:r>
              <a:rPr lang="el-GR" sz="3200" b="1" dirty="0" err="1"/>
              <a:t>Εσκουλίνης</a:t>
            </a:r>
            <a:r>
              <a:rPr lang="el-GR" sz="3200" b="1" dirty="0"/>
              <a:t>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A593E626-6292-905A-E5E9-192C79A9F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402" t="47057" r="25953" b="31605"/>
          <a:stretch/>
        </p:blipFill>
        <p:spPr>
          <a:xfrm>
            <a:off x="2118209" y="1674055"/>
            <a:ext cx="6744437" cy="4861029"/>
          </a:xfrm>
        </p:spPr>
      </p:pic>
    </p:spTree>
    <p:extLst>
      <p:ext uri="{BB962C8B-B14F-4D97-AF65-F5344CB8AC3E}">
        <p14:creationId xmlns="" xmlns:p14="http://schemas.microsoft.com/office/powerpoint/2010/main" val="11423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Πυογόνοι Στρεπτόκοκκοι</a:t>
            </a:r>
            <a:br>
              <a:rPr lang="el-GR" dirty="0" smtClean="0"/>
            </a:br>
            <a:r>
              <a:rPr lang="el-GR" dirty="0" smtClean="0"/>
              <a:t>Τοξίνες και ένζυμα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Ερυθρογόνος</a:t>
            </a:r>
            <a:r>
              <a:rPr lang="el-GR" dirty="0" smtClean="0"/>
              <a:t> Τοξίνη </a:t>
            </a:r>
            <a:r>
              <a:rPr lang="el-GR" dirty="0" smtClean="0">
                <a:sym typeface="Wingdings" pitchFamily="2" charset="2"/>
              </a:rPr>
              <a:t> </a:t>
            </a:r>
          </a:p>
          <a:p>
            <a:endParaRPr lang="el-GR" dirty="0" smtClean="0">
              <a:sym typeface="Wingdings" pitchFamily="2" charset="2"/>
            </a:endParaRPr>
          </a:p>
          <a:p>
            <a:endParaRPr lang="el-GR" dirty="0" smtClean="0">
              <a:sym typeface="Wingdings" pitchFamily="2" charset="2"/>
            </a:endParaRPr>
          </a:p>
          <a:p>
            <a:endParaRPr lang="el-GR" dirty="0" smtClean="0"/>
          </a:p>
          <a:p>
            <a:r>
              <a:rPr lang="el-GR" dirty="0" err="1" smtClean="0"/>
              <a:t>Αιμολυσίνες</a:t>
            </a:r>
            <a:r>
              <a:rPr lang="el-GR" dirty="0" smtClean="0"/>
              <a:t> 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l-GR" b="1" dirty="0" err="1" smtClean="0">
                <a:sym typeface="Wingdings" pitchFamily="2" charset="2"/>
              </a:rPr>
              <a:t>Στρεπτολυσίνες</a:t>
            </a:r>
            <a:r>
              <a:rPr lang="el-GR" b="1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O</a:t>
            </a:r>
            <a:r>
              <a:rPr lang="el-GR" b="1" dirty="0" smtClean="0">
                <a:sym typeface="Wingdings" pitchFamily="2" charset="2"/>
              </a:rPr>
              <a:t>, </a:t>
            </a:r>
            <a:r>
              <a:rPr lang="en-US" b="1" dirty="0" smtClean="0">
                <a:sym typeface="Wingdings" pitchFamily="2" charset="2"/>
              </a:rPr>
              <a:t>S  - </a:t>
            </a:r>
            <a:r>
              <a:rPr lang="el-GR" b="1" dirty="0" err="1" smtClean="0">
                <a:sym typeface="Wingdings" pitchFamily="2" charset="2"/>
              </a:rPr>
              <a:t>Αντιστρεπτολυσίνες</a:t>
            </a:r>
            <a:r>
              <a:rPr lang="el-GR" b="1" dirty="0" smtClean="0">
                <a:sym typeface="Wingdings" pitchFamily="2" charset="2"/>
              </a:rPr>
              <a:t> -</a:t>
            </a:r>
            <a:r>
              <a:rPr lang="en-US" b="1" dirty="0" smtClean="0">
                <a:sym typeface="Wingdings" pitchFamily="2" charset="2"/>
              </a:rPr>
              <a:t>ASO</a:t>
            </a: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Ένζυμα (</a:t>
            </a:r>
            <a:r>
              <a:rPr lang="el-GR" dirty="0" err="1" smtClean="0"/>
              <a:t>Υαλουρονιδάση</a:t>
            </a:r>
            <a:r>
              <a:rPr lang="el-GR" dirty="0" smtClean="0"/>
              <a:t>, </a:t>
            </a:r>
            <a:r>
              <a:rPr lang="el-GR" dirty="0" err="1" smtClean="0"/>
              <a:t>στρεπτοκινάση</a:t>
            </a:r>
            <a:r>
              <a:rPr lang="el-GR" dirty="0" smtClean="0"/>
              <a:t> κ.α.) </a:t>
            </a:r>
            <a:endParaRPr lang="el-GR" dirty="0"/>
          </a:p>
        </p:txBody>
      </p:sp>
      <p:pic>
        <p:nvPicPr>
          <p:cNvPr id="1026" name="Picture 2" descr="C:\Users\i-User\Desktop\Biang-Keringat-e14466979775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6867" y="1800665"/>
            <a:ext cx="3509128" cy="1979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Πυογόνοι Στρεπτόκοκκοι </a:t>
            </a:r>
            <a:br>
              <a:rPr lang="el-GR" sz="3200" dirty="0" smtClean="0"/>
            </a:br>
            <a:r>
              <a:rPr lang="el-GR" sz="3200" dirty="0" smtClean="0"/>
              <a:t>Παθογόνος Δράση</a:t>
            </a:r>
            <a:br>
              <a:rPr lang="el-GR" sz="3200" dirty="0" smtClean="0"/>
            </a:br>
            <a:r>
              <a:rPr lang="el-GR" sz="3200" b="1" dirty="0" err="1" smtClean="0"/>
              <a:t>Στρεπτοκοκκυκή</a:t>
            </a:r>
            <a:r>
              <a:rPr lang="el-GR" sz="3200" b="1" dirty="0" smtClean="0"/>
              <a:t> Αμυγδαλίτιδα και επιπλοκές </a:t>
            </a:r>
            <a:endParaRPr lang="el-GR" sz="3200" b="1" dirty="0"/>
          </a:p>
        </p:txBody>
      </p:sp>
      <p:pic>
        <p:nvPicPr>
          <p:cNvPr id="2050" name="Picture 2" descr="C:\Users\i-User\Desktop\102_amygdalitid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0278" y="2362134"/>
            <a:ext cx="6713219" cy="419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Υλικό προς εξέταση: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Πύο </a:t>
            </a:r>
          </a:p>
          <a:p>
            <a:r>
              <a:rPr lang="el-GR" sz="4000" dirty="0" smtClean="0"/>
              <a:t>Υγρά κλειστών κοιλοτήτων </a:t>
            </a:r>
          </a:p>
          <a:p>
            <a:r>
              <a:rPr lang="el-GR" sz="4000" dirty="0" smtClean="0"/>
              <a:t>Φαρυγγικό επίχρισμα κ.α.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Εργαστηριακή Διάγνωση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3600" dirty="0" smtClean="0"/>
              <a:t>Καλλιέργεια σε </a:t>
            </a:r>
            <a:r>
              <a:rPr lang="el-GR" sz="3600" dirty="0" err="1" smtClean="0"/>
              <a:t>αιματούχο</a:t>
            </a:r>
            <a:r>
              <a:rPr lang="el-GR" sz="3600" dirty="0" smtClean="0"/>
              <a:t> </a:t>
            </a:r>
            <a:r>
              <a:rPr lang="el-GR" sz="3600" dirty="0" err="1" smtClean="0"/>
              <a:t>άγαρ</a:t>
            </a:r>
            <a:r>
              <a:rPr lang="el-GR" sz="3600" dirty="0" smtClean="0"/>
              <a:t> </a:t>
            </a:r>
            <a:endParaRPr lang="en-US" sz="3600" dirty="0" smtClean="0"/>
          </a:p>
          <a:p>
            <a:r>
              <a:rPr lang="el-GR" sz="3600" dirty="0" smtClean="0"/>
              <a:t>Χρώση </a:t>
            </a:r>
            <a:r>
              <a:rPr lang="en-US" sz="3600" dirty="0" smtClean="0"/>
              <a:t>Gram </a:t>
            </a:r>
            <a:endParaRPr lang="el-GR" sz="3600" dirty="0" smtClean="0"/>
          </a:p>
          <a:p>
            <a:r>
              <a:rPr lang="el-GR" sz="3600" dirty="0" smtClean="0"/>
              <a:t>Έλεγχος ευαισθησίας </a:t>
            </a:r>
            <a:r>
              <a:rPr lang="el-GR" sz="3600" dirty="0" err="1" smtClean="0"/>
              <a:t>Βακιτρασίνη</a:t>
            </a:r>
            <a:r>
              <a:rPr lang="el-GR" sz="3600" dirty="0" smtClean="0"/>
              <a:t> 0.04 μονάδες </a:t>
            </a:r>
          </a:p>
          <a:p>
            <a:r>
              <a:rPr lang="el-GR" sz="3600" dirty="0" smtClean="0"/>
              <a:t>Ορολογική </a:t>
            </a:r>
            <a:r>
              <a:rPr lang="el-GR" sz="3600" dirty="0" err="1" smtClean="0"/>
              <a:t>τυποποποίηση</a:t>
            </a:r>
            <a:r>
              <a:rPr lang="el-GR" sz="3600" dirty="0" smtClean="0"/>
              <a:t> κατά </a:t>
            </a:r>
            <a:r>
              <a:rPr lang="en-US" sz="3600" dirty="0" smtClean="0"/>
              <a:t>Lancefield </a:t>
            </a:r>
          </a:p>
          <a:p>
            <a:r>
              <a:rPr lang="en-US" sz="3600" dirty="0" smtClean="0"/>
              <a:t>ASO (</a:t>
            </a:r>
            <a:r>
              <a:rPr lang="el-GR" sz="3600" dirty="0" err="1" smtClean="0"/>
              <a:t>Στρεπτολυσίνη</a:t>
            </a:r>
            <a:r>
              <a:rPr lang="el-GR" sz="3600" dirty="0" smtClean="0"/>
              <a:t> Ο) </a:t>
            </a:r>
          </a:p>
          <a:p>
            <a:endParaRPr lang="en-US" sz="36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0E83A19-F157-A5D7-FC94-D3501FDC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Streptococcus</a:t>
            </a:r>
            <a:br>
              <a:rPr lang="en-US" dirty="0"/>
            </a:br>
            <a:r>
              <a:rPr lang="en-US" dirty="0"/>
              <a:t>(</a:t>
            </a:r>
            <a:r>
              <a:rPr lang="el-GR" dirty="0"/>
              <a:t>Στρεπτόκοκκοι)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819A019-9C4B-AB38-F9B7-AD5066D3F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Ορισμός: </a:t>
            </a:r>
          </a:p>
          <a:p>
            <a:r>
              <a:rPr lang="en-US" dirty="0"/>
              <a:t>Gram (+) </a:t>
            </a:r>
            <a:r>
              <a:rPr lang="el-GR" dirty="0"/>
              <a:t>κόκκοι </a:t>
            </a:r>
          </a:p>
          <a:p>
            <a:r>
              <a:rPr lang="el-GR" dirty="0"/>
              <a:t>Σφαιρικοί – ωοειδείς </a:t>
            </a:r>
          </a:p>
          <a:p>
            <a:r>
              <a:rPr lang="el-GR" dirty="0"/>
              <a:t>Κατά ζεύγη – αλυσίδες</a:t>
            </a:r>
          </a:p>
          <a:p>
            <a:r>
              <a:rPr lang="el-GR" dirty="0"/>
              <a:t>Ακίνητοι </a:t>
            </a:r>
          </a:p>
          <a:p>
            <a:r>
              <a:rPr lang="el-GR" dirty="0"/>
              <a:t>Άσποροι </a:t>
            </a:r>
          </a:p>
          <a:p>
            <a:r>
              <a:rPr lang="el-GR" dirty="0"/>
              <a:t>Αυστηρά</a:t>
            </a:r>
            <a:r>
              <a:rPr lang="en-US" dirty="0"/>
              <a:t>-</a:t>
            </a:r>
            <a:r>
              <a:rPr lang="el-GR" dirty="0"/>
              <a:t>εκλεκτικά αναερόβιοι ή </a:t>
            </a:r>
            <a:r>
              <a:rPr lang="en-US" dirty="0"/>
              <a:t>CO</a:t>
            </a:r>
            <a:r>
              <a:rPr lang="en-US" sz="1600" dirty="0"/>
              <a:t>2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 err="1"/>
              <a:t>Καταλάση</a:t>
            </a:r>
            <a:r>
              <a:rPr lang="el-GR" dirty="0"/>
              <a:t> (-)</a:t>
            </a:r>
          </a:p>
          <a:p>
            <a:r>
              <a:rPr lang="el-GR" dirty="0"/>
              <a:t>Φ.Μ.Χ ή Παθογόνα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759CED62-D1C4-2335-F0E3-F49C2310D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74" y="2557462"/>
            <a:ext cx="3450111" cy="2295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80944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C4724E2-AF99-5E3E-7C40-3CE107F7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Είδη </a:t>
            </a:r>
            <a:r>
              <a:rPr lang="el-GR" sz="3200" dirty="0" err="1"/>
              <a:t>Αιμόλυσης</a:t>
            </a:r>
            <a:r>
              <a:rPr lang="el-GR" sz="3200" dirty="0"/>
              <a:t> </a:t>
            </a:r>
            <a:br>
              <a:rPr lang="el-GR" sz="3200" dirty="0"/>
            </a:br>
            <a:r>
              <a:rPr lang="el-GR" sz="3200" dirty="0"/>
              <a:t>Αιμολυτικός Στρεπτόκοκκος σε </a:t>
            </a:r>
            <a:r>
              <a:rPr lang="el-GR" sz="3200" dirty="0" err="1"/>
              <a:t>αιματούχο</a:t>
            </a:r>
            <a:r>
              <a:rPr lang="el-GR" sz="3200" dirty="0"/>
              <a:t> </a:t>
            </a:r>
            <a:r>
              <a:rPr lang="el-GR" sz="3200" dirty="0" err="1"/>
              <a:t>άγαρ</a:t>
            </a:r>
            <a:r>
              <a:rPr lang="el-GR" sz="3200" dirty="0"/>
              <a:t>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25A906D8-9FF0-3EBA-9B89-CD21264ED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488"/>
          <a:stretch/>
        </p:blipFill>
        <p:spPr>
          <a:xfrm>
            <a:off x="1504440" y="1770412"/>
            <a:ext cx="8174132" cy="4813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7230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DA7263F-E1D2-E2B5-AB8C-8F1FA715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/>
              <a:t>Είδη </a:t>
            </a:r>
            <a:r>
              <a:rPr lang="el-GR" sz="3200" dirty="0" err="1"/>
              <a:t>Αιμόλυσης</a:t>
            </a:r>
            <a:r>
              <a:rPr lang="el-GR" sz="3200" dirty="0"/>
              <a:t> </a:t>
            </a:r>
            <a:br>
              <a:rPr lang="el-GR" sz="3200" dirty="0"/>
            </a:br>
            <a:r>
              <a:rPr lang="el-GR" sz="3200" dirty="0"/>
              <a:t>Αιμολυτικός Στρεπτόκοκκος σε </a:t>
            </a:r>
            <a:r>
              <a:rPr lang="el-GR" sz="3200" dirty="0" err="1"/>
              <a:t>αιματούχο</a:t>
            </a:r>
            <a:r>
              <a:rPr lang="el-GR" sz="3200" dirty="0"/>
              <a:t> </a:t>
            </a:r>
            <a:r>
              <a:rPr lang="el-GR" sz="3200" dirty="0" err="1"/>
              <a:t>άγαρ</a:t>
            </a:r>
            <a:r>
              <a:rPr lang="el-GR" sz="3200" dirty="0"/>
              <a:t>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28EE3DB5-3263-51DB-AC90-ECD61852B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369" b="9976"/>
          <a:stretch/>
        </p:blipFill>
        <p:spPr>
          <a:xfrm>
            <a:off x="1158434" y="1719045"/>
            <a:ext cx="8970305" cy="4686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2083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1A2BFE5-2839-206A-9011-4B200FC9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/>
              <a:t>Είδη </a:t>
            </a:r>
            <a:r>
              <a:rPr lang="el-GR" sz="3200" dirty="0" err="1"/>
              <a:t>Αιμόλυσης</a:t>
            </a:r>
            <a:r>
              <a:rPr lang="el-GR" sz="3200" dirty="0"/>
              <a:t> </a:t>
            </a:r>
            <a:br>
              <a:rPr lang="el-GR" sz="3200" dirty="0"/>
            </a:br>
            <a:r>
              <a:rPr lang="el-GR" sz="3200" dirty="0"/>
              <a:t>Αιμολυτικός Στρεπτόκοκκος σε </a:t>
            </a:r>
            <a:r>
              <a:rPr lang="el-GR" sz="3200" dirty="0" err="1"/>
              <a:t>αιματούχο</a:t>
            </a:r>
            <a:r>
              <a:rPr lang="el-GR" sz="3200" dirty="0"/>
              <a:t> </a:t>
            </a:r>
            <a:r>
              <a:rPr lang="el-GR" sz="3200" dirty="0" err="1"/>
              <a:t>άγαρ</a:t>
            </a:r>
            <a:r>
              <a:rPr lang="el-GR" sz="3200" dirty="0"/>
              <a:t>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A15CC9D9-741E-AAC3-65BF-445984B74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13" t="20147" r="19430" b="14808"/>
          <a:stretch/>
        </p:blipFill>
        <p:spPr>
          <a:xfrm>
            <a:off x="2315227" y="1463038"/>
            <a:ext cx="6463013" cy="5138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3035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90E4ACD-CE7C-3A3F-632D-1CF1AC14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</a:t>
            </a:r>
            <a:r>
              <a:rPr lang="en-US" dirty="0"/>
              <a:t>Streptococcus –</a:t>
            </a:r>
            <a:r>
              <a:rPr lang="el-GR" dirty="0"/>
              <a:t>Άνθρωπος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5828495-1312-0E91-E6FB-200F08051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Πυογόνοι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Του στόματος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Γαλακτικοί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Αναερόβιοι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Και άλλοι </a:t>
            </a:r>
          </a:p>
        </p:txBody>
      </p:sp>
      <p:sp>
        <p:nvSpPr>
          <p:cNvPr id="4" name="3 - Επεξήγηση με παραλληλόγραμμο"/>
          <p:cNvSpPr/>
          <p:nvPr/>
        </p:nvSpPr>
        <p:spPr>
          <a:xfrm>
            <a:off x="3953021" y="1758461"/>
            <a:ext cx="2700997" cy="1195754"/>
          </a:xfrm>
          <a:prstGeom prst="wedgeRectCallout">
            <a:avLst>
              <a:gd name="adj1" fmla="val -78125"/>
              <a:gd name="adj2" fmla="val -5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u="sng" dirty="0" smtClean="0"/>
              <a:t>Ανήκει:</a:t>
            </a:r>
          </a:p>
          <a:p>
            <a:pPr algn="ctr"/>
            <a:r>
              <a:rPr lang="el-GR" b="1" dirty="0" smtClean="0"/>
              <a:t>Β αιμολυτικούς Στρεπτόκοκκους </a:t>
            </a:r>
            <a:endParaRPr lang="el-GR" b="1" dirty="0"/>
          </a:p>
        </p:txBody>
      </p:sp>
    </p:spTree>
    <p:extLst>
      <p:ext uri="{BB962C8B-B14F-4D97-AF65-F5344CB8AC3E}">
        <p14:creationId xmlns="" xmlns:p14="http://schemas.microsoft.com/office/powerpoint/2010/main" val="23728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 β-αιμολυτικοί Στρεπτόκοκκοι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2400" b="1" u="sng" dirty="0" smtClean="0"/>
              <a:t>Ορολογική τυποποίηση κατά</a:t>
            </a:r>
            <a:r>
              <a:rPr lang="en-US" sz="2400" b="1" u="sng" dirty="0" smtClean="0"/>
              <a:t> Lancefield</a:t>
            </a:r>
          </a:p>
          <a:p>
            <a:pPr algn="ctr"/>
            <a:r>
              <a:rPr lang="el-GR" sz="2400" dirty="0" smtClean="0"/>
              <a:t>Διαχωρίζονται σε 20 </a:t>
            </a:r>
            <a:r>
              <a:rPr lang="el-GR" sz="2400" dirty="0" err="1" smtClean="0"/>
              <a:t>ορο</a:t>
            </a:r>
            <a:r>
              <a:rPr lang="el-GR" sz="2400" dirty="0" smtClean="0"/>
              <a:t>-ομάδες (</a:t>
            </a:r>
            <a:r>
              <a:rPr lang="en-US" sz="2400" dirty="0" smtClean="0"/>
              <a:t>A, B, C…)</a:t>
            </a:r>
            <a:endParaRPr lang="el-GR" sz="2400" dirty="0" smtClean="0"/>
          </a:p>
          <a:p>
            <a:pPr algn="ctr"/>
            <a:r>
              <a:rPr lang="el-GR" sz="2400" dirty="0" smtClean="0"/>
              <a:t>Βάσει ύπαρξης ή μη </a:t>
            </a:r>
            <a:r>
              <a:rPr lang="el-GR" sz="2400" b="1" dirty="0" err="1" smtClean="0"/>
              <a:t>πολυσακχαριδικού</a:t>
            </a:r>
            <a:r>
              <a:rPr lang="el-GR" sz="2400" b="1" dirty="0" smtClean="0"/>
              <a:t> αντιγόνο </a:t>
            </a:r>
            <a:r>
              <a:rPr lang="en-US" sz="2400" b="1" dirty="0" smtClean="0"/>
              <a:t>C </a:t>
            </a:r>
            <a:endParaRPr lang="el-GR" sz="2400" b="1" dirty="0" smtClean="0"/>
          </a:p>
          <a:p>
            <a:pPr algn="ctr">
              <a:buNone/>
            </a:pPr>
            <a:endParaRPr lang="el-GR" sz="2400" dirty="0" smtClean="0"/>
          </a:p>
          <a:p>
            <a:pPr algn="ctr">
              <a:buNone/>
            </a:pPr>
            <a:r>
              <a:rPr lang="el-GR" sz="2400" b="1" u="sng" dirty="0" smtClean="0"/>
              <a:t>Ομάδα Α</a:t>
            </a:r>
          </a:p>
          <a:p>
            <a:pPr algn="ctr">
              <a:buFont typeface="Wingdings"/>
              <a:buChar char="Ø"/>
            </a:pPr>
            <a:r>
              <a:rPr lang="en-US" sz="2400" dirty="0" smtClean="0"/>
              <a:t>70 </a:t>
            </a:r>
            <a:r>
              <a:rPr lang="el-GR" sz="2400" dirty="0" smtClean="0"/>
              <a:t>ορολογικούς τύπους </a:t>
            </a:r>
          </a:p>
          <a:p>
            <a:pPr algn="ctr">
              <a:buFont typeface="Wingdings"/>
              <a:buChar char="Ø"/>
            </a:pPr>
            <a:r>
              <a:rPr lang="el-GR" sz="2400" dirty="0" smtClean="0"/>
              <a:t>Λόγω ύπαρξης </a:t>
            </a:r>
            <a:r>
              <a:rPr lang="el-GR" sz="2400" b="1" dirty="0" err="1" smtClean="0"/>
              <a:t>πρωτεϊνης</a:t>
            </a:r>
            <a:r>
              <a:rPr lang="el-GR" sz="2400" b="1" dirty="0" smtClean="0"/>
              <a:t> Μ 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1F387BB-93B1-0430-23F5-28E2E08F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Πυογόνου Στρεπτόκοκκου</a:t>
            </a:r>
            <a:b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β-αιμολυτικός</a:t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Α ομάδας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)-</a:t>
            </a:r>
            <a:b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lang="el-GR" sz="2800" dirty="0">
                <a:solidFill>
                  <a:srgbClr val="EBEBEB"/>
                </a:solidFill>
                <a:latin typeface="Century Gothic" panose="020B0502020202020204"/>
              </a:rPr>
              <a:t>ορολογική τυποποίηση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κατά </a:t>
            </a:r>
            <a:r>
              <a:rPr lang="en-US" sz="2800" dirty="0">
                <a:solidFill>
                  <a:srgbClr val="EBEBEB"/>
                </a:solidFill>
                <a:latin typeface="Century Gothic" panose="020B0502020202020204"/>
              </a:rPr>
              <a:t>Lancefield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el-GR" sz="2800" dirty="0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6AC2C10D-A3F1-47B3-8173-C2ACEC077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0" y="2602540"/>
            <a:ext cx="5096723" cy="365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6324BE49-9CB4-B460-A5A8-C12BD68F0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1" t="16178" r="6852" b="8030"/>
          <a:stretch/>
        </p:blipFill>
        <p:spPr>
          <a:xfrm>
            <a:off x="5697414" y="2588466"/>
            <a:ext cx="5511497" cy="365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="" xmlns:a16="http://schemas.microsoft.com/office/drawing/2014/main" id="{DDA3F7D6-4484-A7A3-3C36-5BF707F848FF}"/>
              </a:ext>
            </a:extLst>
          </p:cNvPr>
          <p:cNvSpPr/>
          <p:nvPr/>
        </p:nvSpPr>
        <p:spPr>
          <a:xfrm>
            <a:off x="8961120" y="1617788"/>
            <a:ext cx="2851410" cy="2222695"/>
          </a:xfrm>
          <a:prstGeom prst="wedgeRoundRectCallout">
            <a:avLst>
              <a:gd name="adj1" fmla="val -119011"/>
              <a:gd name="adj2" fmla="val -292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Βάσει </a:t>
            </a:r>
            <a:r>
              <a:rPr lang="el-GR" b="1" dirty="0" err="1"/>
              <a:t>Σακχαριδικού</a:t>
            </a:r>
            <a:r>
              <a:rPr lang="el-GR" b="1" dirty="0"/>
              <a:t> αντιγόνου </a:t>
            </a:r>
            <a:r>
              <a:rPr lang="en-US" b="1" dirty="0"/>
              <a:t>C </a:t>
            </a:r>
            <a:endParaRPr lang="el-GR" b="1" dirty="0"/>
          </a:p>
        </p:txBody>
      </p:sp>
    </p:spTree>
    <p:extLst>
      <p:ext uri="{BB962C8B-B14F-4D97-AF65-F5344CB8AC3E}">
        <p14:creationId xmlns="" xmlns:p14="http://schemas.microsoft.com/office/powerpoint/2010/main" val="120523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="" xmlns:a16="http://schemas.microsoft.com/office/drawing/2014/main" id="{F4B00D96-C4B8-0638-1A62-BDFA0DD2C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Πυογόνου Στρεπτόκοκκου</a:t>
            </a:r>
            <a:br>
              <a:rPr lang="el-GR" sz="3200" dirty="0"/>
            </a:br>
            <a:r>
              <a:rPr lang="el-GR" sz="3200" dirty="0"/>
              <a:t>(β-αιμολυτικός Α ομάδας)</a:t>
            </a:r>
            <a:r>
              <a:rPr lang="el-GR" dirty="0"/>
              <a:t/>
            </a:r>
            <a:br>
              <a:rPr lang="el-GR" dirty="0"/>
            </a:b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Καλλιέργεια: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66B763D8-571E-4F5D-41A2-04ABB5F67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/>
          </a:p>
          <a:p>
            <a:r>
              <a:rPr lang="el-GR" dirty="0"/>
              <a:t>Εμπλουτισμένα θρεπτικά υλικά (αίμα)</a:t>
            </a:r>
          </a:p>
          <a:p>
            <a:r>
              <a:rPr lang="el-GR" dirty="0"/>
              <a:t>Αερόβιες-αναερόβιες συνθήκες</a:t>
            </a:r>
          </a:p>
          <a:p>
            <a:r>
              <a:rPr lang="el-GR" dirty="0"/>
              <a:t>37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C</a:t>
            </a:r>
          </a:p>
          <a:p>
            <a:pPr marL="0" indent="0">
              <a:buNone/>
            </a:pPr>
            <a:r>
              <a:rPr lang="el-GR" b="1" u="sng" dirty="0"/>
              <a:t>Μακροσκοπική παρατήρηση: </a:t>
            </a:r>
          </a:p>
          <a:p>
            <a:r>
              <a:rPr lang="el-GR" dirty="0"/>
              <a:t>Μικρές αποικίες </a:t>
            </a:r>
          </a:p>
          <a:p>
            <a:r>
              <a:rPr lang="el-GR" dirty="0"/>
              <a:t>Λευκές</a:t>
            </a:r>
          </a:p>
          <a:p>
            <a:r>
              <a:rPr lang="en-US" dirty="0"/>
              <a:t>Max </a:t>
            </a:r>
            <a:r>
              <a:rPr lang="el-GR" dirty="0"/>
              <a:t>ζώνη β-</a:t>
            </a:r>
            <a:r>
              <a:rPr lang="el-GR" dirty="0" err="1"/>
              <a:t>αιμόλυσης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E874616F-1FEC-0C3C-D0D6-52AD39C69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39" t="6601" r="12769" b="6601"/>
          <a:stretch/>
        </p:blipFill>
        <p:spPr>
          <a:xfrm>
            <a:off x="6092103" y="2306141"/>
            <a:ext cx="5880221" cy="3869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6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</TotalTime>
  <Words>222</Words>
  <Application>Microsoft Office PowerPoint</Application>
  <PresentationFormat>Προσαρμογή</PresentationFormat>
  <Paragraphs>82</Paragraphs>
  <Slides>17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Ιόν</vt:lpstr>
      <vt:lpstr> Streptococcus (Στρεπτόκοκκοι) </vt:lpstr>
      <vt:lpstr>Streptococcus (Στρεπτόκοκκοι) </vt:lpstr>
      <vt:lpstr>Είδη Αιμόλυσης  Αιμολυτικός Στρεπτόκοκκος σε αιματούχο άγαρ </vt:lpstr>
      <vt:lpstr>Είδη Αιμόλυσης  Αιμολυτικός Στρεπτόκοκκος σε αιματούχο άγαρ </vt:lpstr>
      <vt:lpstr>Είδη Αιμόλυσης  Αιμολυτικός Στρεπτόκοκκος σε αιματούχο άγαρ </vt:lpstr>
      <vt:lpstr>Είδη Streptococcus –Άνθρωπος </vt:lpstr>
      <vt:lpstr> β-αιμολυτικοί Στρεπτόκοκκοι </vt:lpstr>
      <vt:lpstr>Πυογόνου Στρεπτόκοκκου (β-αιμολυτικός  Α ομάδας)-  ορολογική τυποποίηση κατά Lancefield </vt:lpstr>
      <vt:lpstr>Πυογόνου Στρεπτόκοκκου (β-αιμολυτικός Α ομάδας) Καλλιέργεια:</vt:lpstr>
      <vt:lpstr>Πυογόνου Στρεπτόκοκκου (β-αιμολυτικός Α ομάδας) Βιοχημικές ιδιότητες </vt:lpstr>
      <vt:lpstr>(+) και (-) αποτέλεσμα δοκιμής καταλάσης </vt:lpstr>
      <vt:lpstr>Καλλιέργεια με εμφάνιση Στρεπτόκοκκου ομάδας Α και C</vt:lpstr>
      <vt:lpstr>Καλλιέργειες με (+) δοκιμασίες Εσκουλίνης)</vt:lpstr>
      <vt:lpstr>Πυογόνοι Στρεπτόκοκκοι Τοξίνες και ένζυμα </vt:lpstr>
      <vt:lpstr>Πυογόνοι Στρεπτόκοκκοι  Παθογόνος Δράση Στρεπτοκοκκυκή Αμυγδαλίτιδα και επιπλοκές </vt:lpstr>
      <vt:lpstr>Υλικό προς εξέταση: </vt:lpstr>
      <vt:lpstr>Εργαστηριακή Διάγνωση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Streptococcus (Στρεπτόκοκκοι) </dc:title>
  <dc:creator>EK 2 IOANNINON</dc:creator>
  <cp:lastModifiedBy>αννα βασιλειου</cp:lastModifiedBy>
  <cp:revision>8</cp:revision>
  <dcterms:created xsi:type="dcterms:W3CDTF">2022-10-05T09:02:27Z</dcterms:created>
  <dcterms:modified xsi:type="dcterms:W3CDTF">2024-10-14T14:30:39Z</dcterms:modified>
</cp:coreProperties>
</file>