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1" r:id="rId9"/>
    <p:sldId id="258" r:id="rId10"/>
    <p:sldId id="266" r:id="rId11"/>
    <p:sldId id="271" r:id="rId12"/>
    <p:sldId id="268" r:id="rId13"/>
    <p:sldId id="269" r:id="rId14"/>
    <p:sldId id="272" r:id="rId15"/>
    <p:sldId id="275" r:id="rId16"/>
    <p:sldId id="273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7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26/9/2022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1800" b="1" dirty="0" smtClean="0"/>
              <a:t>Μάθημα: </a:t>
            </a:r>
            <a:r>
              <a:rPr lang="el-GR" sz="1800" dirty="0" smtClean="0"/>
              <a:t>Μικροβιολογία ΙΙ</a:t>
            </a:r>
          </a:p>
          <a:p>
            <a:r>
              <a:rPr lang="el-GR" sz="1800" b="1" dirty="0" smtClean="0"/>
              <a:t>Τμήμα: </a:t>
            </a:r>
            <a:r>
              <a:rPr lang="el-GR" sz="1800" dirty="0" smtClean="0"/>
              <a:t>Γ΄ Βοηθός Ιατρικών και Βιολογικών Εργαστηρίων</a:t>
            </a:r>
          </a:p>
          <a:p>
            <a:r>
              <a:rPr lang="el-GR" sz="1800" b="1" dirty="0" smtClean="0"/>
              <a:t>Καθηγήτρια: </a:t>
            </a:r>
            <a:r>
              <a:rPr lang="el-GR" sz="1800" dirty="0" smtClean="0"/>
              <a:t>Βασιλείου Άννα </a:t>
            </a:r>
          </a:p>
          <a:p>
            <a:r>
              <a:rPr lang="el-GR" sz="1800" dirty="0" smtClean="0"/>
              <a:t>2022-23</a:t>
            </a:r>
          </a:p>
          <a:p>
            <a:endParaRPr lang="el-GR" sz="1800" dirty="0" smtClean="0"/>
          </a:p>
          <a:p>
            <a:endParaRPr lang="el-GR" sz="1800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Σταφυλόκοκκοι </a:t>
            </a:r>
            <a:endParaRPr lang="el-GR" dirty="0"/>
          </a:p>
        </p:txBody>
      </p:sp>
      <p:pic>
        <p:nvPicPr>
          <p:cNvPr id="1026" name="Picture 2" descr="C:\Users\i-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786322"/>
            <a:ext cx="2857500" cy="1600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Εντοπισμένη δερματική λοίμωξη </a:t>
            </a:r>
            <a:endParaRPr lang="el-GR" dirty="0"/>
          </a:p>
        </p:txBody>
      </p:sp>
      <p:pic>
        <p:nvPicPr>
          <p:cNvPr id="5122" name="Picture 2" descr="C:\Users\i-User\Desktop\moth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857364"/>
            <a:ext cx="7772400" cy="4366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Βιοχημικές Ιδιότητες 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500035" y="2162179"/>
          <a:ext cx="8286805" cy="2552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61"/>
                <a:gridCol w="1657361"/>
                <a:gridCol w="1657361"/>
                <a:gridCol w="1657361"/>
                <a:gridCol w="1657361"/>
              </a:tblGrid>
              <a:tr h="540138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Aureus</a:t>
                      </a:r>
                      <a:r>
                        <a:rPr lang="en-US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540138">
                <a:tc gridSpan="3"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Παραγωγή</a:t>
                      </a:r>
                      <a:r>
                        <a:rPr lang="el-GR" b="1" baseline="0" dirty="0" smtClean="0"/>
                        <a:t> </a:t>
                      </a:r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Διάσπαση</a:t>
                      </a:r>
                      <a:r>
                        <a:rPr lang="el-GR" b="1" baseline="0" dirty="0" smtClean="0"/>
                        <a:t> </a:t>
                      </a:r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932291"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Καταλάση</a:t>
                      </a:r>
                      <a:r>
                        <a:rPr lang="el-GR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Κοαγκουλάση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Dnase</a:t>
                      </a:r>
                      <a:r>
                        <a:rPr lang="en-US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Γλυκόζης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Μαννιτόλης</a:t>
                      </a:r>
                      <a:endParaRPr lang="el-GR" dirty="0"/>
                    </a:p>
                  </a:txBody>
                  <a:tcPr/>
                </a:tc>
              </a:tr>
              <a:tr h="54013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l-G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- Επεξήγηση με στρογγυλεμένο παραλληλόγραμμο"/>
          <p:cNvSpPr/>
          <p:nvPr/>
        </p:nvSpPr>
        <p:spPr>
          <a:xfrm>
            <a:off x="4429124" y="5214950"/>
            <a:ext cx="1643074" cy="857256"/>
          </a:xfrm>
          <a:prstGeom prst="wedgeRoundRectCallout">
            <a:avLst>
              <a:gd name="adj1" fmla="val -31197"/>
              <a:gd name="adj2" fmla="val -1245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Διάκριση παθογόνων μη παθογόνων </a:t>
            </a:r>
            <a:endParaRPr lang="el-GR" sz="1600" dirty="0"/>
          </a:p>
        </p:txBody>
      </p:sp>
      <p:sp>
        <p:nvSpPr>
          <p:cNvPr id="6" name="5 - Επεξήγηση με στρογγυλεμένο παραλληλόγραμμο"/>
          <p:cNvSpPr/>
          <p:nvPr/>
        </p:nvSpPr>
        <p:spPr>
          <a:xfrm>
            <a:off x="571472" y="5214950"/>
            <a:ext cx="1857388" cy="1143008"/>
          </a:xfrm>
          <a:prstGeom prst="wedgeRoundRectCallout">
            <a:avLst>
              <a:gd name="adj1" fmla="val -8475"/>
              <a:gd name="adj2" fmla="val -1036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Διάκριση </a:t>
            </a:r>
          </a:p>
          <a:p>
            <a:pPr algn="ctr"/>
            <a:r>
              <a:rPr lang="el-GR" sz="1600" dirty="0" smtClean="0"/>
              <a:t>Σταφυλόκοκκων/Στρεπτόκοκκων  </a:t>
            </a:r>
            <a:endParaRPr lang="el-GR" sz="1600" dirty="0"/>
          </a:p>
        </p:txBody>
      </p:sp>
      <p:sp>
        <p:nvSpPr>
          <p:cNvPr id="7" name="6 - Επεξήγηση με στρογγυλεμένο παραλληλόγραμμο"/>
          <p:cNvSpPr/>
          <p:nvPr/>
        </p:nvSpPr>
        <p:spPr>
          <a:xfrm>
            <a:off x="2643174" y="5214950"/>
            <a:ext cx="1643074" cy="857256"/>
          </a:xfrm>
          <a:prstGeom prst="wedgeRoundRectCallout">
            <a:avLst>
              <a:gd name="adj1" fmla="val -31197"/>
              <a:gd name="adj2" fmla="val -1245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Διάκριση παθογόνων μη παθογόνων 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Δοκιμασία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Καταλάσης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i-User\Desktop\Καταλάση+Αρνητική+Θετική+διαλυμα+Η2Ο2+(Στρεπτόκοκκος)+(Σταφυλόκοκκος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latin typeface="Arial" pitchFamily="34" charset="0"/>
                <a:cs typeface="Arial" pitchFamily="34" charset="0"/>
              </a:rPr>
              <a:t>Δοκιμή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Πηκτάσης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Κοαγκουλάσης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dirty="0" smtClean="0">
                <a:latin typeface="Arial" pitchFamily="34" charset="0"/>
                <a:cs typeface="Arial" pitchFamily="34" charset="0"/>
              </a:rPr>
            </a:br>
            <a:r>
              <a:rPr lang="el-GR" sz="2000" dirty="0" smtClean="0">
                <a:latin typeface="Arial" pitchFamily="34" charset="0"/>
                <a:cs typeface="Arial" pitchFamily="34" charset="0"/>
              </a:rPr>
              <a:t>(διάκριση παθογόνων/μη παθογόνων σταφυλόκοκκων) 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5905" y="2214554"/>
            <a:ext cx="324943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7119" y="2357430"/>
            <a:ext cx="4772071" cy="319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Επεξήγηση με παραλληλόγραμμο"/>
          <p:cNvSpPr/>
          <p:nvPr/>
        </p:nvSpPr>
        <p:spPr>
          <a:xfrm>
            <a:off x="857224" y="4929198"/>
            <a:ext cx="3857652" cy="1785950"/>
          </a:xfrm>
          <a:prstGeom prst="wedgeRectCallout">
            <a:avLst>
              <a:gd name="adj1" fmla="val 68884"/>
              <a:gd name="adj2" fmla="val -1485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u="sng" dirty="0" err="1" smtClean="0"/>
              <a:t>Πηκτάση</a:t>
            </a:r>
            <a:r>
              <a:rPr lang="el-GR" b="1" u="sng" dirty="0" smtClean="0"/>
              <a:t>: </a:t>
            </a:r>
          </a:p>
          <a:p>
            <a:pPr algn="ctr"/>
            <a:r>
              <a:rPr lang="el-GR" dirty="0" smtClean="0"/>
              <a:t>Ένζυμο που προκαλεί πήξη του κίτρινου ή </a:t>
            </a:r>
            <a:r>
              <a:rPr lang="el-GR" dirty="0" err="1" smtClean="0"/>
              <a:t>οξαλικου</a:t>
            </a:r>
            <a:r>
              <a:rPr lang="el-GR" dirty="0" smtClean="0"/>
              <a:t> πλάσματος του αίματος</a:t>
            </a:r>
          </a:p>
          <a:p>
            <a:pPr algn="ctr"/>
            <a:r>
              <a:rPr lang="el-GR" dirty="0" smtClean="0"/>
              <a:t>Μετατρέπει το </a:t>
            </a:r>
            <a:r>
              <a:rPr lang="el-GR" dirty="0" err="1" smtClean="0"/>
              <a:t>ινωδογόνο</a:t>
            </a:r>
            <a:r>
              <a:rPr lang="el-GR" dirty="0" smtClean="0"/>
              <a:t> </a:t>
            </a:r>
            <a:r>
              <a:rPr lang="el-GR" dirty="0" smtClean="0">
                <a:sym typeface="Wingdings" pitchFamily="2" charset="2"/>
              </a:rPr>
              <a:t> ινώδες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Αντιγονική</a:t>
            </a:r>
            <a:r>
              <a:rPr lang="el-GR" dirty="0" smtClean="0"/>
              <a:t> σύσταση-τοξίνες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 smtClean="0"/>
              <a:t>Αιμολυσίνες</a:t>
            </a:r>
            <a:r>
              <a:rPr lang="el-GR" dirty="0" smtClean="0"/>
              <a:t> (</a:t>
            </a:r>
            <a:r>
              <a:rPr lang="el-GR" dirty="0" err="1" smtClean="0"/>
              <a:t>α,β,γ,δ</a:t>
            </a:r>
            <a:r>
              <a:rPr lang="el-GR" dirty="0" smtClean="0"/>
              <a:t>)</a:t>
            </a:r>
          </a:p>
          <a:p>
            <a:r>
              <a:rPr lang="el-GR" dirty="0" err="1" smtClean="0"/>
              <a:t>Λευκοκτονίνες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Εντεροτοξίνες (</a:t>
            </a:r>
            <a:r>
              <a:rPr lang="en-US" dirty="0" smtClean="0"/>
              <a:t>A, B, C, D, E) </a:t>
            </a:r>
          </a:p>
          <a:p>
            <a:r>
              <a:rPr lang="el-GR" dirty="0" err="1" smtClean="0"/>
              <a:t>Υαλουρονιδάση</a:t>
            </a:r>
            <a:r>
              <a:rPr lang="el-GR" dirty="0" smtClean="0"/>
              <a:t> </a:t>
            </a:r>
          </a:p>
          <a:p>
            <a:r>
              <a:rPr lang="el-GR" dirty="0" err="1" smtClean="0"/>
              <a:t>Επιδερμολυτική</a:t>
            </a:r>
            <a:r>
              <a:rPr lang="el-GR" dirty="0" smtClean="0"/>
              <a:t> τοξίνη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Παθογόνος Δράση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Πυώδης φλεγμονή</a:t>
            </a:r>
          </a:p>
          <a:p>
            <a:r>
              <a:rPr lang="el-GR" dirty="0" smtClean="0"/>
              <a:t>Αποστήματα εσωτερικών οργάνων </a:t>
            </a:r>
          </a:p>
          <a:p>
            <a:r>
              <a:rPr lang="el-GR" dirty="0" smtClean="0"/>
              <a:t>Εμπυήματα κοιλοτήτων </a:t>
            </a:r>
          </a:p>
          <a:p>
            <a:r>
              <a:rPr lang="el-GR" dirty="0" smtClean="0"/>
              <a:t>Ενδοκαρδίτιδα </a:t>
            </a:r>
          </a:p>
          <a:p>
            <a:r>
              <a:rPr lang="el-GR" dirty="0" smtClean="0"/>
              <a:t>Οστεομυελίτιδα </a:t>
            </a:r>
          </a:p>
          <a:p>
            <a:r>
              <a:rPr lang="el-GR" dirty="0" smtClean="0"/>
              <a:t>Πνευμονία</a:t>
            </a:r>
          </a:p>
          <a:p>
            <a:r>
              <a:rPr lang="el-GR" dirty="0" smtClean="0"/>
              <a:t>Μηνιγγίτιδα </a:t>
            </a:r>
          </a:p>
          <a:p>
            <a:r>
              <a:rPr lang="el-GR" dirty="0" smtClean="0"/>
              <a:t>Τροφικές δηλητηριάσεις κ.α.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Παθογόνος δράση </a:t>
            </a:r>
            <a:br>
              <a:rPr lang="el-GR" dirty="0" smtClean="0"/>
            </a:br>
            <a:r>
              <a:rPr lang="el-GR" sz="2700" dirty="0" smtClean="0"/>
              <a:t>Πυώδεις, φλεγμονώδεις </a:t>
            </a:r>
            <a:r>
              <a:rPr lang="el-GR" sz="2700" dirty="0" err="1" smtClean="0"/>
              <a:t>σταφυδοκοκκικές</a:t>
            </a:r>
            <a:r>
              <a:rPr lang="el-GR" sz="2700" dirty="0" smtClean="0"/>
              <a:t> νόσοι</a:t>
            </a:r>
            <a:br>
              <a:rPr lang="el-GR" sz="2700" dirty="0" smtClean="0"/>
            </a:br>
            <a:r>
              <a:rPr lang="el-GR" sz="2700" dirty="0" smtClean="0"/>
              <a:t>(δοθιήνας) </a:t>
            </a: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6146" name="Picture 2" descr="C:\Users\i-User\Desktop\kalogiros_645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14488"/>
            <a:ext cx="5572164" cy="41704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Υλικά-δείγματα προς καλλιέργεια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400" dirty="0" smtClean="0"/>
              <a:t>Πύον (αποστήματα, πληγές, εγκαύματα)  </a:t>
            </a:r>
          </a:p>
          <a:p>
            <a:r>
              <a:rPr lang="el-GR" sz="2400" dirty="0" smtClean="0"/>
              <a:t>Πτύελα (π.χ. πνευμονία) </a:t>
            </a:r>
          </a:p>
          <a:p>
            <a:pPr algn="ctr">
              <a:buNone/>
            </a:pPr>
            <a:r>
              <a:rPr lang="el-GR" sz="2000" dirty="0" smtClean="0"/>
              <a:t>Υ</a:t>
            </a:r>
            <a:r>
              <a:rPr lang="el-GR" sz="2000" dirty="0" smtClean="0"/>
              <a:t>λικό των αναπνευστικών οδών και όχι του στόματος </a:t>
            </a:r>
          </a:p>
          <a:p>
            <a:r>
              <a:rPr lang="el-GR" sz="2400" dirty="0" smtClean="0"/>
              <a:t>Εμέσματα </a:t>
            </a:r>
          </a:p>
          <a:p>
            <a:r>
              <a:rPr lang="el-GR" sz="2400" dirty="0" smtClean="0"/>
              <a:t>Αίμα (π.χ. οστεομυελίτιδα, ενδοκαρδίτιδα) </a:t>
            </a:r>
          </a:p>
          <a:p>
            <a:r>
              <a:rPr lang="el-GR" sz="2400" dirty="0" smtClean="0"/>
              <a:t>Ούρα  (π.χ. κυστίτιδα, </a:t>
            </a:r>
            <a:r>
              <a:rPr lang="el-GR" sz="2400" dirty="0" err="1" smtClean="0"/>
              <a:t>πυελονεφρίτιδα</a:t>
            </a:r>
            <a:r>
              <a:rPr lang="el-GR" sz="2400" dirty="0" smtClean="0"/>
              <a:t>, λοίμωξη μετά τη χρήση καθετήρα) </a:t>
            </a:r>
          </a:p>
          <a:p>
            <a:r>
              <a:rPr lang="el-GR" sz="2400" dirty="0" smtClean="0"/>
              <a:t>Ανώτερα ρινικά επιχρίσματα </a:t>
            </a:r>
          </a:p>
          <a:p>
            <a:r>
              <a:rPr lang="el-GR" sz="2400" dirty="0" smtClean="0"/>
              <a:t>ΕΝΥ  κ.α. 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Staphylococcos</a:t>
            </a:r>
            <a:r>
              <a:rPr lang="en-US" dirty="0" smtClean="0"/>
              <a:t> </a:t>
            </a:r>
            <a:r>
              <a:rPr lang="en-US" dirty="0" err="1" smtClean="0"/>
              <a:t>epidermidis</a:t>
            </a:r>
            <a:r>
              <a:rPr lang="en-US" dirty="0" smtClean="0"/>
              <a:t> (</a:t>
            </a:r>
            <a:r>
              <a:rPr lang="el-GR" dirty="0" smtClean="0"/>
              <a:t>Σταφυλόκοκκος επιδερμικός)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Gram +</a:t>
            </a:r>
          </a:p>
          <a:p>
            <a:r>
              <a:rPr lang="el-GR" dirty="0" smtClean="0"/>
              <a:t>Κόκκος</a:t>
            </a:r>
          </a:p>
          <a:p>
            <a:r>
              <a:rPr lang="el-GR" dirty="0" smtClean="0"/>
              <a:t>Άσπορος</a:t>
            </a:r>
          </a:p>
          <a:p>
            <a:r>
              <a:rPr lang="el-GR" dirty="0" smtClean="0"/>
              <a:t>Αερόβιος</a:t>
            </a:r>
          </a:p>
          <a:p>
            <a:r>
              <a:rPr lang="el-GR" dirty="0" smtClean="0"/>
              <a:t>Ακίνητος</a:t>
            </a:r>
          </a:p>
          <a:p>
            <a:r>
              <a:rPr lang="el-GR" dirty="0" smtClean="0"/>
              <a:t>Λεπτό έλυτρο</a:t>
            </a:r>
          </a:p>
          <a:p>
            <a:r>
              <a:rPr lang="el-GR" dirty="0" err="1" smtClean="0"/>
              <a:t>Σταφυλοειδείς</a:t>
            </a:r>
            <a:r>
              <a:rPr lang="el-GR" dirty="0" smtClean="0"/>
              <a:t> σχηματισμούς ή άτακτα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 smtClean="0"/>
              <a:t>Staphylococcos</a:t>
            </a:r>
            <a:r>
              <a:rPr lang="en-US" sz="2800" dirty="0" smtClean="0"/>
              <a:t> </a:t>
            </a:r>
            <a:r>
              <a:rPr lang="en-US" sz="2800" dirty="0" err="1" smtClean="0"/>
              <a:t>epidermidis</a:t>
            </a:r>
            <a:r>
              <a:rPr lang="en-US" sz="2800" dirty="0" smtClean="0"/>
              <a:t> (</a:t>
            </a:r>
            <a:r>
              <a:rPr lang="el-GR" sz="2800" dirty="0" smtClean="0"/>
              <a:t>Σταφυλόκοκκος επιδερμικός) 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Καλλιέργεια: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8000" u="sng" dirty="0" smtClean="0"/>
              <a:t>θρεπτικά υλικά:</a:t>
            </a:r>
          </a:p>
          <a:p>
            <a:r>
              <a:rPr lang="el-GR" sz="8000" dirty="0" smtClean="0"/>
              <a:t>Κοινά </a:t>
            </a:r>
          </a:p>
          <a:p>
            <a:r>
              <a:rPr lang="el-GR" sz="8000" dirty="0" smtClean="0"/>
              <a:t>Εμπλουτισμένα </a:t>
            </a:r>
          </a:p>
          <a:p>
            <a:r>
              <a:rPr lang="el-GR" sz="8000" dirty="0" smtClean="0"/>
              <a:t>Εκλεκτικά</a:t>
            </a:r>
          </a:p>
          <a:p>
            <a:pPr>
              <a:buNone/>
            </a:pPr>
            <a:r>
              <a:rPr lang="el-GR" sz="8000" u="sng" dirty="0" smtClean="0"/>
              <a:t>Συνθήκες: </a:t>
            </a:r>
          </a:p>
          <a:p>
            <a:r>
              <a:rPr lang="el-GR" sz="8000" dirty="0" smtClean="0"/>
              <a:t>Αερόβιες </a:t>
            </a:r>
          </a:p>
          <a:p>
            <a:r>
              <a:rPr lang="el-GR" sz="8000" dirty="0" smtClean="0"/>
              <a:t>Καταλληλότερη θερμοκρασία 37</a:t>
            </a:r>
            <a:r>
              <a:rPr lang="en-US" sz="8000" baseline="30000" dirty="0" smtClean="0"/>
              <a:t>o</a:t>
            </a:r>
            <a:r>
              <a:rPr lang="en-US" sz="8000" dirty="0" smtClean="0"/>
              <a:t> C</a:t>
            </a:r>
            <a:r>
              <a:rPr lang="el-GR" sz="8000" dirty="0" smtClean="0"/>
              <a:t>, 24</a:t>
            </a:r>
            <a:r>
              <a:rPr lang="en-US" sz="8000" dirty="0" smtClean="0"/>
              <a:t>h </a:t>
            </a:r>
            <a:endParaRPr lang="el-GR" sz="8000" dirty="0" smtClean="0"/>
          </a:p>
          <a:p>
            <a:pPr>
              <a:buNone/>
            </a:pPr>
            <a:r>
              <a:rPr lang="el-GR" sz="8000" u="sng" dirty="0" smtClean="0"/>
              <a:t>Αποικίες: </a:t>
            </a:r>
          </a:p>
          <a:p>
            <a:pPr>
              <a:buNone/>
            </a:pPr>
            <a:r>
              <a:rPr lang="el-GR" sz="8000" b="1" dirty="0" err="1" smtClean="0"/>
              <a:t>Αιματούχο</a:t>
            </a:r>
            <a:r>
              <a:rPr lang="el-GR" sz="8000" b="1" dirty="0" smtClean="0"/>
              <a:t>:</a:t>
            </a:r>
          </a:p>
          <a:p>
            <a:r>
              <a:rPr lang="el-GR" sz="8000" dirty="0" smtClean="0"/>
              <a:t>Λευκές</a:t>
            </a:r>
          </a:p>
          <a:p>
            <a:r>
              <a:rPr lang="el-GR" sz="8000" dirty="0" smtClean="0"/>
              <a:t>Κυκλικές</a:t>
            </a:r>
          </a:p>
          <a:p>
            <a:r>
              <a:rPr lang="el-GR" sz="8000" dirty="0" err="1" smtClean="0"/>
              <a:t>Αιμόλυση</a:t>
            </a:r>
            <a:r>
              <a:rPr lang="el-GR" sz="8000" dirty="0" smtClean="0"/>
              <a:t> </a:t>
            </a:r>
          </a:p>
          <a:p>
            <a:r>
              <a:rPr lang="el-GR" sz="8000" dirty="0" smtClean="0"/>
              <a:t>Γλοιώδεις (ορισμένα στελέχη) </a:t>
            </a:r>
          </a:p>
          <a:p>
            <a:pPr>
              <a:buNone/>
            </a:pPr>
            <a:r>
              <a:rPr lang="en-US" sz="8000" b="1" dirty="0" smtClean="0"/>
              <a:t>Chapman</a:t>
            </a:r>
            <a:r>
              <a:rPr lang="el-GR" sz="8000" b="1" dirty="0" smtClean="0"/>
              <a:t>:</a:t>
            </a:r>
            <a:r>
              <a:rPr lang="en-US" sz="8000" b="1" dirty="0" smtClean="0"/>
              <a:t> </a:t>
            </a:r>
          </a:p>
          <a:p>
            <a:r>
              <a:rPr lang="el-GR" sz="8000" dirty="0" smtClean="0"/>
              <a:t>Λευκές</a:t>
            </a:r>
          </a:p>
          <a:p>
            <a:endParaRPr lang="el-GR" sz="8000" dirty="0" smtClean="0"/>
          </a:p>
          <a:p>
            <a:endParaRPr lang="el-GR" sz="8000" dirty="0" smtClean="0"/>
          </a:p>
          <a:p>
            <a:pPr algn="ctr">
              <a:buNone/>
            </a:pPr>
            <a:endParaRPr lang="el-GR" sz="6200" dirty="0" smtClean="0"/>
          </a:p>
          <a:p>
            <a:pPr>
              <a:buNone/>
            </a:pPr>
            <a:r>
              <a:rPr lang="el-GR" sz="6200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Σταφυλόκοκκοι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Gram + </a:t>
            </a:r>
          </a:p>
          <a:p>
            <a:r>
              <a:rPr lang="el-GR" dirty="0" smtClean="0"/>
              <a:t>Σφαιρικοί κόκκοι </a:t>
            </a:r>
          </a:p>
          <a:p>
            <a:r>
              <a:rPr lang="el-GR" dirty="0" smtClean="0"/>
              <a:t>Διάμετρος </a:t>
            </a:r>
            <a:r>
              <a:rPr lang="el-GR" dirty="0" smtClean="0"/>
              <a:t>≈ </a:t>
            </a:r>
            <a:r>
              <a:rPr lang="el-GR" dirty="0" smtClean="0"/>
              <a:t>1 μ </a:t>
            </a:r>
          </a:p>
          <a:p>
            <a:r>
              <a:rPr lang="el-GR" dirty="0" smtClean="0"/>
              <a:t>Ακίνητοι </a:t>
            </a:r>
          </a:p>
          <a:p>
            <a:r>
              <a:rPr lang="el-GR" dirty="0" smtClean="0"/>
              <a:t>Αερόβιοι </a:t>
            </a:r>
          </a:p>
          <a:p>
            <a:r>
              <a:rPr lang="el-GR" dirty="0" smtClean="0"/>
              <a:t>Βρίσκονται κατά ομάδες και μοιάζουν σαν τσαμπιά από σταφύλια </a:t>
            </a:r>
          </a:p>
          <a:p>
            <a:pPr>
              <a:buNone/>
            </a:pPr>
            <a:r>
              <a:rPr lang="el-GR" b="1" dirty="0" smtClean="0"/>
              <a:t>Δεν έχουν: </a:t>
            </a:r>
          </a:p>
          <a:p>
            <a:r>
              <a:rPr lang="el-GR" dirty="0" smtClean="0"/>
              <a:t>Έλυτρο </a:t>
            </a:r>
          </a:p>
          <a:p>
            <a:r>
              <a:rPr lang="el-GR" dirty="0" smtClean="0"/>
              <a:t>Βλεφαρίδες</a:t>
            </a:r>
          </a:p>
          <a:p>
            <a:r>
              <a:rPr lang="el-GR" dirty="0" smtClean="0"/>
              <a:t>Σπόρους κ.α.</a:t>
            </a:r>
          </a:p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Είναι παθογόνοι για τον άνθρωπο και τα ζώα </a:t>
            </a:r>
          </a:p>
          <a:p>
            <a:pPr>
              <a:buNone/>
            </a:pP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Staphylococcos</a:t>
            </a:r>
            <a:r>
              <a:rPr lang="en-US" dirty="0" smtClean="0"/>
              <a:t> </a:t>
            </a:r>
            <a:r>
              <a:rPr lang="en-US" dirty="0" err="1" smtClean="0"/>
              <a:t>epidermidis</a:t>
            </a:r>
            <a:r>
              <a:rPr lang="en-US" dirty="0" smtClean="0"/>
              <a:t> (</a:t>
            </a:r>
            <a:r>
              <a:rPr lang="el-GR" dirty="0" smtClean="0"/>
              <a:t>Σταφυλόκοκκος επιδερμικός)</a:t>
            </a:r>
            <a:endParaRPr lang="el-GR" dirty="0"/>
          </a:p>
        </p:txBody>
      </p:sp>
      <p:pic>
        <p:nvPicPr>
          <p:cNvPr id="7170" name="Picture 2" descr="C:\Users\i-User\Desktop\3-s2.0-B9780128022344000033-f03-11-978012802234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82826" y="1552996"/>
            <a:ext cx="5235547" cy="4361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i-User\Desktop\Biochemical-Test-and-Identification-of-Staphylococcus-epidermidis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 t="15143" r="1769"/>
          <a:stretch>
            <a:fillRect/>
          </a:stretch>
        </p:blipFill>
        <p:spPr bwMode="auto">
          <a:xfrm>
            <a:off x="642910" y="1428736"/>
            <a:ext cx="7924681" cy="3686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Βιοχημικές Ιδιότητες </a:t>
            </a:r>
            <a:br>
              <a:rPr lang="el-GR" dirty="0" smtClean="0"/>
            </a:br>
            <a:r>
              <a:rPr lang="en-US" dirty="0" err="1" smtClean="0"/>
              <a:t>Staphylococcos</a:t>
            </a:r>
            <a:r>
              <a:rPr lang="en-US" dirty="0" smtClean="0"/>
              <a:t> </a:t>
            </a:r>
            <a:r>
              <a:rPr lang="en-US" dirty="0" err="1" smtClean="0"/>
              <a:t>epidermidis</a:t>
            </a:r>
            <a:r>
              <a:rPr lang="en-US" dirty="0" smtClean="0"/>
              <a:t> 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500035" y="2162179"/>
          <a:ext cx="8286805" cy="2552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61"/>
                <a:gridCol w="1657361"/>
                <a:gridCol w="1657361"/>
                <a:gridCol w="1657361"/>
                <a:gridCol w="1657361"/>
              </a:tblGrid>
              <a:tr h="5401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Staphylococcos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epidermidis</a:t>
                      </a:r>
                      <a:r>
                        <a:rPr lang="en-US" sz="180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540138">
                <a:tc gridSpan="3"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Παραγωγή</a:t>
                      </a:r>
                      <a:r>
                        <a:rPr lang="el-GR" b="1" baseline="0" dirty="0" smtClean="0"/>
                        <a:t> </a:t>
                      </a:r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Διάσπαση</a:t>
                      </a:r>
                      <a:r>
                        <a:rPr lang="el-GR" b="1" baseline="0" dirty="0" smtClean="0"/>
                        <a:t> </a:t>
                      </a:r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932291"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Καταλάση</a:t>
                      </a:r>
                      <a:r>
                        <a:rPr lang="el-GR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Κοαγκουλάση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Dnase</a:t>
                      </a:r>
                      <a:r>
                        <a:rPr lang="en-US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Γλυκόζης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Μαννιτόλης</a:t>
                      </a:r>
                      <a:endParaRPr lang="el-GR" dirty="0"/>
                    </a:p>
                  </a:txBody>
                  <a:tcPr/>
                </a:tc>
              </a:tr>
              <a:tr h="54013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l-G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Αντιγονική</a:t>
            </a:r>
            <a:r>
              <a:rPr lang="el-GR" dirty="0" smtClean="0"/>
              <a:t> σύσταση-τοξίνες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 smtClean="0"/>
              <a:t>Αιμολυσίνη</a:t>
            </a:r>
            <a:r>
              <a:rPr lang="el-GR" dirty="0" smtClean="0"/>
              <a:t> – ε τοξίνη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Παθογόνος Δράση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Μετεγχειρητικές λοιμώξεις </a:t>
            </a:r>
          </a:p>
          <a:p>
            <a:r>
              <a:rPr lang="el-GR" dirty="0" smtClean="0"/>
              <a:t>Μέση ωτίτιδα </a:t>
            </a:r>
          </a:p>
          <a:p>
            <a:r>
              <a:rPr lang="el-GR" dirty="0" smtClean="0"/>
              <a:t>Χρόνιες δερματοπάθειες </a:t>
            </a:r>
          </a:p>
          <a:p>
            <a:r>
              <a:rPr lang="el-GR" dirty="0" smtClean="0"/>
              <a:t>Τραυματικές λοιμώξεις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Εργαστηριακή διάγνωση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Πύον </a:t>
            </a:r>
          </a:p>
          <a:p>
            <a:r>
              <a:rPr lang="el-GR" dirty="0" smtClean="0"/>
              <a:t>Αίμα </a:t>
            </a:r>
          </a:p>
          <a:p>
            <a:r>
              <a:rPr lang="el-GR" dirty="0" smtClean="0"/>
              <a:t>Ούρα </a:t>
            </a:r>
            <a:r>
              <a:rPr lang="el-GR" smtClean="0"/>
              <a:t>υγρά κατακλίσεων </a:t>
            </a:r>
          </a:p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Σταφυλόκοκκοι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Κυριότερες θέσεις εγκατάστασης: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Δέρμα </a:t>
            </a:r>
          </a:p>
          <a:p>
            <a:r>
              <a:rPr lang="el-GR" dirty="0" smtClean="0"/>
              <a:t>Βλεννογόνοι </a:t>
            </a:r>
            <a:endParaRPr lang="el-GR" sz="2000" u="sng" dirty="0" smtClean="0"/>
          </a:p>
          <a:p>
            <a:pPr>
              <a:buNone/>
            </a:pPr>
            <a:r>
              <a:rPr lang="el-GR" b="1" dirty="0" smtClean="0"/>
              <a:t>Προκαλούν:</a:t>
            </a:r>
          </a:p>
          <a:p>
            <a:r>
              <a:rPr lang="el-GR" dirty="0" smtClean="0"/>
              <a:t> Εντοπισμένες λοιμώξεις συνήθως στο δέρμα  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Σταφυλόκοκκοι </a:t>
            </a:r>
            <a:br>
              <a:rPr lang="el-GR" dirty="0" smtClean="0"/>
            </a:br>
            <a:r>
              <a:rPr lang="el-GR" dirty="0" smtClean="0"/>
              <a:t>Π</a:t>
            </a:r>
            <a:r>
              <a:rPr lang="el-GR" dirty="0" smtClean="0"/>
              <a:t>αθογόνα είδη: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Staphylococcus </a:t>
            </a:r>
            <a:r>
              <a:rPr lang="en-US" dirty="0" err="1" smtClean="0"/>
              <a:t>aureus</a:t>
            </a:r>
            <a:r>
              <a:rPr lang="en-US" dirty="0" smtClean="0"/>
              <a:t> (</a:t>
            </a:r>
            <a:r>
              <a:rPr lang="el-GR" dirty="0" smtClean="0"/>
              <a:t>χρυσίζων) </a:t>
            </a:r>
          </a:p>
          <a:p>
            <a:r>
              <a:rPr lang="en-US" dirty="0" smtClean="0"/>
              <a:t>Staphylococcus </a:t>
            </a:r>
            <a:r>
              <a:rPr lang="en-US" dirty="0" err="1" smtClean="0"/>
              <a:t>epidermidis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Staphylococcus </a:t>
            </a:r>
            <a:r>
              <a:rPr lang="en-US" dirty="0" err="1" smtClean="0"/>
              <a:t>aureus</a:t>
            </a:r>
            <a:r>
              <a:rPr lang="en-US" dirty="0" smtClean="0"/>
              <a:t> (</a:t>
            </a:r>
            <a:r>
              <a:rPr lang="el-GR" dirty="0" smtClean="0"/>
              <a:t>χρυσίζων)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Gram +</a:t>
            </a:r>
            <a:endParaRPr lang="el-GR" dirty="0" smtClean="0"/>
          </a:p>
          <a:p>
            <a:r>
              <a:rPr lang="el-GR" dirty="0" smtClean="0"/>
              <a:t>Κόκκος</a:t>
            </a:r>
            <a:endParaRPr lang="en-US" dirty="0" smtClean="0"/>
          </a:p>
          <a:p>
            <a:r>
              <a:rPr lang="el-GR" dirty="0" err="1" smtClean="0"/>
              <a:t>Σταφυλοειδείς</a:t>
            </a:r>
            <a:r>
              <a:rPr lang="el-GR" dirty="0" smtClean="0"/>
              <a:t> σχηματισμοί ή άτακτα  </a:t>
            </a:r>
          </a:p>
          <a:p>
            <a:r>
              <a:rPr lang="el-GR" dirty="0" smtClean="0"/>
              <a:t>Ακίνητος</a:t>
            </a:r>
          </a:p>
          <a:p>
            <a:r>
              <a:rPr lang="el-GR" dirty="0" smtClean="0"/>
              <a:t>Άσπορος</a:t>
            </a:r>
          </a:p>
          <a:p>
            <a:r>
              <a:rPr lang="el-GR" dirty="0" smtClean="0"/>
              <a:t>Αερόβιος</a:t>
            </a:r>
          </a:p>
          <a:p>
            <a:r>
              <a:rPr lang="el-GR" dirty="0" smtClean="0"/>
              <a:t>Χωρίς έλυτρο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Staphylococcus </a:t>
            </a:r>
            <a:r>
              <a:rPr lang="en-US" dirty="0" err="1" smtClean="0"/>
              <a:t>aureus</a:t>
            </a:r>
            <a:r>
              <a:rPr lang="en-US" dirty="0" smtClean="0"/>
              <a:t> (</a:t>
            </a:r>
            <a:r>
              <a:rPr lang="el-GR" dirty="0" smtClean="0"/>
              <a:t>χρυσίζων)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Καλλιέργεια: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8000" u="sng" dirty="0" smtClean="0"/>
              <a:t>θρεπτικά υλικά:</a:t>
            </a:r>
          </a:p>
          <a:p>
            <a:r>
              <a:rPr lang="el-GR" sz="8000" dirty="0" smtClean="0"/>
              <a:t>Κοινά </a:t>
            </a:r>
          </a:p>
          <a:p>
            <a:r>
              <a:rPr lang="el-GR" sz="8000" dirty="0" smtClean="0"/>
              <a:t>Εμπλουτισμένα </a:t>
            </a:r>
          </a:p>
          <a:p>
            <a:r>
              <a:rPr lang="el-GR" sz="8000" dirty="0" smtClean="0"/>
              <a:t>Εκλεκτικά</a:t>
            </a:r>
          </a:p>
          <a:p>
            <a:pPr>
              <a:buNone/>
            </a:pPr>
            <a:r>
              <a:rPr lang="el-GR" sz="8000" u="sng" dirty="0" smtClean="0"/>
              <a:t>Συνθήκες: </a:t>
            </a:r>
          </a:p>
          <a:p>
            <a:r>
              <a:rPr lang="el-GR" sz="8000" dirty="0" smtClean="0"/>
              <a:t>Αερόβιες </a:t>
            </a:r>
          </a:p>
          <a:p>
            <a:r>
              <a:rPr lang="el-GR" sz="8000" dirty="0" smtClean="0"/>
              <a:t>Προαιρετικά αναερόβιες </a:t>
            </a:r>
          </a:p>
          <a:p>
            <a:r>
              <a:rPr lang="el-GR" sz="8000" dirty="0" smtClean="0"/>
              <a:t>Καταλληλότερη θερμοκρασία 37</a:t>
            </a:r>
            <a:r>
              <a:rPr lang="en-US" sz="8000" baseline="30000" dirty="0" smtClean="0"/>
              <a:t>o</a:t>
            </a:r>
            <a:r>
              <a:rPr lang="en-US" sz="8000" dirty="0" smtClean="0"/>
              <a:t> C</a:t>
            </a:r>
            <a:r>
              <a:rPr lang="el-GR" sz="8000" dirty="0" smtClean="0"/>
              <a:t>, 24</a:t>
            </a:r>
            <a:r>
              <a:rPr lang="en-US" sz="8000" dirty="0" smtClean="0"/>
              <a:t>h </a:t>
            </a:r>
          </a:p>
          <a:p>
            <a:pPr algn="ctr">
              <a:buNone/>
            </a:pPr>
            <a:r>
              <a:rPr lang="en-US" sz="8000" dirty="0" smtClean="0"/>
              <a:t>(</a:t>
            </a:r>
            <a:r>
              <a:rPr lang="el-GR" sz="8000" dirty="0" smtClean="0"/>
              <a:t>αναπτύσσεται και στους 10-40</a:t>
            </a:r>
            <a:r>
              <a:rPr lang="en-US" sz="8000" baseline="30000" dirty="0" smtClean="0"/>
              <a:t> o</a:t>
            </a:r>
            <a:r>
              <a:rPr lang="en-US" sz="8000" dirty="0" smtClean="0"/>
              <a:t> </a:t>
            </a:r>
            <a:r>
              <a:rPr lang="en-US" sz="8000" dirty="0" smtClean="0"/>
              <a:t>C</a:t>
            </a:r>
            <a:r>
              <a:rPr lang="el-GR" sz="8000" dirty="0" smtClean="0"/>
              <a:t>)</a:t>
            </a:r>
          </a:p>
          <a:p>
            <a:pPr>
              <a:buNone/>
            </a:pPr>
            <a:r>
              <a:rPr lang="el-GR" sz="8000" u="sng" dirty="0" smtClean="0"/>
              <a:t>Αποικίες: </a:t>
            </a:r>
          </a:p>
          <a:p>
            <a:r>
              <a:rPr lang="el-GR" sz="8000" dirty="0" smtClean="0"/>
              <a:t>Στρογγυλές </a:t>
            </a:r>
          </a:p>
          <a:p>
            <a:r>
              <a:rPr lang="el-GR" sz="8000" dirty="0" smtClean="0"/>
              <a:t>Λείες </a:t>
            </a:r>
          </a:p>
          <a:p>
            <a:r>
              <a:rPr lang="el-GR" sz="8000" dirty="0" smtClean="0"/>
              <a:t>Φουσκωτές </a:t>
            </a:r>
          </a:p>
          <a:p>
            <a:r>
              <a:rPr lang="el-GR" sz="8000" dirty="0" smtClean="0"/>
              <a:t>Περιγεγραμμένες </a:t>
            </a:r>
          </a:p>
          <a:p>
            <a:pPr algn="ctr">
              <a:buNone/>
            </a:pPr>
            <a:endParaRPr lang="el-GR" sz="6200" dirty="0" smtClean="0"/>
          </a:p>
          <a:p>
            <a:pPr>
              <a:buNone/>
            </a:pPr>
            <a:r>
              <a:rPr lang="el-GR" sz="6200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Διαχωρισμός θρεπτικών υλικών/ υποστρωμάτων σύμφωνα με τα μικρόβια που αναπτύσσονται σε αυτά.  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786875" cy="4114815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757375"/>
                <a:gridCol w="1757375"/>
                <a:gridCol w="1757375"/>
                <a:gridCol w="1757375"/>
                <a:gridCol w="1757375"/>
              </a:tblGrid>
              <a:tr h="1188724">
                <a:tc>
                  <a:txBody>
                    <a:bodyPr/>
                    <a:lstStyle/>
                    <a:p>
                      <a:pPr algn="ctr"/>
                      <a:endParaRPr lang="el-GR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Κοινά</a:t>
                      </a:r>
                      <a:r>
                        <a:rPr lang="el-GR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l-GR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Εμπλουτισμένα </a:t>
                      </a:r>
                      <a:endParaRPr lang="el-GR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Εκλεκτικά </a:t>
                      </a:r>
                      <a:endParaRPr lang="el-GR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solidFill>
                            <a:schemeClr val="tx1"/>
                          </a:solidFill>
                        </a:rPr>
                        <a:t>Διαχωριστικά</a:t>
                      </a:r>
                      <a:r>
                        <a:rPr lang="el-GR" sz="1600" baseline="0" dirty="0" smtClean="0">
                          <a:solidFill>
                            <a:schemeClr val="tx1"/>
                          </a:solidFill>
                        </a:rPr>
                        <a:t> ή Διαφοροποιητικά</a:t>
                      </a:r>
                      <a:endParaRPr lang="el-GR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86009"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l-GR" sz="1600" b="1" dirty="0" smtClean="0"/>
                        <a:t>Αναπτύσσονται</a:t>
                      </a:r>
                      <a:r>
                        <a:rPr lang="el-GR" sz="1600" baseline="0" dirty="0" smtClean="0"/>
                        <a:t> 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Όλα τα μικρόβια 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Μερικά</a:t>
                      </a:r>
                      <a:r>
                        <a:rPr lang="el-GR" sz="1800" baseline="0" dirty="0" smtClean="0"/>
                        <a:t> Μικρόβια 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Μόνο</a:t>
                      </a:r>
                      <a:r>
                        <a:rPr lang="el-GR" sz="1800" baseline="0" dirty="0" smtClean="0"/>
                        <a:t> ένα είδος μικροβίου 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Μικρόβια όπου τα διαχωρίζουμε λόγω της ιδιότητας που ελέγχει το θρεπτικό υλικό</a:t>
                      </a:r>
                      <a:r>
                        <a:rPr lang="el-GR" sz="1800" baseline="0" dirty="0" smtClean="0"/>
                        <a:t> </a:t>
                      </a:r>
                      <a:endParaRPr lang="el-GR" sz="1800" dirty="0"/>
                    </a:p>
                  </a:txBody>
                  <a:tcPr/>
                </a:tc>
              </a:tr>
              <a:tr h="640082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/>
                        <a:t>Παράδειγμα</a:t>
                      </a:r>
                      <a:r>
                        <a:rPr lang="el-GR" sz="1600" b="1" baseline="0" dirty="0" smtClean="0"/>
                        <a:t> </a:t>
                      </a:r>
                      <a:endParaRPr lang="el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Θρεπτικός Ζωμός</a:t>
                      </a:r>
                      <a:r>
                        <a:rPr lang="el-GR" sz="1800" baseline="0" dirty="0" smtClean="0"/>
                        <a:t> 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err="1" smtClean="0"/>
                        <a:t>Αιματούχο</a:t>
                      </a:r>
                      <a:r>
                        <a:rPr lang="el-GR" sz="1800" dirty="0" smtClean="0"/>
                        <a:t> </a:t>
                      </a:r>
                      <a:r>
                        <a:rPr lang="el-GR" sz="1800" dirty="0" err="1" smtClean="0"/>
                        <a:t>άγαρ</a:t>
                      </a:r>
                      <a:r>
                        <a:rPr lang="el-GR" sz="1800" dirty="0" smtClean="0"/>
                        <a:t> 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Chapman</a:t>
                      </a:r>
                      <a:r>
                        <a:rPr lang="en-US" sz="1800" baseline="0" dirty="0" smtClean="0"/>
                        <a:t> agar </a:t>
                      </a:r>
                      <a:r>
                        <a:rPr lang="el-GR" sz="1800" baseline="0" dirty="0" smtClean="0"/>
                        <a:t> ΙΙ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Conkey</a:t>
                      </a:r>
                      <a:r>
                        <a:rPr lang="en-US" sz="1800" baseline="0" dirty="0" smtClean="0"/>
                        <a:t> agar </a:t>
                      </a:r>
                      <a:r>
                        <a:rPr lang="el-GR" sz="1800" baseline="0" dirty="0" smtClean="0"/>
                        <a:t>ΙΙ</a:t>
                      </a:r>
                      <a:endParaRPr lang="el-G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Staphylococcus </a:t>
            </a:r>
            <a:r>
              <a:rPr lang="en-US" dirty="0" err="1" smtClean="0"/>
              <a:t>aureus</a:t>
            </a:r>
            <a:r>
              <a:rPr lang="en-US" dirty="0" smtClean="0"/>
              <a:t> (</a:t>
            </a:r>
            <a:r>
              <a:rPr lang="el-GR" dirty="0" smtClean="0"/>
              <a:t>χρυσίζων) </a:t>
            </a:r>
            <a:endParaRPr lang="el-GR" dirty="0"/>
          </a:p>
        </p:txBody>
      </p:sp>
      <p:pic>
        <p:nvPicPr>
          <p:cNvPr id="3075" name="Picture 3" descr="C:\Users\i-User\Desktop\Blood+agar+Mannitol+salt+agar+(Chapman)+St.aureu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t="23009" b="9852"/>
          <a:stretch>
            <a:fillRect/>
          </a:stretch>
        </p:blipFill>
        <p:spPr bwMode="auto">
          <a:xfrm>
            <a:off x="899160" y="2000239"/>
            <a:ext cx="7530492" cy="3791931"/>
          </a:xfrm>
          <a:prstGeom prst="rect">
            <a:avLst/>
          </a:prstGeom>
          <a:noFill/>
        </p:spPr>
      </p:pic>
      <p:sp>
        <p:nvSpPr>
          <p:cNvPr id="7" name="6 - Επεξήγηση με παραλληλόγραμμο"/>
          <p:cNvSpPr/>
          <p:nvPr/>
        </p:nvSpPr>
        <p:spPr>
          <a:xfrm>
            <a:off x="714348" y="5357826"/>
            <a:ext cx="1357322" cy="928694"/>
          </a:xfrm>
          <a:prstGeom prst="wedgeRectCallout">
            <a:avLst>
              <a:gd name="adj1" fmla="val 104279"/>
              <a:gd name="adj2" fmla="val -1589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Ζώνη </a:t>
            </a:r>
            <a:r>
              <a:rPr lang="el-GR" dirty="0" err="1" smtClean="0"/>
              <a:t>αιμόλυσης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Επίχρισμα </a:t>
            </a:r>
            <a:r>
              <a:rPr lang="en-US" dirty="0" err="1" smtClean="0"/>
              <a:t>Staphylcoccus</a:t>
            </a:r>
            <a:r>
              <a:rPr lang="en-US" dirty="0" smtClean="0"/>
              <a:t> </a:t>
            </a:r>
            <a:r>
              <a:rPr lang="en-US" dirty="0" err="1" smtClean="0"/>
              <a:t>aureus</a:t>
            </a: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2050" name="Picture 2" descr="C:\Users\i-User\Desktop\stafilokokk-v-mazk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57364"/>
            <a:ext cx="5893635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136</TotalTime>
  <Words>415</Words>
  <PresentationFormat>Προβολή στην οθόνη (4:3)</PresentationFormat>
  <Paragraphs>177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Δικαιοσύνη</vt:lpstr>
      <vt:lpstr>Σταφυλόκοκκοι </vt:lpstr>
      <vt:lpstr>Σταφυλόκοκκοι </vt:lpstr>
      <vt:lpstr>Σταφυλόκοκκοι  Κυριότερες θέσεις εγκατάστασης: </vt:lpstr>
      <vt:lpstr>Σταφυλόκοκκοι  Παθογόνα είδη: </vt:lpstr>
      <vt:lpstr>Staphylococcus aureus (χρυσίζων) </vt:lpstr>
      <vt:lpstr>Staphylococcus aureus (χρυσίζων)  Καλλιέργεια:</vt:lpstr>
      <vt:lpstr>Διαχωρισμός θρεπτικών υλικών/ υποστρωμάτων σύμφωνα με τα μικρόβια που αναπτύσσονται σε αυτά.  </vt:lpstr>
      <vt:lpstr>Staphylococcus aureus (χρυσίζων) </vt:lpstr>
      <vt:lpstr>Επίχρισμα Staphylcoccus aureus </vt:lpstr>
      <vt:lpstr>Εντοπισμένη δερματική λοίμωξη </vt:lpstr>
      <vt:lpstr>Βιοχημικές Ιδιότητες </vt:lpstr>
      <vt:lpstr>Δοκιμασία Καταλάσης</vt:lpstr>
      <vt:lpstr>Δοκιμή Πηκτάσης/Κοαγκουλάσης (διάκριση παθογόνων/μη παθογόνων σταφυλόκοκκων) </vt:lpstr>
      <vt:lpstr>Αντιγονική σύσταση-τοξίνες  </vt:lpstr>
      <vt:lpstr>Παθογόνος Δράση </vt:lpstr>
      <vt:lpstr>Παθογόνος δράση  Πυώδεις, φλεγμονώδεις σταφυδοκοκκικές νόσοι (δοθιήνας) </vt:lpstr>
      <vt:lpstr>Υλικά-δείγματα προς καλλιέργεια</vt:lpstr>
      <vt:lpstr>Staphylococcos epidermidis (Σταφυλόκοκκος επιδερμικός) </vt:lpstr>
      <vt:lpstr>Staphylococcos epidermidis (Σταφυλόκοκκος επιδερμικός)  Καλλιέργεια:</vt:lpstr>
      <vt:lpstr>Staphylococcos epidermidis (Σταφυλόκοκκος επιδερμικός)</vt:lpstr>
      <vt:lpstr>Διαφάνεια 21</vt:lpstr>
      <vt:lpstr>Βιοχημικές Ιδιότητες  Staphylococcos epidermidis </vt:lpstr>
      <vt:lpstr>Αντιγονική σύσταση-τοξίνες  </vt:lpstr>
      <vt:lpstr>Παθογόνος Δράση </vt:lpstr>
      <vt:lpstr>Εργαστηριακή διάγνωση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Σταφυλόκοκκοι </dc:title>
  <dc:creator>i-User</dc:creator>
  <cp:lastModifiedBy>i-User</cp:lastModifiedBy>
  <cp:revision>15</cp:revision>
  <dcterms:created xsi:type="dcterms:W3CDTF">2022-09-26T17:08:04Z</dcterms:created>
  <dcterms:modified xsi:type="dcterms:W3CDTF">2022-09-26T19:36:22Z</dcterms:modified>
</cp:coreProperties>
</file>