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4" r:id="rId5"/>
    <p:sldId id="260" r:id="rId6"/>
    <p:sldId id="261" r:id="rId7"/>
    <p:sldId id="265" r:id="rId8"/>
    <p:sldId id="262" r:id="rId9"/>
    <p:sldId id="263" r:id="rId10"/>
    <p:sldId id="258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792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E78B59-081D-4F84-BC21-75D5984B5080}" type="doc">
      <dgm:prSet loTypeId="urn:microsoft.com/office/officeart/2005/8/layout/bList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35BD6A7A-DC16-40BB-8520-F6626D24C228}">
      <dgm:prSet phldrT="[Κείμενο]"/>
      <dgm:spPr/>
      <dgm:t>
        <a:bodyPr/>
        <a:lstStyle/>
        <a:p>
          <a:pPr algn="ctr"/>
          <a:r>
            <a:rPr lang="el-GR" b="1" smtClean="0"/>
            <a:t>Φλεγμονές στο Ουρογεννητικό σύστημα:</a:t>
          </a:r>
          <a:endParaRPr lang="el-GR" b="1" dirty="0"/>
        </a:p>
      </dgm:t>
    </dgm:pt>
    <dgm:pt modelId="{122687CB-FFD5-4A27-90B8-B672AD61C04D}" type="parTrans" cxnId="{CDEF0B6E-73F9-41A7-A170-34F9F1F8FC79}">
      <dgm:prSet/>
      <dgm:spPr/>
      <dgm:t>
        <a:bodyPr/>
        <a:lstStyle/>
        <a:p>
          <a:endParaRPr lang="el-GR"/>
        </a:p>
      </dgm:t>
    </dgm:pt>
    <dgm:pt modelId="{76B12376-62D3-4336-8540-D7AB5228FB5E}" type="sibTrans" cxnId="{CDEF0B6E-73F9-41A7-A170-34F9F1F8FC79}">
      <dgm:prSet/>
      <dgm:spPr/>
      <dgm:t>
        <a:bodyPr/>
        <a:lstStyle/>
        <a:p>
          <a:endParaRPr lang="el-GR"/>
        </a:p>
      </dgm:t>
    </dgm:pt>
    <dgm:pt modelId="{81EDE43E-BBE6-4980-A203-DF7EA16106F5}">
      <dgm:prSet custT="1"/>
      <dgm:spPr/>
      <dgm:t>
        <a:bodyPr/>
        <a:lstStyle/>
        <a:p>
          <a:pPr algn="ctr"/>
          <a:r>
            <a:rPr lang="el-GR" sz="1800" b="0" dirty="0" smtClean="0"/>
            <a:t>Οξεία σαλπιγγίτιδα</a:t>
          </a:r>
          <a:endParaRPr lang="el-GR" sz="1800" b="0" dirty="0" smtClean="0"/>
        </a:p>
      </dgm:t>
    </dgm:pt>
    <dgm:pt modelId="{8644C136-A898-4DCE-BEA6-2B4D22AF5ADE}" type="parTrans" cxnId="{B9820DC7-007B-4184-AF06-F18905FC33BE}">
      <dgm:prSet/>
      <dgm:spPr/>
      <dgm:t>
        <a:bodyPr/>
        <a:lstStyle/>
        <a:p>
          <a:endParaRPr lang="el-GR"/>
        </a:p>
      </dgm:t>
    </dgm:pt>
    <dgm:pt modelId="{6638273E-F173-4531-AFB1-BDE627CBA684}" type="sibTrans" cxnId="{B9820DC7-007B-4184-AF06-F18905FC33BE}">
      <dgm:prSet/>
      <dgm:spPr/>
      <dgm:t>
        <a:bodyPr/>
        <a:lstStyle/>
        <a:p>
          <a:endParaRPr lang="el-GR"/>
        </a:p>
      </dgm:t>
    </dgm:pt>
    <dgm:pt modelId="{6596EA17-0812-4D91-9A38-6AF46CB03D12}">
      <dgm:prSet custT="1"/>
      <dgm:spPr/>
      <dgm:t>
        <a:bodyPr/>
        <a:lstStyle/>
        <a:p>
          <a:pPr algn="ctr"/>
          <a:r>
            <a:rPr lang="el-GR" sz="1800" b="0" dirty="0" smtClean="0"/>
            <a:t>Αποστήματα των ωοθηκών</a:t>
          </a:r>
          <a:endParaRPr lang="el-GR" sz="1800" b="0" dirty="0" smtClean="0"/>
        </a:p>
      </dgm:t>
    </dgm:pt>
    <dgm:pt modelId="{B2A2ABE9-C031-4C65-BBEF-D9A61808DB60}" type="parTrans" cxnId="{64F219DB-5E7A-4040-8ED3-EA79E449C48B}">
      <dgm:prSet/>
      <dgm:spPr/>
      <dgm:t>
        <a:bodyPr/>
        <a:lstStyle/>
        <a:p>
          <a:endParaRPr lang="el-GR"/>
        </a:p>
      </dgm:t>
    </dgm:pt>
    <dgm:pt modelId="{996A9DC8-0F3D-4946-A853-5F754958E14F}" type="sibTrans" cxnId="{64F219DB-5E7A-4040-8ED3-EA79E449C48B}">
      <dgm:prSet/>
      <dgm:spPr/>
      <dgm:t>
        <a:bodyPr/>
        <a:lstStyle/>
        <a:p>
          <a:endParaRPr lang="el-GR"/>
        </a:p>
      </dgm:t>
    </dgm:pt>
    <dgm:pt modelId="{1EEDB55C-DB06-4800-BC0B-322526635804}">
      <dgm:prSet custT="1"/>
      <dgm:spPr/>
      <dgm:t>
        <a:bodyPr/>
        <a:lstStyle/>
        <a:p>
          <a:pPr algn="ctr"/>
          <a:r>
            <a:rPr lang="el-GR" sz="1800" b="0" dirty="0" err="1" smtClean="0"/>
            <a:t>Πυελονεφρίτιδες</a:t>
          </a:r>
          <a:endParaRPr lang="el-GR" sz="1800" b="0" dirty="0" smtClean="0"/>
        </a:p>
      </dgm:t>
    </dgm:pt>
    <dgm:pt modelId="{D2901FA0-B5E4-42DF-A18E-5672DFC1495E}" type="parTrans" cxnId="{CF5F1CA7-CD87-4F5E-AF6B-96EDE5EDFD63}">
      <dgm:prSet/>
      <dgm:spPr/>
      <dgm:t>
        <a:bodyPr/>
        <a:lstStyle/>
        <a:p>
          <a:endParaRPr lang="el-GR"/>
        </a:p>
      </dgm:t>
    </dgm:pt>
    <dgm:pt modelId="{F5E60B51-AB30-47E2-880B-C1E66D05D96F}" type="sibTrans" cxnId="{CF5F1CA7-CD87-4F5E-AF6B-96EDE5EDFD63}">
      <dgm:prSet/>
      <dgm:spPr/>
      <dgm:t>
        <a:bodyPr/>
        <a:lstStyle/>
        <a:p>
          <a:endParaRPr lang="el-GR"/>
        </a:p>
      </dgm:t>
    </dgm:pt>
    <dgm:pt modelId="{DE8F0CB8-A29C-41BF-8A7F-91279376D25D}">
      <dgm:prSet custT="1"/>
      <dgm:spPr/>
      <dgm:t>
        <a:bodyPr/>
        <a:lstStyle/>
        <a:p>
          <a:pPr algn="ctr"/>
          <a:r>
            <a:rPr lang="el-GR" sz="1800" dirty="0" smtClean="0"/>
            <a:t>Μη </a:t>
          </a:r>
          <a:r>
            <a:rPr lang="el-GR" sz="1800" dirty="0" err="1" smtClean="0"/>
            <a:t>γονοκκοκική</a:t>
          </a:r>
          <a:r>
            <a:rPr lang="el-GR" sz="1800" dirty="0" smtClean="0"/>
            <a:t> ουρηθρίτιδα </a:t>
          </a:r>
          <a:endParaRPr lang="el-GR" sz="1800" dirty="0" smtClean="0"/>
        </a:p>
      </dgm:t>
    </dgm:pt>
    <dgm:pt modelId="{5A31B02D-189F-4D68-8739-4E29C5BC2FA1}" type="parTrans" cxnId="{477716C4-8009-400D-B616-3D532DFBE600}">
      <dgm:prSet/>
      <dgm:spPr/>
      <dgm:t>
        <a:bodyPr/>
        <a:lstStyle/>
        <a:p>
          <a:endParaRPr lang="el-GR"/>
        </a:p>
      </dgm:t>
    </dgm:pt>
    <dgm:pt modelId="{D1258B39-97B2-4CA9-BAE2-3F8FA1D9B8CE}" type="sibTrans" cxnId="{477716C4-8009-400D-B616-3D532DFBE600}">
      <dgm:prSet/>
      <dgm:spPr/>
      <dgm:t>
        <a:bodyPr/>
        <a:lstStyle/>
        <a:p>
          <a:endParaRPr lang="el-GR"/>
        </a:p>
      </dgm:t>
    </dgm:pt>
    <dgm:pt modelId="{1243B93A-9888-4C71-8C81-C738F47BC821}">
      <dgm:prSet custT="1"/>
      <dgm:spPr/>
      <dgm:t>
        <a:bodyPr/>
        <a:lstStyle/>
        <a:p>
          <a:pPr algn="ctr"/>
          <a:r>
            <a:rPr lang="el-GR" sz="1800" dirty="0" smtClean="0"/>
            <a:t>Κολπίτιδα </a:t>
          </a:r>
          <a:endParaRPr lang="el-GR" sz="1800" dirty="0" smtClean="0"/>
        </a:p>
      </dgm:t>
    </dgm:pt>
    <dgm:pt modelId="{5B588E09-38F8-4062-BD7B-55BB26CFAC56}" type="parTrans" cxnId="{3FCD41AE-AE41-490A-B980-38D1EAEAF3D2}">
      <dgm:prSet/>
      <dgm:spPr/>
      <dgm:t>
        <a:bodyPr/>
        <a:lstStyle/>
        <a:p>
          <a:endParaRPr lang="el-GR"/>
        </a:p>
      </dgm:t>
    </dgm:pt>
    <dgm:pt modelId="{6C413A59-24A5-42C9-8DA7-961A85CB7A46}" type="sibTrans" cxnId="{3FCD41AE-AE41-490A-B980-38D1EAEAF3D2}">
      <dgm:prSet/>
      <dgm:spPr/>
      <dgm:t>
        <a:bodyPr/>
        <a:lstStyle/>
        <a:p>
          <a:endParaRPr lang="el-GR"/>
        </a:p>
      </dgm:t>
    </dgm:pt>
    <dgm:pt modelId="{760C10C7-E4AB-4C80-9654-5434D1D862DB}">
      <dgm:prSet custT="1"/>
      <dgm:spPr/>
      <dgm:t>
        <a:bodyPr/>
        <a:lstStyle/>
        <a:p>
          <a:pPr algn="ctr"/>
          <a:r>
            <a:rPr lang="el-GR" sz="1800" dirty="0" smtClean="0"/>
            <a:t>Προστατίτιδα </a:t>
          </a:r>
          <a:endParaRPr lang="el-GR" sz="1800" dirty="0" smtClean="0"/>
        </a:p>
      </dgm:t>
    </dgm:pt>
    <dgm:pt modelId="{D10164EA-FABB-452E-8B21-03312904D089}" type="parTrans" cxnId="{048760D5-BF29-4B44-99CF-83EECD06D0E5}">
      <dgm:prSet/>
      <dgm:spPr/>
      <dgm:t>
        <a:bodyPr/>
        <a:lstStyle/>
        <a:p>
          <a:endParaRPr lang="el-GR"/>
        </a:p>
      </dgm:t>
    </dgm:pt>
    <dgm:pt modelId="{653393F0-B394-476D-AA53-73189C216682}" type="sibTrans" cxnId="{048760D5-BF29-4B44-99CF-83EECD06D0E5}">
      <dgm:prSet/>
      <dgm:spPr/>
      <dgm:t>
        <a:bodyPr/>
        <a:lstStyle/>
        <a:p>
          <a:endParaRPr lang="el-GR"/>
        </a:p>
      </dgm:t>
    </dgm:pt>
    <dgm:pt modelId="{C7584E48-A290-422D-8DC8-EBFCB1D3C9FE}">
      <dgm:prSet custT="1"/>
      <dgm:spPr/>
      <dgm:t>
        <a:bodyPr/>
        <a:lstStyle/>
        <a:p>
          <a:pPr algn="ctr"/>
          <a:r>
            <a:rPr lang="en-US" sz="1800" dirty="0" smtClean="0"/>
            <a:t>M. </a:t>
          </a:r>
          <a:r>
            <a:rPr lang="en-US" sz="1800" dirty="0" err="1" smtClean="0"/>
            <a:t>Hominis</a:t>
          </a:r>
          <a:r>
            <a:rPr lang="el-GR" sz="1800" dirty="0" smtClean="0"/>
            <a:t> </a:t>
          </a:r>
          <a:r>
            <a:rPr lang="en-US" sz="1800" dirty="0" smtClean="0">
              <a:sym typeface="Wingdings" pitchFamily="2" charset="2"/>
            </a:rPr>
            <a:t> </a:t>
          </a:r>
          <a:r>
            <a:rPr lang="el-GR" sz="1800" dirty="0" smtClean="0">
              <a:sym typeface="Wingdings" pitchFamily="2" charset="2"/>
            </a:rPr>
            <a:t>Λευκά αιμοσφαίρια </a:t>
          </a:r>
          <a:endParaRPr lang="el-GR" sz="1800" dirty="0"/>
        </a:p>
      </dgm:t>
    </dgm:pt>
    <dgm:pt modelId="{E83B3869-00F4-4AFB-8B33-E023BF2EB011}" type="parTrans" cxnId="{FB2F0E15-A3F9-4126-8CE1-944F1B850A77}">
      <dgm:prSet/>
      <dgm:spPr/>
      <dgm:t>
        <a:bodyPr/>
        <a:lstStyle/>
        <a:p>
          <a:endParaRPr lang="el-GR"/>
        </a:p>
      </dgm:t>
    </dgm:pt>
    <dgm:pt modelId="{11E122B7-761E-4802-9E55-257A8237A3FF}" type="sibTrans" cxnId="{FB2F0E15-A3F9-4126-8CE1-944F1B850A77}">
      <dgm:prSet/>
      <dgm:spPr/>
      <dgm:t>
        <a:bodyPr/>
        <a:lstStyle/>
        <a:p>
          <a:endParaRPr lang="el-GR"/>
        </a:p>
      </dgm:t>
    </dgm:pt>
    <dgm:pt modelId="{A25D0060-47C0-4773-9C7F-7A95C890CB93}">
      <dgm:prSet phldrT="[Κείμενο]"/>
      <dgm:spPr/>
      <dgm:t>
        <a:bodyPr/>
        <a:lstStyle/>
        <a:p>
          <a:pPr algn="ctr"/>
          <a:r>
            <a:rPr lang="el-GR" b="1" smtClean="0"/>
            <a:t>Νεογνική μηνιγγίτιδα </a:t>
          </a:r>
          <a:endParaRPr lang="el-GR" b="1" dirty="0"/>
        </a:p>
      </dgm:t>
    </dgm:pt>
    <dgm:pt modelId="{0068CE02-4A20-438F-B655-1D7F122E8EFD}" type="sibTrans" cxnId="{9CCC70D1-9BBF-46DB-8136-ECFBAAC536AC}">
      <dgm:prSet/>
      <dgm:spPr/>
      <dgm:t>
        <a:bodyPr/>
        <a:lstStyle/>
        <a:p>
          <a:endParaRPr lang="el-GR"/>
        </a:p>
      </dgm:t>
    </dgm:pt>
    <dgm:pt modelId="{A1DE2D1C-66C8-413C-AF5F-CE6C11DC2ED1}" type="parTrans" cxnId="{9CCC70D1-9BBF-46DB-8136-ECFBAAC536AC}">
      <dgm:prSet/>
      <dgm:spPr/>
      <dgm:t>
        <a:bodyPr/>
        <a:lstStyle/>
        <a:p>
          <a:endParaRPr lang="el-GR"/>
        </a:p>
      </dgm:t>
    </dgm:pt>
    <dgm:pt modelId="{BC6C8069-A4CB-44EA-9DAA-8EF0B1E9D746}">
      <dgm:prSet custT="1"/>
      <dgm:spPr/>
      <dgm:t>
        <a:bodyPr/>
        <a:lstStyle/>
        <a:p>
          <a:pPr algn="l"/>
          <a:endParaRPr lang="el-GR" sz="1800" dirty="0"/>
        </a:p>
      </dgm:t>
    </dgm:pt>
    <dgm:pt modelId="{AECDA5DC-CB31-48FD-AAB6-419A587557AE}" type="parTrans" cxnId="{7486BED5-6B01-4E94-85A5-98F2D6625E93}">
      <dgm:prSet/>
      <dgm:spPr/>
      <dgm:t>
        <a:bodyPr/>
        <a:lstStyle/>
        <a:p>
          <a:endParaRPr lang="el-GR"/>
        </a:p>
      </dgm:t>
    </dgm:pt>
    <dgm:pt modelId="{D7905C0C-8962-410E-A6F8-3788AD4184D2}" type="sibTrans" cxnId="{7486BED5-6B01-4E94-85A5-98F2D6625E93}">
      <dgm:prSet/>
      <dgm:spPr/>
      <dgm:t>
        <a:bodyPr/>
        <a:lstStyle/>
        <a:p>
          <a:endParaRPr lang="el-GR"/>
        </a:p>
      </dgm:t>
    </dgm:pt>
    <dgm:pt modelId="{28CAAE34-7B06-492C-872A-865B05371A7B}">
      <dgm:prSet custT="1"/>
      <dgm:spPr/>
      <dgm:t>
        <a:bodyPr/>
        <a:lstStyle/>
        <a:p>
          <a:pPr algn="ctr"/>
          <a:endParaRPr lang="el-GR" sz="1800" dirty="0"/>
        </a:p>
      </dgm:t>
    </dgm:pt>
    <dgm:pt modelId="{1BF4FC9B-11F5-4EBA-9375-7D4064F8EAB7}" type="parTrans" cxnId="{E41771AF-2F79-4D67-AF8F-CB7E8E1C0016}">
      <dgm:prSet/>
      <dgm:spPr/>
      <dgm:t>
        <a:bodyPr/>
        <a:lstStyle/>
        <a:p>
          <a:endParaRPr lang="el-GR"/>
        </a:p>
      </dgm:t>
    </dgm:pt>
    <dgm:pt modelId="{885E2887-EB65-42BE-8116-20826E2DED88}" type="sibTrans" cxnId="{E41771AF-2F79-4D67-AF8F-CB7E8E1C0016}">
      <dgm:prSet/>
      <dgm:spPr/>
      <dgm:t>
        <a:bodyPr/>
        <a:lstStyle/>
        <a:p>
          <a:endParaRPr lang="el-GR"/>
        </a:p>
      </dgm:t>
    </dgm:pt>
    <dgm:pt modelId="{2EAE9D4C-5D8F-4215-B580-1506D676D844}" type="pres">
      <dgm:prSet presAssocID="{B8E78B59-081D-4F84-BC21-75D5984B5080}" presName="diagram" presStyleCnt="0">
        <dgm:presLayoutVars>
          <dgm:dir/>
          <dgm:animLvl val="lvl"/>
          <dgm:resizeHandles val="exact"/>
        </dgm:presLayoutVars>
      </dgm:prSet>
      <dgm:spPr/>
    </dgm:pt>
    <dgm:pt modelId="{50F1BEB4-85F3-4667-8D90-9F587D062004}" type="pres">
      <dgm:prSet presAssocID="{35BD6A7A-DC16-40BB-8520-F6626D24C228}" presName="compNode" presStyleCnt="0"/>
      <dgm:spPr/>
    </dgm:pt>
    <dgm:pt modelId="{1219749D-712B-42B0-97EF-99EB23E4D4B2}" type="pres">
      <dgm:prSet presAssocID="{35BD6A7A-DC16-40BB-8520-F6626D24C228}" presName="childRect" presStyleLbl="bgAcc1" presStyleIdx="0" presStyleCnt="2">
        <dgm:presLayoutVars>
          <dgm:bulletEnabled val="1"/>
        </dgm:presLayoutVars>
      </dgm:prSet>
      <dgm:spPr/>
    </dgm:pt>
    <dgm:pt modelId="{CDA72CC9-0850-425E-B9E9-663693E2A393}" type="pres">
      <dgm:prSet presAssocID="{35BD6A7A-DC16-40BB-8520-F6626D24C228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319F1517-FFD4-493E-B4B3-081D41ADE5BF}" type="pres">
      <dgm:prSet presAssocID="{35BD6A7A-DC16-40BB-8520-F6626D24C228}" presName="parentRect" presStyleLbl="alignNode1" presStyleIdx="0" presStyleCnt="2"/>
      <dgm:spPr/>
    </dgm:pt>
    <dgm:pt modelId="{6E5AF7B5-8C6A-4E0F-A30E-3D08B754079E}" type="pres">
      <dgm:prSet presAssocID="{35BD6A7A-DC16-40BB-8520-F6626D24C228}" presName="adorn" presStyleLbl="fgAccFollowNod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930A5FCA-0D41-4677-AD63-A9DCF395E593}" type="pres">
      <dgm:prSet presAssocID="{76B12376-62D3-4336-8540-D7AB5228FB5E}" presName="sibTrans" presStyleLbl="sibTrans2D1" presStyleIdx="0" presStyleCnt="0"/>
      <dgm:spPr/>
    </dgm:pt>
    <dgm:pt modelId="{E2EFCEDC-56D3-4331-A11A-194D8C582A50}" type="pres">
      <dgm:prSet presAssocID="{A25D0060-47C0-4773-9C7F-7A95C890CB93}" presName="compNode" presStyleCnt="0"/>
      <dgm:spPr/>
    </dgm:pt>
    <dgm:pt modelId="{F86D6AE0-B2E0-4E30-8BF5-766007CD17F4}" type="pres">
      <dgm:prSet presAssocID="{A25D0060-47C0-4773-9C7F-7A95C890CB93}" presName="childRec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C334B31-855D-4B89-AC1C-B0B6F63502DE}" type="pres">
      <dgm:prSet presAssocID="{A25D0060-47C0-4773-9C7F-7A95C890CB93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E504736C-CB16-43B9-85A1-49BF4F212F1A}" type="pres">
      <dgm:prSet presAssocID="{A25D0060-47C0-4773-9C7F-7A95C890CB93}" presName="parentRect" presStyleLbl="alignNode1" presStyleIdx="1" presStyleCnt="2"/>
      <dgm:spPr/>
    </dgm:pt>
    <dgm:pt modelId="{961972FC-8CD5-47CA-8EA8-7BD8C9EE4C6B}" type="pres">
      <dgm:prSet presAssocID="{A25D0060-47C0-4773-9C7F-7A95C890CB93}" presName="adorn" presStyleLbl="fgAccFollowNode1" presStyleIdx="1" presStyleCnt="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</dgm:ptLst>
  <dgm:cxnLst>
    <dgm:cxn modelId="{CBE5F658-EBA3-47BA-AF21-6003704237C8}" type="presOf" srcId="{1EEDB55C-DB06-4800-BC0B-322526635804}" destId="{1219749D-712B-42B0-97EF-99EB23E4D4B2}" srcOrd="0" destOrd="2" presId="urn:microsoft.com/office/officeart/2005/8/layout/bList2"/>
    <dgm:cxn modelId="{1B79A2EE-9790-4D06-9CB6-C94AA924181F}" type="presOf" srcId="{81EDE43E-BBE6-4980-A203-DF7EA16106F5}" destId="{1219749D-712B-42B0-97EF-99EB23E4D4B2}" srcOrd="0" destOrd="0" presId="urn:microsoft.com/office/officeart/2005/8/layout/bList2"/>
    <dgm:cxn modelId="{7AF88D9D-4814-46B6-A476-7A370C7EDB5C}" type="presOf" srcId="{BC6C8069-A4CB-44EA-9DAA-8EF0B1E9D746}" destId="{F86D6AE0-B2E0-4E30-8BF5-766007CD17F4}" srcOrd="0" destOrd="0" presId="urn:microsoft.com/office/officeart/2005/8/layout/bList2"/>
    <dgm:cxn modelId="{358FF0CA-9CC8-4EC2-A4E4-17E9707E167A}" type="presOf" srcId="{A25D0060-47C0-4773-9C7F-7A95C890CB93}" destId="{E504736C-CB16-43B9-85A1-49BF4F212F1A}" srcOrd="1" destOrd="0" presId="urn:microsoft.com/office/officeart/2005/8/layout/bList2"/>
    <dgm:cxn modelId="{FBDC5D59-6DA8-4D86-88C4-28EA6A7BFAA1}" type="presOf" srcId="{1243B93A-9888-4C71-8C81-C738F47BC821}" destId="{1219749D-712B-42B0-97EF-99EB23E4D4B2}" srcOrd="0" destOrd="4" presId="urn:microsoft.com/office/officeart/2005/8/layout/bList2"/>
    <dgm:cxn modelId="{316ED81C-204E-470B-9F7A-19867CF64628}" type="presOf" srcId="{A25D0060-47C0-4773-9C7F-7A95C890CB93}" destId="{1C334B31-855D-4B89-AC1C-B0B6F63502DE}" srcOrd="0" destOrd="0" presId="urn:microsoft.com/office/officeart/2005/8/layout/bList2"/>
    <dgm:cxn modelId="{893025CE-8ED9-4AFC-944F-E3CEB282AFB1}" type="presOf" srcId="{DE8F0CB8-A29C-41BF-8A7F-91279376D25D}" destId="{1219749D-712B-42B0-97EF-99EB23E4D4B2}" srcOrd="0" destOrd="3" presId="urn:microsoft.com/office/officeart/2005/8/layout/bList2"/>
    <dgm:cxn modelId="{CF5F1CA7-CD87-4F5E-AF6B-96EDE5EDFD63}" srcId="{35BD6A7A-DC16-40BB-8520-F6626D24C228}" destId="{1EEDB55C-DB06-4800-BC0B-322526635804}" srcOrd="2" destOrd="0" parTransId="{D2901FA0-B5E4-42DF-A18E-5672DFC1495E}" sibTransId="{F5E60B51-AB30-47E2-880B-C1E66D05D96F}"/>
    <dgm:cxn modelId="{7486BED5-6B01-4E94-85A5-98F2D6625E93}" srcId="{A25D0060-47C0-4773-9C7F-7A95C890CB93}" destId="{BC6C8069-A4CB-44EA-9DAA-8EF0B1E9D746}" srcOrd="0" destOrd="0" parTransId="{AECDA5DC-CB31-48FD-AAB6-419A587557AE}" sibTransId="{D7905C0C-8962-410E-A6F8-3788AD4184D2}"/>
    <dgm:cxn modelId="{3FCD41AE-AE41-490A-B980-38D1EAEAF3D2}" srcId="{35BD6A7A-DC16-40BB-8520-F6626D24C228}" destId="{1243B93A-9888-4C71-8C81-C738F47BC821}" srcOrd="4" destOrd="0" parTransId="{5B588E09-38F8-4062-BD7B-55BB26CFAC56}" sibTransId="{6C413A59-24A5-42C9-8DA7-961A85CB7A46}"/>
    <dgm:cxn modelId="{9CCC70D1-9BBF-46DB-8136-ECFBAAC536AC}" srcId="{B8E78B59-081D-4F84-BC21-75D5984B5080}" destId="{A25D0060-47C0-4773-9C7F-7A95C890CB93}" srcOrd="1" destOrd="0" parTransId="{A1DE2D1C-66C8-413C-AF5F-CE6C11DC2ED1}" sibTransId="{0068CE02-4A20-438F-B655-1D7F122E8EFD}"/>
    <dgm:cxn modelId="{8DA82377-71EC-48CC-9E37-BDD43E61246E}" type="presOf" srcId="{C7584E48-A290-422D-8DC8-EBFCB1D3C9FE}" destId="{F86D6AE0-B2E0-4E30-8BF5-766007CD17F4}" srcOrd="0" destOrd="2" presId="urn:microsoft.com/office/officeart/2005/8/layout/bList2"/>
    <dgm:cxn modelId="{F74E8D08-1CE4-44A1-A805-EF1C25CE9993}" type="presOf" srcId="{28CAAE34-7B06-492C-872A-865B05371A7B}" destId="{F86D6AE0-B2E0-4E30-8BF5-766007CD17F4}" srcOrd="0" destOrd="1" presId="urn:microsoft.com/office/officeart/2005/8/layout/bList2"/>
    <dgm:cxn modelId="{403E4214-A70F-48F3-B6C5-20AC608F49F6}" type="presOf" srcId="{6596EA17-0812-4D91-9A38-6AF46CB03D12}" destId="{1219749D-712B-42B0-97EF-99EB23E4D4B2}" srcOrd="0" destOrd="1" presId="urn:microsoft.com/office/officeart/2005/8/layout/bList2"/>
    <dgm:cxn modelId="{CDEF0B6E-73F9-41A7-A170-34F9F1F8FC79}" srcId="{B8E78B59-081D-4F84-BC21-75D5984B5080}" destId="{35BD6A7A-DC16-40BB-8520-F6626D24C228}" srcOrd="0" destOrd="0" parTransId="{122687CB-FFD5-4A27-90B8-B672AD61C04D}" sibTransId="{76B12376-62D3-4336-8540-D7AB5228FB5E}"/>
    <dgm:cxn modelId="{477716C4-8009-400D-B616-3D532DFBE600}" srcId="{35BD6A7A-DC16-40BB-8520-F6626D24C228}" destId="{DE8F0CB8-A29C-41BF-8A7F-91279376D25D}" srcOrd="3" destOrd="0" parTransId="{5A31B02D-189F-4D68-8739-4E29C5BC2FA1}" sibTransId="{D1258B39-97B2-4CA9-BAE2-3F8FA1D9B8CE}"/>
    <dgm:cxn modelId="{FB2F0E15-A3F9-4126-8CE1-944F1B850A77}" srcId="{A25D0060-47C0-4773-9C7F-7A95C890CB93}" destId="{C7584E48-A290-422D-8DC8-EBFCB1D3C9FE}" srcOrd="2" destOrd="0" parTransId="{E83B3869-00F4-4AFB-8B33-E023BF2EB011}" sibTransId="{11E122B7-761E-4802-9E55-257A8237A3FF}"/>
    <dgm:cxn modelId="{64F219DB-5E7A-4040-8ED3-EA79E449C48B}" srcId="{35BD6A7A-DC16-40BB-8520-F6626D24C228}" destId="{6596EA17-0812-4D91-9A38-6AF46CB03D12}" srcOrd="1" destOrd="0" parTransId="{B2A2ABE9-C031-4C65-BBEF-D9A61808DB60}" sibTransId="{996A9DC8-0F3D-4946-A853-5F754958E14F}"/>
    <dgm:cxn modelId="{E41771AF-2F79-4D67-AF8F-CB7E8E1C0016}" srcId="{A25D0060-47C0-4773-9C7F-7A95C890CB93}" destId="{28CAAE34-7B06-492C-872A-865B05371A7B}" srcOrd="1" destOrd="0" parTransId="{1BF4FC9B-11F5-4EBA-9375-7D4064F8EAB7}" sibTransId="{885E2887-EB65-42BE-8116-20826E2DED88}"/>
    <dgm:cxn modelId="{1A831D9D-9DEE-4FFF-AA79-B0950288EFF5}" type="presOf" srcId="{B8E78B59-081D-4F84-BC21-75D5984B5080}" destId="{2EAE9D4C-5D8F-4215-B580-1506D676D844}" srcOrd="0" destOrd="0" presId="urn:microsoft.com/office/officeart/2005/8/layout/bList2"/>
    <dgm:cxn modelId="{52CB6AB5-393E-414B-8979-988FAEF9693E}" type="presOf" srcId="{760C10C7-E4AB-4C80-9654-5434D1D862DB}" destId="{1219749D-712B-42B0-97EF-99EB23E4D4B2}" srcOrd="0" destOrd="5" presId="urn:microsoft.com/office/officeart/2005/8/layout/bList2"/>
    <dgm:cxn modelId="{08CC8BC6-F3BA-4142-944E-5BDF9148A006}" type="presOf" srcId="{35BD6A7A-DC16-40BB-8520-F6626D24C228}" destId="{319F1517-FFD4-493E-B4B3-081D41ADE5BF}" srcOrd="1" destOrd="0" presId="urn:microsoft.com/office/officeart/2005/8/layout/bList2"/>
    <dgm:cxn modelId="{048760D5-BF29-4B44-99CF-83EECD06D0E5}" srcId="{35BD6A7A-DC16-40BB-8520-F6626D24C228}" destId="{760C10C7-E4AB-4C80-9654-5434D1D862DB}" srcOrd="5" destOrd="0" parTransId="{D10164EA-FABB-452E-8B21-03312904D089}" sibTransId="{653393F0-B394-476D-AA53-73189C216682}"/>
    <dgm:cxn modelId="{B9820DC7-007B-4184-AF06-F18905FC33BE}" srcId="{35BD6A7A-DC16-40BB-8520-F6626D24C228}" destId="{81EDE43E-BBE6-4980-A203-DF7EA16106F5}" srcOrd="0" destOrd="0" parTransId="{8644C136-A898-4DCE-BEA6-2B4D22AF5ADE}" sibTransId="{6638273E-F173-4531-AFB1-BDE627CBA684}"/>
    <dgm:cxn modelId="{36995EFA-8E10-4ADD-821F-6CAEFD46AA2B}" type="presOf" srcId="{35BD6A7A-DC16-40BB-8520-F6626D24C228}" destId="{CDA72CC9-0850-425E-B9E9-663693E2A393}" srcOrd="0" destOrd="0" presId="urn:microsoft.com/office/officeart/2005/8/layout/bList2"/>
    <dgm:cxn modelId="{6ABBA52D-F51A-4796-A814-1563DBB61AAC}" type="presOf" srcId="{76B12376-62D3-4336-8540-D7AB5228FB5E}" destId="{930A5FCA-0D41-4677-AD63-A9DCF395E593}" srcOrd="0" destOrd="0" presId="urn:microsoft.com/office/officeart/2005/8/layout/bList2"/>
    <dgm:cxn modelId="{FDCC5BC5-2858-4D3E-8034-E58D07D0A34C}" type="presParOf" srcId="{2EAE9D4C-5D8F-4215-B580-1506D676D844}" destId="{50F1BEB4-85F3-4667-8D90-9F587D062004}" srcOrd="0" destOrd="0" presId="urn:microsoft.com/office/officeart/2005/8/layout/bList2"/>
    <dgm:cxn modelId="{7EC5A008-5316-4F49-88F4-81C1E9287938}" type="presParOf" srcId="{50F1BEB4-85F3-4667-8D90-9F587D062004}" destId="{1219749D-712B-42B0-97EF-99EB23E4D4B2}" srcOrd="0" destOrd="0" presId="urn:microsoft.com/office/officeart/2005/8/layout/bList2"/>
    <dgm:cxn modelId="{C1E57B74-BB2B-4AFB-B81F-5E7BF7A448BE}" type="presParOf" srcId="{50F1BEB4-85F3-4667-8D90-9F587D062004}" destId="{CDA72CC9-0850-425E-B9E9-663693E2A393}" srcOrd="1" destOrd="0" presId="urn:microsoft.com/office/officeart/2005/8/layout/bList2"/>
    <dgm:cxn modelId="{D67DDEE1-8757-4ABC-9D42-62B9F2B84AD7}" type="presParOf" srcId="{50F1BEB4-85F3-4667-8D90-9F587D062004}" destId="{319F1517-FFD4-493E-B4B3-081D41ADE5BF}" srcOrd="2" destOrd="0" presId="urn:microsoft.com/office/officeart/2005/8/layout/bList2"/>
    <dgm:cxn modelId="{AB98E002-E2C8-4C90-B67A-71C3BC89FD38}" type="presParOf" srcId="{50F1BEB4-85F3-4667-8D90-9F587D062004}" destId="{6E5AF7B5-8C6A-4E0F-A30E-3D08B754079E}" srcOrd="3" destOrd="0" presId="urn:microsoft.com/office/officeart/2005/8/layout/bList2"/>
    <dgm:cxn modelId="{E965072A-3C98-44CC-8DC7-140448BF5380}" type="presParOf" srcId="{2EAE9D4C-5D8F-4215-B580-1506D676D844}" destId="{930A5FCA-0D41-4677-AD63-A9DCF395E593}" srcOrd="1" destOrd="0" presId="urn:microsoft.com/office/officeart/2005/8/layout/bList2"/>
    <dgm:cxn modelId="{0A75F667-9054-4A85-8B16-6261D63E7629}" type="presParOf" srcId="{2EAE9D4C-5D8F-4215-B580-1506D676D844}" destId="{E2EFCEDC-56D3-4331-A11A-194D8C582A50}" srcOrd="2" destOrd="0" presId="urn:microsoft.com/office/officeart/2005/8/layout/bList2"/>
    <dgm:cxn modelId="{31051020-E01D-4B25-B59D-55736D414822}" type="presParOf" srcId="{E2EFCEDC-56D3-4331-A11A-194D8C582A50}" destId="{F86D6AE0-B2E0-4E30-8BF5-766007CD17F4}" srcOrd="0" destOrd="0" presId="urn:microsoft.com/office/officeart/2005/8/layout/bList2"/>
    <dgm:cxn modelId="{90BA8C34-2449-47BC-A629-A9D84A3FAD0D}" type="presParOf" srcId="{E2EFCEDC-56D3-4331-A11A-194D8C582A50}" destId="{1C334B31-855D-4B89-AC1C-B0B6F63502DE}" srcOrd="1" destOrd="0" presId="urn:microsoft.com/office/officeart/2005/8/layout/bList2"/>
    <dgm:cxn modelId="{19449578-1A27-4E83-99CD-FA2B78FC0F59}" type="presParOf" srcId="{E2EFCEDC-56D3-4331-A11A-194D8C582A50}" destId="{E504736C-CB16-43B9-85A1-49BF4F212F1A}" srcOrd="2" destOrd="0" presId="urn:microsoft.com/office/officeart/2005/8/layout/bList2"/>
    <dgm:cxn modelId="{5E2D7A95-2357-42FF-B8C5-26BE8840F9BD}" type="presParOf" srcId="{E2EFCEDC-56D3-4331-A11A-194D8C582A50}" destId="{961972FC-8CD5-47CA-8EA8-7BD8C9EE4C6B}" srcOrd="3" destOrd="0" presId="urn:microsoft.com/office/officeart/2005/8/layout/b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5" name="24 - Υπότιτλος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1" name="30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16/3/2025</a:t>
            </a:fld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16/3/2025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16/3/2025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16/3/2025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16/3/2025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16/3/2025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16/3/2025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16/3/2025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16/3/2025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16/3/2025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16/3/2025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εικόνας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- Θέση τίτλου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1" name="30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26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16/3/2025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l-GR" dirty="0" smtClean="0"/>
              <a:t>1</a:t>
            </a:r>
            <a:r>
              <a:rPr lang="en-US" dirty="0" smtClean="0"/>
              <a:t>5.3 </a:t>
            </a:r>
            <a:r>
              <a:rPr lang="en-US" dirty="0" err="1" smtClean="0"/>
              <a:t>Mycoplasma</a:t>
            </a:r>
            <a:r>
              <a:rPr lang="en-US" dirty="0" smtClean="0"/>
              <a:t> </a:t>
            </a:r>
            <a:r>
              <a:rPr lang="en-US" dirty="0" err="1" smtClean="0"/>
              <a:t>homonis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l-GR" dirty="0" smtClean="0"/>
              <a:t>σελ. </a:t>
            </a:r>
            <a:r>
              <a:rPr lang="el-GR" dirty="0" smtClean="0"/>
              <a:t>112-113)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pPr algn="ctr"/>
            <a:r>
              <a:rPr lang="el-GR" dirty="0" smtClean="0">
                <a:solidFill>
                  <a:srgbClr val="00B0F0"/>
                </a:solidFill>
              </a:rPr>
              <a:t>Μάθημα: Μικροβιολογία ΙΙ (Θ)</a:t>
            </a:r>
          </a:p>
          <a:p>
            <a:pPr algn="ctr"/>
            <a:r>
              <a:rPr lang="el-GR" dirty="0" smtClean="0">
                <a:solidFill>
                  <a:srgbClr val="00B0F0"/>
                </a:solidFill>
              </a:rPr>
              <a:t>Τάξη: Γ΄ Βοηθός Ιατρικών και Βιολογικών Εργαστηρίων</a:t>
            </a:r>
          </a:p>
          <a:p>
            <a:pPr algn="ctr"/>
            <a:r>
              <a:rPr lang="el-GR" dirty="0" err="1" smtClean="0">
                <a:solidFill>
                  <a:srgbClr val="00B0F0"/>
                </a:solidFill>
              </a:rPr>
              <a:t>Όνομ</a:t>
            </a:r>
            <a:r>
              <a:rPr lang="el-GR" dirty="0" smtClean="0">
                <a:solidFill>
                  <a:srgbClr val="00B0F0"/>
                </a:solidFill>
              </a:rPr>
              <a:t>/</a:t>
            </a:r>
            <a:r>
              <a:rPr lang="el-GR" dirty="0" err="1" smtClean="0">
                <a:solidFill>
                  <a:srgbClr val="00B0F0"/>
                </a:solidFill>
              </a:rPr>
              <a:t>νυμο</a:t>
            </a:r>
            <a:r>
              <a:rPr lang="el-GR" dirty="0" smtClean="0">
                <a:solidFill>
                  <a:srgbClr val="00B0F0"/>
                </a:solidFill>
              </a:rPr>
              <a:t> Καθηγήτριας: Βασιλείου Άννα  </a:t>
            </a:r>
          </a:p>
          <a:p>
            <a:pPr algn="ctr"/>
            <a:r>
              <a:rPr lang="el-GR" dirty="0" smtClean="0">
                <a:solidFill>
                  <a:srgbClr val="00B0F0"/>
                </a:solidFill>
              </a:rPr>
              <a:t>6</a:t>
            </a:r>
            <a:r>
              <a:rPr lang="el-GR" baseline="30000" dirty="0" smtClean="0">
                <a:solidFill>
                  <a:srgbClr val="00B0F0"/>
                </a:solidFill>
              </a:rPr>
              <a:t>ο</a:t>
            </a:r>
            <a:r>
              <a:rPr lang="el-GR" dirty="0" smtClean="0">
                <a:solidFill>
                  <a:srgbClr val="00B0F0"/>
                </a:solidFill>
              </a:rPr>
              <a:t> ΕΠΑ.Λ Ιωαννίνων </a:t>
            </a:r>
          </a:p>
          <a:p>
            <a:pPr algn="ctr"/>
            <a:r>
              <a:rPr lang="el-GR" dirty="0" smtClean="0">
                <a:solidFill>
                  <a:srgbClr val="00B0F0"/>
                </a:solidFill>
              </a:rPr>
              <a:t>Σχ. Έτος: 2024-25  </a:t>
            </a:r>
          </a:p>
          <a:p>
            <a:endParaRPr lang="el-GR" dirty="0"/>
          </a:p>
        </p:txBody>
      </p:sp>
      <p:pic>
        <p:nvPicPr>
          <p:cNvPr id="1026" name="Picture 2" descr="C:\Users\αννα βασιλειου\Desktop\hominis\Vaccines-for-Mycoplasma-hominis-Vaccines-1.png"/>
          <p:cNvPicPr>
            <a:picLocks noChangeAspect="1" noChangeArrowheads="1"/>
          </p:cNvPicPr>
          <p:nvPr/>
        </p:nvPicPr>
        <p:blipFill>
          <a:blip r:embed="rId2"/>
          <a:srcRect t="7895" b="32096"/>
          <a:stretch>
            <a:fillRect/>
          </a:stretch>
        </p:blipFill>
        <p:spPr bwMode="auto">
          <a:xfrm rot="16200000">
            <a:off x="-2071707" y="2071675"/>
            <a:ext cx="6857996" cy="27146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3071802" y="2857496"/>
            <a:ext cx="23278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ΤΕΛΟΣ</a:t>
            </a:r>
            <a:endParaRPr lang="el-G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ΜΟΡΦΟΛΟΓΙΑ ΚΑΙ ΧΡΩΣΗ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sz="2000" dirty="0" smtClean="0"/>
          </a:p>
          <a:p>
            <a:pPr algn="ctr"/>
            <a:r>
              <a:rPr lang="el-GR" sz="2000" dirty="0" err="1" smtClean="0"/>
              <a:t>Κοκκοειδές</a:t>
            </a:r>
            <a:r>
              <a:rPr lang="el-GR" sz="2000" dirty="0" smtClean="0"/>
              <a:t> </a:t>
            </a:r>
            <a:r>
              <a:rPr lang="el-GR" sz="2000" dirty="0" smtClean="0"/>
              <a:t>ή νηματοειδές </a:t>
            </a:r>
            <a:r>
              <a:rPr lang="el-GR" sz="2000" dirty="0" smtClean="0"/>
              <a:t>κύτταρο</a:t>
            </a:r>
          </a:p>
          <a:p>
            <a:pPr algn="ctr"/>
            <a:r>
              <a:rPr lang="el-GR" sz="2000" dirty="0" smtClean="0"/>
              <a:t>Μεταβαλλόμενο σχήμα</a:t>
            </a:r>
            <a:endParaRPr lang="el-GR" sz="2000" dirty="0" smtClean="0"/>
          </a:p>
          <a:p>
            <a:pPr algn="ctr"/>
            <a:r>
              <a:rPr lang="el-GR" sz="2000" dirty="0" smtClean="0"/>
              <a:t>Δεν </a:t>
            </a:r>
            <a:r>
              <a:rPr lang="el-GR" sz="2000" dirty="0" smtClean="0"/>
              <a:t>χρωματίζεται εύκολα με </a:t>
            </a:r>
            <a:r>
              <a:rPr lang="el-GR" sz="2000" dirty="0" smtClean="0"/>
              <a:t>τη χρώση κατά </a:t>
            </a:r>
            <a:r>
              <a:rPr lang="el-GR" sz="2000" dirty="0" err="1" smtClean="0"/>
              <a:t>Gram</a:t>
            </a:r>
            <a:endParaRPr lang="el-GR" sz="2000" dirty="0" smtClean="0"/>
          </a:p>
          <a:p>
            <a:pPr>
              <a:buNone/>
            </a:pPr>
            <a:endParaRPr lang="el-GR" dirty="0" smtClean="0"/>
          </a:p>
          <a:p>
            <a:endParaRPr lang="el-GR" dirty="0"/>
          </a:p>
        </p:txBody>
      </p:sp>
      <p:sp>
        <p:nvSpPr>
          <p:cNvPr id="4" name="3 - Ορθογώνιο"/>
          <p:cNvSpPr/>
          <p:nvPr/>
        </p:nvSpPr>
        <p:spPr>
          <a:xfrm>
            <a:off x="2143108" y="3357562"/>
            <a:ext cx="4000528" cy="78581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Προτιμάται η χρώση </a:t>
            </a:r>
            <a:r>
              <a:rPr lang="el-GR" dirty="0" err="1" smtClean="0">
                <a:solidFill>
                  <a:schemeClr val="tx1"/>
                </a:solidFill>
              </a:rPr>
              <a:t>Giemsa</a:t>
            </a:r>
            <a:endParaRPr lang="el-GR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αννα βασιλειου\Desktop\hominis\R (1).jfif"/>
          <p:cNvPicPr>
            <a:picLocks noChangeAspect="1" noChangeArrowheads="1"/>
          </p:cNvPicPr>
          <p:nvPr/>
        </p:nvPicPr>
        <p:blipFill>
          <a:blip r:embed="rId2"/>
          <a:srcRect l="5366" t="21024" r="5366" b="5730"/>
          <a:stretch>
            <a:fillRect/>
          </a:stretch>
        </p:blipFill>
        <p:spPr bwMode="auto">
          <a:xfrm>
            <a:off x="2357422" y="4258780"/>
            <a:ext cx="3643338" cy="224205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ΚΑΛΛΙΕΡΓΕΙΑ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l-GR" dirty="0" smtClean="0"/>
              <a:t>Καλλιεργείται σε ειδικά θρεπτικά </a:t>
            </a:r>
            <a:r>
              <a:rPr lang="el-GR" dirty="0" smtClean="0"/>
              <a:t>υλικά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l-GR" dirty="0" smtClean="0"/>
          </a:p>
          <a:p>
            <a:pPr algn="ctr"/>
            <a:endParaRPr lang="el-GR" dirty="0" smtClean="0"/>
          </a:p>
          <a:p>
            <a:pPr algn="ctr">
              <a:buNone/>
            </a:pPr>
            <a:endParaRPr lang="el-GR" dirty="0" smtClean="0"/>
          </a:p>
          <a:p>
            <a:pPr algn="ctr"/>
            <a:r>
              <a:rPr lang="el-GR" dirty="0" smtClean="0"/>
              <a:t>Χρησιμοποιείται </a:t>
            </a:r>
            <a:r>
              <a:rPr lang="el-GR" dirty="0" smtClean="0"/>
              <a:t>ζωμός με</a:t>
            </a:r>
            <a:r>
              <a:rPr lang="el-GR" b="1" dirty="0" smtClean="0"/>
              <a:t> </a:t>
            </a:r>
            <a:r>
              <a:rPr lang="el-GR" b="1" dirty="0" err="1" smtClean="0"/>
              <a:t>Αργινίνη</a:t>
            </a:r>
            <a:r>
              <a:rPr lang="el-GR" b="1" dirty="0" smtClean="0"/>
              <a:t> </a:t>
            </a:r>
            <a:endParaRPr lang="en-US" b="1" dirty="0" smtClean="0"/>
          </a:p>
        </p:txBody>
      </p:sp>
      <p:sp>
        <p:nvSpPr>
          <p:cNvPr id="4" name="3 - Ορθογώνιο"/>
          <p:cNvSpPr/>
          <p:nvPr/>
        </p:nvSpPr>
        <p:spPr>
          <a:xfrm>
            <a:off x="2071670" y="2857496"/>
            <a:ext cx="4000528" cy="78581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Γ</a:t>
            </a:r>
            <a:r>
              <a:rPr lang="el-GR" dirty="0" smtClean="0">
                <a:solidFill>
                  <a:schemeClr val="tx1"/>
                </a:solidFill>
              </a:rPr>
              <a:t>ια </a:t>
            </a:r>
            <a:r>
              <a:rPr lang="el-GR" dirty="0" err="1" smtClean="0">
                <a:solidFill>
                  <a:schemeClr val="tx1"/>
                </a:solidFill>
              </a:rPr>
              <a:t>Mycoplasma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2071670" y="5286388"/>
            <a:ext cx="4000528" cy="78581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Για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tx1"/>
                </a:solidFill>
              </a:rPr>
              <a:t>αναγνώριση</a:t>
            </a:r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6" name="5 - Βέλος προς τα κάτω"/>
          <p:cNvSpPr/>
          <p:nvPr/>
        </p:nvSpPr>
        <p:spPr>
          <a:xfrm>
            <a:off x="3857620" y="2143116"/>
            <a:ext cx="64294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Βέλος προς τα κάτω"/>
          <p:cNvSpPr/>
          <p:nvPr/>
        </p:nvSpPr>
        <p:spPr>
          <a:xfrm>
            <a:off x="3857620" y="4572008"/>
            <a:ext cx="64294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ΑΝΤΙΓΟΝΙΚΗ ΣΥΣΤΑΣΗ </a:t>
            </a:r>
            <a:endParaRPr lang="el-GR" dirty="0"/>
          </a:p>
        </p:txBody>
      </p:sp>
      <p:sp>
        <p:nvSpPr>
          <p:cNvPr id="4" name="3 - Ορθογώνιο"/>
          <p:cNvSpPr/>
          <p:nvPr/>
        </p:nvSpPr>
        <p:spPr>
          <a:xfrm>
            <a:off x="2071670" y="2428868"/>
            <a:ext cx="4000528" cy="78581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3 Επιφανειακά αντιγόνα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2071670" y="4286256"/>
            <a:ext cx="4000528" cy="78581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7 </a:t>
            </a:r>
            <a:r>
              <a:rPr lang="el-GR" dirty="0" err="1" smtClean="0">
                <a:solidFill>
                  <a:schemeClr val="tx1"/>
                </a:solidFill>
              </a:rPr>
              <a:t>Ορότυποι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8" name="7 - Βέλος προς τα κάτω"/>
          <p:cNvSpPr/>
          <p:nvPr/>
        </p:nvSpPr>
        <p:spPr>
          <a:xfrm>
            <a:off x="3786182" y="3429000"/>
            <a:ext cx="64294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ΒΙΟΧΗΜΙΚΕΣ ΙΔΙΟΤΗΤΕΣ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/>
          </p:cNvGraphicFramePr>
          <p:nvPr/>
        </p:nvGraphicFramePr>
        <p:xfrm>
          <a:off x="457200" y="2571744"/>
          <a:ext cx="7239000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413000"/>
                <a:gridCol w="2413000"/>
                <a:gridCol w="2413000"/>
              </a:tblGrid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Ιδιότητες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M. </a:t>
                      </a:r>
                      <a:r>
                        <a:rPr lang="en-US" dirty="0" err="1" smtClean="0"/>
                        <a:t>hominis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Διάσπαση</a:t>
                      </a:r>
                      <a:r>
                        <a:rPr lang="el-GR" baseline="0" dirty="0" smtClean="0"/>
                        <a:t>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Γλυκόζη</a:t>
                      </a:r>
                      <a:r>
                        <a:rPr lang="el-GR" baseline="0" dirty="0" smtClean="0"/>
                        <a:t>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-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Υδρόλυση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err="1" smtClean="0"/>
                        <a:t>Αργινίνη</a:t>
                      </a:r>
                      <a:r>
                        <a:rPr lang="el-GR" b="1" dirty="0" smtClean="0"/>
                        <a:t> 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Ουρία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-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Ανθεκτικό</a:t>
                      </a:r>
                      <a:r>
                        <a:rPr lang="el-GR" baseline="0" dirty="0" smtClean="0"/>
                        <a:t> </a:t>
                      </a:r>
                      <a:endParaRPr lang="el-G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l-GR" dirty="0" err="1" smtClean="0"/>
                        <a:t>Ερυθρομυκίνη</a:t>
                      </a:r>
                      <a:r>
                        <a:rPr lang="el-GR" dirty="0" smtClean="0"/>
                        <a:t> </a:t>
                      </a:r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ΠΑΘΟΓΟΝΟΣ ΔΡΑΣΗ </a:t>
            </a:r>
            <a:endParaRPr lang="el-GR" dirty="0"/>
          </a:p>
        </p:txBody>
      </p:sp>
      <p:graphicFrame>
        <p:nvGraphicFramePr>
          <p:cNvPr id="4" name="3 - Διάγραμμα"/>
          <p:cNvGraphicFramePr/>
          <p:nvPr/>
        </p:nvGraphicFramePr>
        <p:xfrm>
          <a:off x="428596" y="1643050"/>
          <a:ext cx="7215238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ΕΠΙΔΗΜΙΟΛΟΓΙΑ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l-GR" sz="2400" dirty="0" smtClean="0"/>
              <a:t>Παρασιτεί στο κατώτερο ουρογεννητικό σύστημα </a:t>
            </a:r>
          </a:p>
          <a:p>
            <a:r>
              <a:rPr lang="el-GR" sz="2400" dirty="0" smtClean="0"/>
              <a:t>Σπανιότερα </a:t>
            </a:r>
            <a:r>
              <a:rPr lang="el-GR" sz="2400" dirty="0" smtClean="0"/>
              <a:t>ανευρίσκεται στο </a:t>
            </a:r>
            <a:r>
              <a:rPr lang="el-GR" sz="2400" dirty="0" err="1" smtClean="0"/>
              <a:t>στοματοφάρυγγα</a:t>
            </a:r>
            <a:r>
              <a:rPr lang="el-GR" sz="2400" dirty="0" smtClean="0"/>
              <a:t>.</a:t>
            </a:r>
          </a:p>
          <a:p>
            <a:endParaRPr lang="el-GR" dirty="0"/>
          </a:p>
        </p:txBody>
      </p:sp>
      <p:pic>
        <p:nvPicPr>
          <p:cNvPr id="2050" name="Picture 2" descr="C:\Users\αννα βασιλειου\Desktop\OIP (3).jf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3994" y="2714620"/>
            <a:ext cx="3408148" cy="357248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ΕΡΓΑΣΤΗΡΙΑΚΗ ΔΙΑΓΝΩΣΗ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u="sng" dirty="0" smtClean="0"/>
              <a:t>Ύποπτο Υλικό (Εκκρίματα)</a:t>
            </a:r>
            <a:r>
              <a:rPr lang="el-GR" u="sng" dirty="0" smtClean="0"/>
              <a:t>: 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Ουρηθρικό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Τραχηλικό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Κολπικό</a:t>
            </a:r>
            <a:endParaRPr lang="el-GR" dirty="0" smtClean="0"/>
          </a:p>
          <a:p>
            <a:r>
              <a:rPr lang="el-GR" dirty="0" smtClean="0"/>
              <a:t>Εμβολιασμός </a:t>
            </a:r>
            <a:r>
              <a:rPr lang="el-GR" dirty="0" smtClean="0"/>
              <a:t>σε ζωμό και </a:t>
            </a:r>
            <a:r>
              <a:rPr lang="el-GR" dirty="0" err="1" smtClean="0"/>
              <a:t>άγαρ</a:t>
            </a:r>
            <a:endParaRPr lang="el-GR" dirty="0" smtClean="0"/>
          </a:p>
          <a:p>
            <a:r>
              <a:rPr lang="el-GR" dirty="0" smtClean="0"/>
              <a:t>Τ=37°C </a:t>
            </a:r>
          </a:p>
          <a:p>
            <a:r>
              <a:rPr lang="el-GR" dirty="0" smtClean="0"/>
              <a:t>Ανάγνωση </a:t>
            </a:r>
            <a:r>
              <a:rPr lang="el-GR" dirty="0" smtClean="0"/>
              <a:t>καλλιεργειών </a:t>
            </a:r>
            <a:r>
              <a:rPr lang="el-GR" dirty="0" smtClean="0">
                <a:sym typeface="Wingdings" pitchFamily="2" charset="2"/>
              </a:rPr>
              <a:t> </a:t>
            </a:r>
            <a:r>
              <a:rPr lang="el-GR" b="1" dirty="0" smtClean="0"/>
              <a:t>4 </a:t>
            </a:r>
            <a:r>
              <a:rPr lang="el-GR" b="1" dirty="0" smtClean="0"/>
              <a:t>ημέρες</a:t>
            </a:r>
            <a:r>
              <a:rPr lang="el-GR" dirty="0" smtClean="0"/>
              <a:t>.</a:t>
            </a:r>
          </a:p>
          <a:p>
            <a:r>
              <a:rPr lang="el-GR" dirty="0" err="1" smtClean="0"/>
              <a:t>Ανακαλλιέργεια</a:t>
            </a:r>
            <a:r>
              <a:rPr lang="el-GR" dirty="0" smtClean="0"/>
              <a:t> </a:t>
            </a:r>
            <a:r>
              <a:rPr lang="el-GR" dirty="0" smtClean="0">
                <a:sym typeface="Wingdings" pitchFamily="2" charset="2"/>
              </a:rPr>
              <a:t> </a:t>
            </a:r>
            <a:r>
              <a:rPr lang="el-GR" dirty="0" smtClean="0"/>
              <a:t>Ζωμός </a:t>
            </a:r>
            <a:r>
              <a:rPr lang="el-GR" dirty="0" err="1" smtClean="0"/>
              <a:t>αργινίνης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5" name="4 - Επεξήγηση με παραλληλόγραμμο"/>
          <p:cNvSpPr/>
          <p:nvPr/>
        </p:nvSpPr>
        <p:spPr>
          <a:xfrm>
            <a:off x="6143636" y="2571744"/>
            <a:ext cx="2000264" cy="642942"/>
          </a:xfrm>
          <a:prstGeom prst="wedgeRectCallout">
            <a:avLst>
              <a:gd name="adj1" fmla="val -88936"/>
              <a:gd name="adj2" fmla="val 104586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r>
              <a:rPr lang="el-GR" sz="1400" dirty="0" smtClean="0">
                <a:solidFill>
                  <a:schemeClr val="tx1"/>
                </a:solidFill>
              </a:rPr>
              <a:t>Ζωμός </a:t>
            </a:r>
            <a:r>
              <a:rPr lang="el-GR" sz="1400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el-GR" sz="1400" dirty="0" smtClean="0">
                <a:solidFill>
                  <a:schemeClr val="tx1"/>
                </a:solidFill>
              </a:rPr>
              <a:t>CO2 5%.</a:t>
            </a:r>
          </a:p>
          <a:p>
            <a:pPr>
              <a:buFont typeface="Wingdings" pitchFamily="2" charset="2"/>
              <a:buChar char="ü"/>
            </a:pPr>
            <a:r>
              <a:rPr lang="el-GR" sz="1400" dirty="0" err="1" smtClean="0">
                <a:solidFill>
                  <a:schemeClr val="tx1"/>
                </a:solidFill>
              </a:rPr>
              <a:t>Αγαρ</a:t>
            </a:r>
            <a:r>
              <a:rPr lang="el-GR" sz="1400" dirty="0" smtClean="0">
                <a:solidFill>
                  <a:schemeClr val="tx1"/>
                </a:solidFill>
              </a:rPr>
              <a:t> </a:t>
            </a:r>
            <a:r>
              <a:rPr lang="el-GR" sz="1400" dirty="0" smtClean="0">
                <a:solidFill>
                  <a:schemeClr val="tx1"/>
                </a:solidFill>
                <a:sym typeface="Wingdings" pitchFamily="2" charset="2"/>
              </a:rPr>
              <a:t> Αναερόβια</a:t>
            </a:r>
            <a:endParaRPr lang="el-GR" sz="1400" dirty="0" smtClean="0">
              <a:solidFill>
                <a:schemeClr val="tx1"/>
              </a:solidFill>
            </a:endParaRPr>
          </a:p>
        </p:txBody>
      </p:sp>
      <p:sp>
        <p:nvSpPr>
          <p:cNvPr id="6" name="5 - Επεξήγηση με παραλληλόγραμμο"/>
          <p:cNvSpPr/>
          <p:nvPr/>
        </p:nvSpPr>
        <p:spPr>
          <a:xfrm>
            <a:off x="6143636" y="3643314"/>
            <a:ext cx="2000264" cy="642942"/>
          </a:xfrm>
          <a:prstGeom prst="wedgeRectCallout">
            <a:avLst>
              <a:gd name="adj1" fmla="val -107129"/>
              <a:gd name="adj2" fmla="val 726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r>
              <a:rPr lang="el-GR" sz="1400" dirty="0" smtClean="0">
                <a:solidFill>
                  <a:schemeClr val="tx1"/>
                </a:solidFill>
              </a:rPr>
              <a:t>Φακό </a:t>
            </a:r>
          </a:p>
          <a:p>
            <a:pPr>
              <a:buFont typeface="Wingdings" pitchFamily="2" charset="2"/>
              <a:buChar char="ü"/>
            </a:pPr>
            <a:r>
              <a:rPr lang="el-GR" sz="1400" dirty="0" smtClean="0">
                <a:solidFill>
                  <a:schemeClr val="tx1"/>
                </a:solidFill>
              </a:rPr>
              <a:t>Μικροσκόπιο </a:t>
            </a:r>
          </a:p>
        </p:txBody>
      </p:sp>
      <p:sp>
        <p:nvSpPr>
          <p:cNvPr id="7" name="6 - Επεξήγηση με παραλληλόγραμμο"/>
          <p:cNvSpPr/>
          <p:nvPr/>
        </p:nvSpPr>
        <p:spPr>
          <a:xfrm>
            <a:off x="6153160" y="5500702"/>
            <a:ext cx="2000264" cy="642942"/>
          </a:xfrm>
          <a:prstGeom prst="wedgeRectCallout">
            <a:avLst>
              <a:gd name="adj1" fmla="val -99199"/>
              <a:gd name="adj2" fmla="val -6666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400" dirty="0" smtClean="0">
                <a:solidFill>
                  <a:schemeClr val="tx1"/>
                </a:solidFill>
              </a:rPr>
              <a:t>Διαχωρισμός από άλλα </a:t>
            </a:r>
            <a:r>
              <a:rPr lang="el-GR" sz="1400" dirty="0" err="1" smtClean="0">
                <a:solidFill>
                  <a:schemeClr val="tx1"/>
                </a:solidFill>
              </a:rPr>
              <a:t>Μυκοπλάσματα</a:t>
            </a:r>
            <a:r>
              <a:rPr lang="el-GR" sz="1400" dirty="0" smtClean="0">
                <a:solidFill>
                  <a:schemeClr val="tx1"/>
                </a:solidFill>
              </a:rPr>
              <a:t>  </a:t>
            </a:r>
            <a:endParaRPr lang="el-GR" sz="1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ΘΕΡΑΠΕΙΑ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4294967295"/>
          </p:nvPr>
        </p:nvSpPr>
        <p:spPr>
          <a:xfrm>
            <a:off x="0" y="1609725"/>
            <a:ext cx="7239000" cy="4846638"/>
          </a:xfrm>
        </p:spPr>
        <p:txBody>
          <a:bodyPr/>
          <a:lstStyle/>
          <a:p>
            <a:pPr algn="ctr"/>
            <a:r>
              <a:rPr lang="el-GR" b="1" dirty="0" smtClean="0"/>
              <a:t>Ανθεκτικό:</a:t>
            </a:r>
          </a:p>
          <a:p>
            <a:pPr algn="ctr">
              <a:buFont typeface="Wingdings" pitchFamily="2" charset="2"/>
              <a:buChar char="ü"/>
            </a:pPr>
            <a:r>
              <a:rPr lang="el-GR" dirty="0" err="1" smtClean="0"/>
              <a:t>Ερυθρομυκίνη</a:t>
            </a:r>
            <a:endParaRPr lang="el-GR" dirty="0" smtClean="0"/>
          </a:p>
          <a:p>
            <a:pPr algn="ctr"/>
            <a:r>
              <a:rPr lang="el-GR" b="1" dirty="0" smtClean="0"/>
              <a:t>Ευαίσθητο:</a:t>
            </a:r>
          </a:p>
          <a:p>
            <a:pPr algn="ctr">
              <a:buFont typeface="Wingdings" pitchFamily="2" charset="2"/>
              <a:buChar char="ü"/>
            </a:pPr>
            <a:r>
              <a:rPr lang="el-GR" dirty="0" err="1" smtClean="0"/>
              <a:t>Λινκομυκίνη</a:t>
            </a:r>
            <a:endParaRPr lang="el-GR" dirty="0" smtClean="0"/>
          </a:p>
          <a:p>
            <a:pPr algn="ctr">
              <a:buFont typeface="Wingdings" pitchFamily="2" charset="2"/>
              <a:buChar char="ü"/>
            </a:pPr>
            <a:r>
              <a:rPr lang="el-GR" dirty="0" err="1" smtClean="0"/>
              <a:t>Τετρακυκλίνες</a:t>
            </a:r>
            <a:endParaRPr lang="el-GR" dirty="0" smtClean="0"/>
          </a:p>
          <a:p>
            <a:endParaRPr lang="el-GR" dirty="0"/>
          </a:p>
        </p:txBody>
      </p:sp>
      <p:pic>
        <p:nvPicPr>
          <p:cNvPr id="3074" name="Picture 2" descr="C:\Users\αννα βασιλειου\Desktop\OIP (2).jf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9474" y="4017332"/>
            <a:ext cx="4444162" cy="24835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96</TotalTime>
  <Words>177</Words>
  <PresentationFormat>Προβολή στην οθόνη (4:3)</PresentationFormat>
  <Paragraphs>71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Αφθονία</vt:lpstr>
      <vt:lpstr>15.3 Mycoplasma homonis (σελ. 112-113)</vt:lpstr>
      <vt:lpstr>ΜΟΡΦΟΛΟΓΙΑ ΚΑΙ ΧΡΩΣΗ </vt:lpstr>
      <vt:lpstr>ΚΑΛΛΙΕΡΓΕΙΑ </vt:lpstr>
      <vt:lpstr>ΑΝΤΙΓΟΝΙΚΗ ΣΥΣΤΑΣΗ </vt:lpstr>
      <vt:lpstr>ΒΙΟΧΗΜΙΚΕΣ ΙΔΙΟΤΗΤΕΣ</vt:lpstr>
      <vt:lpstr>ΠΑΘΟΓΟΝΟΣ ΔΡΑΣΗ </vt:lpstr>
      <vt:lpstr>ΕΠΙΔΗΜΙΟΛΟΓΙΑ </vt:lpstr>
      <vt:lpstr>ΕΡΓΑΣΤΗΡΙΑΚΗ ΔΙΑΓΝΩΣΗ </vt:lpstr>
      <vt:lpstr>ΘΕΡΑΠΕΙΑ </vt:lpstr>
      <vt:lpstr>Διαφάνεια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5.3 Mycoplasma homonis (σελ. </dc:title>
  <dc:creator>αννα βασιλειου</dc:creator>
  <cp:lastModifiedBy>αννα βασιλειου</cp:lastModifiedBy>
  <cp:revision>12</cp:revision>
  <dcterms:created xsi:type="dcterms:W3CDTF">2025-03-15T21:27:02Z</dcterms:created>
  <dcterms:modified xsi:type="dcterms:W3CDTF">2025-03-16T09:24:47Z</dcterms:modified>
</cp:coreProperties>
</file>