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4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6AFB3-DD47-4D47-AEDA-DA31E67EFFCF}" type="datetimeFigureOut">
              <a:rPr lang="el-GR" smtClean="0"/>
              <a:t>18/2/2025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ECF04-8A7D-47D5-B460-2BFA9390CBC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000232" y="1357298"/>
            <a:ext cx="6172200" cy="1143008"/>
          </a:xfrm>
        </p:spPr>
        <p:txBody>
          <a:bodyPr/>
          <a:lstStyle/>
          <a:p>
            <a:pPr algn="ctr"/>
            <a:r>
              <a:rPr lang="en-US" dirty="0" smtClean="0"/>
              <a:t>14. </a:t>
            </a:r>
            <a:r>
              <a:rPr lang="en-US" dirty="0" err="1" smtClean="0"/>
              <a:t>Vibrio</a:t>
            </a:r>
            <a:r>
              <a:rPr lang="en-US" dirty="0" smtClean="0"/>
              <a:t> (</a:t>
            </a:r>
            <a:r>
              <a:rPr lang="el-GR" dirty="0" err="1" smtClean="0"/>
              <a:t>Δονακιο</a:t>
            </a:r>
            <a:r>
              <a:rPr lang="el-GR" dirty="0" smtClean="0"/>
              <a:t>)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l-GR" dirty="0" smtClean="0"/>
              <a:t>Μάθημα: Μικροβιολογία </a:t>
            </a:r>
            <a:r>
              <a:rPr lang="el-GR" dirty="0" smtClean="0"/>
              <a:t>ΙΙ (Θ)</a:t>
            </a:r>
            <a:endParaRPr lang="el-GR" dirty="0" smtClean="0"/>
          </a:p>
          <a:p>
            <a:pPr algn="ctr"/>
            <a:r>
              <a:rPr lang="el-GR" dirty="0" smtClean="0"/>
              <a:t>Τάξη: Γ΄ </a:t>
            </a:r>
            <a:r>
              <a:rPr lang="el-GR" dirty="0" smtClean="0"/>
              <a:t>Βοηθός Ιατρικών </a:t>
            </a:r>
            <a:r>
              <a:rPr lang="el-GR" dirty="0" smtClean="0"/>
              <a:t>και Βιολογικών Εργαστηρίων</a:t>
            </a:r>
          </a:p>
          <a:p>
            <a:pPr algn="ctr"/>
            <a:r>
              <a:rPr lang="el-GR" dirty="0" err="1" smtClean="0"/>
              <a:t>Όνομ</a:t>
            </a:r>
            <a:r>
              <a:rPr lang="el-GR" dirty="0" smtClean="0"/>
              <a:t>/</a:t>
            </a:r>
            <a:r>
              <a:rPr lang="el-GR" dirty="0" err="1" smtClean="0"/>
              <a:t>νυμο</a:t>
            </a:r>
            <a:r>
              <a:rPr lang="el-GR" dirty="0" smtClean="0"/>
              <a:t> Καθηγήτριας: Βασιλείου Άννα  </a:t>
            </a:r>
          </a:p>
          <a:p>
            <a:pPr algn="ctr"/>
            <a:r>
              <a:rPr lang="el-GR" dirty="0" smtClean="0"/>
              <a:t>6</a:t>
            </a:r>
            <a:r>
              <a:rPr lang="el-GR" baseline="30000" dirty="0" smtClean="0"/>
              <a:t>ο</a:t>
            </a:r>
            <a:r>
              <a:rPr lang="el-GR" dirty="0" smtClean="0"/>
              <a:t> ΕΠΑ.Λ Ιωαννίνων </a:t>
            </a:r>
          </a:p>
          <a:p>
            <a:pPr algn="ctr"/>
            <a:r>
              <a:rPr lang="el-GR" dirty="0" smtClean="0"/>
              <a:t>Σχ. Έτος: </a:t>
            </a:r>
            <a:r>
              <a:rPr lang="el-GR" dirty="0" smtClean="0"/>
              <a:t>2024-25  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1026" name="Picture 2" descr="C:\Users\αννα βασιλειου\Desktop\OI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838456"/>
            <a:ext cx="4105275" cy="14478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Εργαστηριακη</a:t>
            </a:r>
            <a:r>
              <a:rPr lang="el-GR" b="1" dirty="0" smtClean="0"/>
              <a:t> </a:t>
            </a:r>
            <a:r>
              <a:rPr lang="el-GR" b="1" dirty="0" err="1" smtClean="0"/>
              <a:t>Διαγνωση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Δειγματοληψία από υδαρείς κενώσεις.</a:t>
            </a:r>
          </a:p>
          <a:p>
            <a:r>
              <a:rPr lang="el-GR" dirty="0" smtClean="0"/>
              <a:t>Καλλιέργεια σε αλκαλικό </a:t>
            </a:r>
            <a:r>
              <a:rPr lang="el-GR" dirty="0" err="1" smtClean="0"/>
              <a:t>πεπτονικό</a:t>
            </a:r>
            <a:r>
              <a:rPr lang="el-GR" dirty="0" smtClean="0"/>
              <a:t> ζωμό (37°C, 6-8 ώρες).</a:t>
            </a:r>
          </a:p>
          <a:p>
            <a:r>
              <a:rPr lang="el-GR" dirty="0" err="1" smtClean="0"/>
              <a:t>Ανακαλλιέργεια</a:t>
            </a:r>
            <a:r>
              <a:rPr lang="el-GR" dirty="0" smtClean="0"/>
              <a:t> σε TCBS </a:t>
            </a:r>
            <a:r>
              <a:rPr lang="el-GR" dirty="0" err="1" smtClean="0"/>
              <a:t>άγαρ</a:t>
            </a:r>
            <a:r>
              <a:rPr lang="el-GR" dirty="0" smtClean="0"/>
              <a:t> (37°C, 24 ώρες).</a:t>
            </a:r>
          </a:p>
          <a:p>
            <a:r>
              <a:rPr lang="el-GR" dirty="0" smtClean="0"/>
              <a:t>Επιλογή κίτρινων αποικιών -&gt; Βιοχημικές δοκιμασίες.</a:t>
            </a:r>
          </a:p>
          <a:p>
            <a:r>
              <a:rPr lang="el-GR" dirty="0" smtClean="0"/>
              <a:t>Δοκιμασίες συγκόλλησης με αντί Ο-1 ορό.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8194" name="Picture 2" descr="C:\Users\αννα βασιλειου\Desktop\OIP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5" y="4574340"/>
            <a:ext cx="3143272" cy="2083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Προφυλαξη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Αναφορά κρουσμάτων.</a:t>
            </a:r>
          </a:p>
          <a:p>
            <a:r>
              <a:rPr lang="el-GR" dirty="0" smtClean="0"/>
              <a:t>Υγειονομική βελτίωση (ύδρευση, αποχέτευση).</a:t>
            </a:r>
          </a:p>
          <a:p>
            <a:r>
              <a:rPr lang="el-GR" dirty="0" smtClean="0"/>
              <a:t>Βράσιμο νερού, αποφυγή ωμών τροφών.</a:t>
            </a:r>
          </a:p>
          <a:p>
            <a:r>
              <a:rPr lang="el-GR" dirty="0" smtClean="0"/>
              <a:t>Εμβολιασμός σε ενδημικές περιοχές.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Θεραπεια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u="sng" dirty="0" smtClean="0"/>
              <a:t>Αντιμετώπιση </a:t>
            </a:r>
            <a:r>
              <a:rPr lang="el-GR" u="sng" dirty="0" smtClean="0"/>
              <a:t>αφυδάτωσης:</a:t>
            </a:r>
          </a:p>
          <a:p>
            <a:pPr>
              <a:buNone/>
            </a:pPr>
            <a:r>
              <a:rPr lang="el-GR" dirty="0" smtClean="0"/>
              <a:t>- Χορήγηση ορών</a:t>
            </a:r>
            <a:endParaRPr lang="el-GR" dirty="0" smtClean="0"/>
          </a:p>
          <a:p>
            <a:r>
              <a:rPr lang="el-GR" u="sng" dirty="0" err="1" smtClean="0"/>
              <a:t>Χημειοθεραπευτικά</a:t>
            </a:r>
            <a:r>
              <a:rPr lang="el-GR" dirty="0" smtClean="0"/>
              <a:t> για </a:t>
            </a:r>
            <a:r>
              <a:rPr lang="el-GR" dirty="0" smtClean="0"/>
              <a:t>μείωση:</a:t>
            </a:r>
          </a:p>
          <a:p>
            <a:pPr>
              <a:buNone/>
            </a:pPr>
            <a:r>
              <a:rPr lang="el-GR" dirty="0" smtClean="0"/>
              <a:t>- Βακτηρίων</a:t>
            </a:r>
          </a:p>
          <a:p>
            <a:pPr>
              <a:buNone/>
            </a:pPr>
            <a:r>
              <a:rPr lang="el-GR" dirty="0" smtClean="0"/>
              <a:t>- </a:t>
            </a:r>
            <a:r>
              <a:rPr lang="el-GR" dirty="0" err="1" smtClean="0"/>
              <a:t>Μικροβιοφορίας</a:t>
            </a:r>
            <a:endParaRPr lang="el-GR" dirty="0" smtClean="0"/>
          </a:p>
          <a:p>
            <a:r>
              <a:rPr lang="el-GR" dirty="0" smtClean="0"/>
              <a:t>Φ</a:t>
            </a:r>
            <a:r>
              <a:rPr lang="el-GR" dirty="0" smtClean="0"/>
              <a:t>άρμακο εκλογής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b="1" dirty="0" err="1" smtClean="0"/>
              <a:t>Τετρακυκλίνη</a:t>
            </a:r>
            <a:endParaRPr lang="el-GR" b="1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9218" name="Picture 2" descr="C:\Users\αννα βασιλειου\Desktop\O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2711" y="4357694"/>
            <a:ext cx="3590925" cy="2228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143240" y="2786058"/>
            <a:ext cx="2775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τελοσ</a:t>
            </a:r>
            <a:endPara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γένοσ</a:t>
            </a:r>
            <a:r>
              <a:rPr lang="el-GR" b="1" dirty="0" smtClean="0"/>
              <a:t> </a:t>
            </a:r>
            <a:r>
              <a:rPr lang="en-US" b="1" dirty="0" err="1" smtClean="0"/>
              <a:t>Vibrio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Περιλαμβάνει </a:t>
            </a:r>
            <a:r>
              <a:rPr lang="el-GR" dirty="0" smtClean="0"/>
              <a:t>πάνω από 35 είδη.</a:t>
            </a:r>
          </a:p>
          <a:p>
            <a:r>
              <a:rPr lang="el-GR" dirty="0" smtClean="0"/>
              <a:t>Είναι </a:t>
            </a:r>
            <a:r>
              <a:rPr lang="el-GR" dirty="0" err="1" smtClean="0"/>
              <a:t>Gram</a:t>
            </a:r>
            <a:r>
              <a:rPr lang="el-GR" dirty="0" smtClean="0"/>
              <a:t> </a:t>
            </a:r>
            <a:r>
              <a:rPr lang="el-GR" dirty="0" smtClean="0"/>
              <a:t>(-) βακτήρια</a:t>
            </a:r>
          </a:p>
          <a:p>
            <a:r>
              <a:rPr lang="el-GR" dirty="0" smtClean="0"/>
              <a:t>Άσπορα</a:t>
            </a:r>
          </a:p>
          <a:p>
            <a:r>
              <a:rPr lang="el-GR" dirty="0" smtClean="0"/>
              <a:t>Κινητά</a:t>
            </a:r>
          </a:p>
          <a:p>
            <a:r>
              <a:rPr lang="el-GR" dirty="0" err="1" smtClean="0"/>
              <a:t>Λοφιότριχα</a:t>
            </a:r>
            <a:endParaRPr lang="el-GR" dirty="0" smtClean="0"/>
          </a:p>
          <a:p>
            <a:r>
              <a:rPr lang="el-GR" dirty="0" smtClean="0"/>
              <a:t>Προαιρετικά αναερόβια.</a:t>
            </a:r>
          </a:p>
          <a:p>
            <a:endParaRPr lang="el-GR" dirty="0"/>
          </a:p>
        </p:txBody>
      </p:sp>
      <p:pic>
        <p:nvPicPr>
          <p:cNvPr id="2050" name="Picture 2" descr="C:\Users\αννα βασιλειου\Desktop\Mibi_Art_-_Vibrio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071678"/>
            <a:ext cx="3428993" cy="2285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err="1" smtClean="0"/>
              <a:t>Vibrio</a:t>
            </a:r>
            <a:r>
              <a:rPr lang="el-GR" b="1" dirty="0" smtClean="0"/>
              <a:t> </a:t>
            </a:r>
            <a:r>
              <a:rPr lang="el-GR" b="1" dirty="0" err="1" smtClean="0"/>
              <a:t>cholerae</a:t>
            </a:r>
            <a:r>
              <a:rPr lang="el-GR" b="1" dirty="0" smtClean="0"/>
              <a:t> (</a:t>
            </a:r>
            <a:r>
              <a:rPr lang="el-GR" b="1" dirty="0" smtClean="0"/>
              <a:t>Δον</a:t>
            </a:r>
            <a:r>
              <a:rPr lang="en-US" b="1" dirty="0" smtClean="0"/>
              <a:t>a</a:t>
            </a:r>
            <a:r>
              <a:rPr lang="el-GR" b="1" dirty="0" err="1" smtClean="0"/>
              <a:t>κιο</a:t>
            </a:r>
            <a:r>
              <a:rPr lang="el-GR" b="1" dirty="0" smtClean="0"/>
              <a:t> </a:t>
            </a:r>
            <a:r>
              <a:rPr lang="el-GR" b="1" dirty="0" err="1" smtClean="0"/>
              <a:t>τησ</a:t>
            </a:r>
            <a:r>
              <a:rPr lang="el-GR" b="1" dirty="0" smtClean="0"/>
              <a:t> χολ</a:t>
            </a:r>
            <a:r>
              <a:rPr lang="en-US" b="1" dirty="0" smtClean="0"/>
              <a:t>e</a:t>
            </a:r>
            <a:r>
              <a:rPr lang="el-GR" b="1" dirty="0" err="1" smtClean="0"/>
              <a:t>ρασ</a:t>
            </a:r>
            <a:r>
              <a:rPr lang="el-GR" b="1" dirty="0" smtClean="0"/>
              <a:t>)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err="1" smtClean="0"/>
              <a:t>Μορφολογια</a:t>
            </a:r>
            <a:r>
              <a:rPr lang="el-GR" dirty="0" smtClean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Χρωση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Μικρό </a:t>
            </a:r>
            <a:r>
              <a:rPr lang="el-GR" dirty="0" err="1" smtClean="0"/>
              <a:t>Gram</a:t>
            </a:r>
            <a:r>
              <a:rPr lang="el-GR" dirty="0" smtClean="0"/>
              <a:t> </a:t>
            </a:r>
            <a:r>
              <a:rPr lang="el-GR" dirty="0" smtClean="0"/>
              <a:t>(-) </a:t>
            </a:r>
            <a:r>
              <a:rPr lang="el-GR" dirty="0" smtClean="0"/>
              <a:t>βακτηρίδιο.</a:t>
            </a:r>
          </a:p>
          <a:p>
            <a:r>
              <a:rPr lang="el-GR" dirty="0" smtClean="0"/>
              <a:t>Ευθύ ή με κάμψη (μοιάζει με κόμμα).</a:t>
            </a:r>
          </a:p>
          <a:p>
            <a:r>
              <a:rPr lang="el-GR" dirty="0" smtClean="0"/>
              <a:t>Κινείται με βλεφαρίδα σε κάθε πόλο.</a:t>
            </a:r>
          </a:p>
          <a:p>
            <a:endParaRPr lang="el-GR" dirty="0"/>
          </a:p>
        </p:txBody>
      </p:sp>
      <p:pic>
        <p:nvPicPr>
          <p:cNvPr id="3074" name="Picture 2" descr="C:\Users\αννα βασιλειου\Desktop\OIP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429000"/>
            <a:ext cx="3400425" cy="2543175"/>
          </a:xfrm>
          <a:prstGeom prst="rect">
            <a:avLst/>
          </a:prstGeom>
          <a:noFill/>
        </p:spPr>
      </p:pic>
      <p:pic>
        <p:nvPicPr>
          <p:cNvPr id="3075" name="Picture 3" descr="C:\Users\αννα βασιλειου\Desktop\OIP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429000"/>
            <a:ext cx="2571767" cy="25717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Καλλιέργεια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Κ</a:t>
            </a:r>
            <a:r>
              <a:rPr lang="el-GR" dirty="0" smtClean="0"/>
              <a:t>οινά </a:t>
            </a:r>
            <a:r>
              <a:rPr lang="el-GR" dirty="0" smtClean="0"/>
              <a:t>και ειδικά θρεπτικά υλικά.</a:t>
            </a:r>
          </a:p>
          <a:p>
            <a:r>
              <a:rPr lang="el-GR" dirty="0" smtClean="0"/>
              <a:t>Αερόβιες </a:t>
            </a:r>
            <a:r>
              <a:rPr lang="el-GR" dirty="0" smtClean="0"/>
              <a:t>συνθήκες</a:t>
            </a:r>
          </a:p>
          <a:p>
            <a:r>
              <a:rPr lang="el-GR" dirty="0" smtClean="0"/>
              <a:t>Τ = 37°C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Αλκαλικό </a:t>
            </a:r>
            <a:r>
              <a:rPr lang="el-GR" dirty="0" smtClean="0"/>
              <a:t>περιβάλλον (</a:t>
            </a:r>
            <a:r>
              <a:rPr lang="el-GR" dirty="0" err="1" smtClean="0"/>
              <a:t>pH</a:t>
            </a:r>
            <a:r>
              <a:rPr lang="el-GR" dirty="0" smtClean="0"/>
              <a:t> = 8-9).</a:t>
            </a:r>
          </a:p>
          <a:p>
            <a:endParaRPr lang="el-GR" dirty="0"/>
          </a:p>
        </p:txBody>
      </p:sp>
      <p:pic>
        <p:nvPicPr>
          <p:cNvPr id="4098" name="Picture 2" descr="C:\Users\αννα βασιλειου\Desktop\OIP (7).jpg"/>
          <p:cNvPicPr>
            <a:picLocks noChangeAspect="1" noChangeArrowheads="1"/>
          </p:cNvPicPr>
          <p:nvPr/>
        </p:nvPicPr>
        <p:blipFill>
          <a:blip r:embed="rId2"/>
          <a:srcRect r="1497" b="32692"/>
          <a:stretch>
            <a:fillRect/>
          </a:stretch>
        </p:blipFill>
        <p:spPr bwMode="auto">
          <a:xfrm>
            <a:off x="2285984" y="4000504"/>
            <a:ext cx="4071966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err="1" smtClean="0"/>
              <a:t>ΒιοχημικΕΣ</a:t>
            </a:r>
            <a:r>
              <a:rPr lang="el-GR" b="1" dirty="0" smtClean="0"/>
              <a:t> </a:t>
            </a:r>
            <a:r>
              <a:rPr lang="el-GR" b="1" dirty="0" err="1" smtClean="0"/>
              <a:t>ΙδιότητεΣ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Ιδιότητες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V. </a:t>
                      </a:r>
                      <a:r>
                        <a:rPr lang="en-US" dirty="0" err="1" smtClean="0"/>
                        <a:t>Cholerae</a:t>
                      </a:r>
                      <a:r>
                        <a:rPr lang="en-US" dirty="0" smtClean="0"/>
                        <a:t>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l-GR" b="1" dirty="0" smtClean="0"/>
                    </a:p>
                    <a:p>
                      <a:pPr algn="ctr"/>
                      <a:r>
                        <a:rPr lang="el-GR" b="1" dirty="0" smtClean="0"/>
                        <a:t>Διάσπαση</a:t>
                      </a:r>
                      <a:r>
                        <a:rPr lang="el-GR" b="1" baseline="0" dirty="0" smtClean="0"/>
                        <a:t> 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Γλυκόζη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        + (οξύ)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Σουκρόζη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+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Λακτόζη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           + (αργά)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l-GR" b="1" dirty="0" smtClean="0"/>
                    </a:p>
                    <a:p>
                      <a:pPr algn="ctr"/>
                      <a:endParaRPr lang="el-GR" b="1" dirty="0" smtClean="0"/>
                    </a:p>
                    <a:p>
                      <a:pPr algn="ctr"/>
                      <a:r>
                        <a:rPr lang="el-GR" b="1" dirty="0" smtClean="0"/>
                        <a:t>Παραγωγή 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Ινδόλη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+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sz="1100" dirty="0" smtClean="0"/>
                        <a:t>2</a:t>
                      </a:r>
                      <a:r>
                        <a:rPr lang="en-US" dirty="0" smtClean="0"/>
                        <a:t>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Καταλάση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+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Οξειδάση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+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Αντιγονική</a:t>
            </a:r>
            <a:r>
              <a:rPr lang="el-GR" b="1" dirty="0" smtClean="0"/>
              <a:t> </a:t>
            </a:r>
            <a:r>
              <a:rPr lang="el-GR" b="1" dirty="0" err="1" smtClean="0"/>
              <a:t>Συσταση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Διακρίνεται σε </a:t>
            </a:r>
            <a:r>
              <a:rPr lang="el-GR" b="1" dirty="0" smtClean="0"/>
              <a:t>6</a:t>
            </a:r>
            <a:r>
              <a:rPr lang="el-GR" dirty="0" smtClean="0"/>
              <a:t> </a:t>
            </a:r>
            <a:r>
              <a:rPr lang="el-GR" dirty="0" smtClean="0"/>
              <a:t>ορολογικούς τύπους.</a:t>
            </a:r>
          </a:p>
          <a:p>
            <a:r>
              <a:rPr lang="el-GR" dirty="0" smtClean="0"/>
              <a:t>Τα στελέχη του </a:t>
            </a:r>
            <a:r>
              <a:rPr lang="el-GR" dirty="0" err="1" smtClean="0"/>
              <a:t>ορότυπου</a:t>
            </a:r>
            <a:r>
              <a:rPr lang="el-GR" dirty="0" smtClean="0"/>
              <a:t> </a:t>
            </a:r>
            <a:r>
              <a:rPr lang="el-GR" b="1" dirty="0" smtClean="0"/>
              <a:t>Ο:1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dirty="0" smtClean="0"/>
              <a:t>προκαλούν </a:t>
            </a:r>
            <a:r>
              <a:rPr lang="el-GR" dirty="0" smtClean="0"/>
              <a:t>τη </a:t>
            </a:r>
            <a:r>
              <a:rPr lang="el-GR" b="1" dirty="0" smtClean="0"/>
              <a:t>Χολέρα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8" name="Picture 2" descr="C:\Users\αννα βασιλειου\Desktop\λήψη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071810"/>
            <a:ext cx="2231980" cy="328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Παθογόνοσ</a:t>
            </a:r>
            <a:r>
              <a:rPr lang="el-GR" b="1" dirty="0" smtClean="0"/>
              <a:t> </a:t>
            </a:r>
            <a:r>
              <a:rPr lang="el-GR" b="1" dirty="0" err="1" smtClean="0"/>
              <a:t>Δραση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Παράγει </a:t>
            </a:r>
            <a:r>
              <a:rPr lang="el-GR" b="1" dirty="0" smtClean="0">
                <a:solidFill>
                  <a:schemeClr val="bg2">
                    <a:lumMod val="50000"/>
                  </a:schemeClr>
                </a:solidFill>
              </a:rPr>
              <a:t>εντεροτοξίνη</a:t>
            </a:r>
            <a:r>
              <a:rPr lang="el-GR" dirty="0" smtClean="0"/>
              <a:t> που προκαλεί χολέρα</a:t>
            </a:r>
            <a:r>
              <a:rPr lang="el-GR" dirty="0" smtClean="0"/>
              <a:t>.</a:t>
            </a:r>
            <a:endParaRPr lang="el-GR" dirty="0" smtClean="0"/>
          </a:p>
          <a:p>
            <a:r>
              <a:rPr lang="el-GR" b="1" u="sng" dirty="0" smtClean="0"/>
              <a:t>Συμπτώματα:</a:t>
            </a:r>
          </a:p>
          <a:p>
            <a:pPr lvl="1"/>
            <a:r>
              <a:rPr lang="el-GR" dirty="0" smtClean="0"/>
              <a:t>Μυϊκές συσπάσεις στην κοιλιά.</a:t>
            </a:r>
          </a:p>
          <a:p>
            <a:pPr lvl="1"/>
            <a:r>
              <a:rPr lang="el-GR" dirty="0" smtClean="0"/>
              <a:t>Εμετοί.</a:t>
            </a:r>
          </a:p>
          <a:p>
            <a:pPr lvl="1"/>
            <a:r>
              <a:rPr lang="el-GR" dirty="0" smtClean="0"/>
              <a:t>Διαρροϊκές κενώσεις ("ρυζόνερο").</a:t>
            </a:r>
          </a:p>
          <a:p>
            <a:r>
              <a:rPr lang="el-GR" dirty="0" smtClean="0"/>
              <a:t>Αφυδάτωση, απώλεια ηλεκτρολυτών (πιθανός θάνατος).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7171" name="Picture 3" descr="C:\Users\αννα βασιλειου\Desktop\OIP (10).jpg"/>
          <p:cNvPicPr>
            <a:picLocks noChangeAspect="1" noChangeArrowheads="1"/>
          </p:cNvPicPr>
          <p:nvPr/>
        </p:nvPicPr>
        <p:blipFill>
          <a:blip r:embed="rId2"/>
          <a:srcRect r="332" b="13461"/>
          <a:stretch>
            <a:fillRect/>
          </a:stretch>
        </p:blipFill>
        <p:spPr bwMode="auto">
          <a:xfrm>
            <a:off x="2825738" y="4500570"/>
            <a:ext cx="3175022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ΧΟΛΕΡΑ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5122" name="Picture 2" descr="C:\Users\αννα βασιλειου\Desktop\OIP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428868"/>
            <a:ext cx="3357554" cy="1888624"/>
          </a:xfrm>
          <a:prstGeom prst="rect">
            <a:avLst/>
          </a:prstGeom>
          <a:noFill/>
        </p:spPr>
      </p:pic>
      <p:pic>
        <p:nvPicPr>
          <p:cNvPr id="5123" name="Picture 3" descr="C:\Users\αννα βασιλειου\Desktop\OIP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428868"/>
            <a:ext cx="3143272" cy="1896573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785786" y="4357694"/>
            <a:ext cx="335758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smtClean="0"/>
              <a:t>Τζον </a:t>
            </a:r>
            <a:r>
              <a:rPr lang="el-GR" sz="1100" dirty="0" err="1" smtClean="0"/>
              <a:t>Σνόου</a:t>
            </a:r>
            <a:r>
              <a:rPr lang="el-GR" sz="1100" dirty="0" smtClean="0"/>
              <a:t> </a:t>
            </a:r>
          </a:p>
          <a:p>
            <a:pPr algn="ctr"/>
            <a:r>
              <a:rPr lang="el-GR" sz="1100" dirty="0" smtClean="0"/>
              <a:t>Πατέρας της σύγχρονης επιδημιολογίας</a:t>
            </a:r>
          </a:p>
          <a:p>
            <a:pPr algn="ctr"/>
            <a:r>
              <a:rPr lang="el-GR" sz="1100" dirty="0" smtClean="0"/>
              <a:t>Νίκησε τη Χολέρα </a:t>
            </a:r>
            <a:endParaRPr lang="el-GR" sz="1100" dirty="0"/>
          </a:p>
        </p:txBody>
      </p:sp>
      <p:sp>
        <p:nvSpPr>
          <p:cNvPr id="7" name="6 - Ορθογώνιο"/>
          <p:cNvSpPr/>
          <p:nvPr/>
        </p:nvSpPr>
        <p:spPr>
          <a:xfrm>
            <a:off x="4643438" y="4357694"/>
            <a:ext cx="314327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err="1" smtClean="0"/>
              <a:t>Έλις</a:t>
            </a:r>
            <a:r>
              <a:rPr lang="el-GR" sz="1100" dirty="0" smtClean="0"/>
              <a:t> </a:t>
            </a:r>
            <a:r>
              <a:rPr lang="el-GR" sz="1100" dirty="0" err="1" smtClean="0"/>
              <a:t>Τσέσμπροου</a:t>
            </a:r>
            <a:endParaRPr lang="el-GR" sz="1100" dirty="0" smtClean="0"/>
          </a:p>
          <a:p>
            <a:pPr algn="ctr"/>
            <a:r>
              <a:rPr lang="el-GR" sz="1100" dirty="0" smtClean="0"/>
              <a:t>Μηχανικός που έσωσε το Σικάγο από τη χολέρα</a:t>
            </a:r>
            <a:endParaRPr lang="el-G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Επιδημιολογία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Μετάδοση μέσω μολυσμένου νερού και τροφίμων.</a:t>
            </a:r>
          </a:p>
          <a:p>
            <a:r>
              <a:rPr lang="el-GR" dirty="0" smtClean="0"/>
              <a:t>Οι μεγάλες επιδημίες οφείλονται κυρίως στο νερό.</a:t>
            </a:r>
          </a:p>
          <a:p>
            <a:endParaRPr lang="el-GR" dirty="0"/>
          </a:p>
        </p:txBody>
      </p:sp>
      <p:pic>
        <p:nvPicPr>
          <p:cNvPr id="6147" name="Picture 3" descr="C:\Users\αννα βασιλειου\Desktop\OIP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4" y="3143248"/>
            <a:ext cx="3486150" cy="2228850"/>
          </a:xfrm>
          <a:prstGeom prst="rect">
            <a:avLst/>
          </a:prstGeom>
          <a:noFill/>
        </p:spPr>
      </p:pic>
      <p:pic>
        <p:nvPicPr>
          <p:cNvPr id="6148" name="Picture 4" descr="C:\Users\αννα βασιλειου\Desktop\OIP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4919" y="3143248"/>
            <a:ext cx="3778981" cy="2224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293</Words>
  <PresentationFormat>Προβολή στην οθόνη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Προεξοχή</vt:lpstr>
      <vt:lpstr>14. Vibrio (Δονακιο) </vt:lpstr>
      <vt:lpstr>γένοσ Vibrio </vt:lpstr>
      <vt:lpstr>        Vibrio cholerae (Δονaκιο τησ χολeρασ) Μορφολογια και Χρωση </vt:lpstr>
      <vt:lpstr>Καλλιέργεια </vt:lpstr>
      <vt:lpstr>ΒιοχημικΕΣ ΙδιότητεΣ </vt:lpstr>
      <vt:lpstr>Αντιγονική Συσταση </vt:lpstr>
      <vt:lpstr>Παθογόνοσ Δραση </vt:lpstr>
      <vt:lpstr>ΧΟΛΕΡΑ </vt:lpstr>
      <vt:lpstr>Επιδημιολογία </vt:lpstr>
      <vt:lpstr>Εργαστηριακη Διαγνωση </vt:lpstr>
      <vt:lpstr>Προφυλαξη </vt:lpstr>
      <vt:lpstr>Θεραπεια 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Vibrio (Δονακιο) </dc:title>
  <dc:creator>αννα βασιλειου</dc:creator>
  <cp:lastModifiedBy>αννα βασιλειου</cp:lastModifiedBy>
  <cp:revision>5</cp:revision>
  <dcterms:created xsi:type="dcterms:W3CDTF">2025-02-18T17:03:54Z</dcterms:created>
  <dcterms:modified xsi:type="dcterms:W3CDTF">2025-02-18T17:51:20Z</dcterms:modified>
</cp:coreProperties>
</file>