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0" r:id="rId3"/>
    <p:sldId id="294" r:id="rId4"/>
    <p:sldId id="297" r:id="rId5"/>
    <p:sldId id="258" r:id="rId6"/>
    <p:sldId id="295" r:id="rId7"/>
    <p:sldId id="298" r:id="rId8"/>
    <p:sldId id="306" r:id="rId9"/>
    <p:sldId id="308" r:id="rId10"/>
    <p:sldId id="309" r:id="rId11"/>
    <p:sldId id="305" r:id="rId12"/>
    <p:sldId id="304" r:id="rId13"/>
    <p:sldId id="307" r:id="rId14"/>
    <p:sldId id="310" r:id="rId15"/>
    <p:sldId id="275" r:id="rId16"/>
    <p:sldId id="314" r:id="rId17"/>
    <p:sldId id="311" r:id="rId18"/>
    <p:sldId id="299" r:id="rId19"/>
    <p:sldId id="312" r:id="rId20"/>
    <p:sldId id="266" r:id="rId21"/>
    <p:sldId id="259" r:id="rId22"/>
    <p:sldId id="276" r:id="rId23"/>
    <p:sldId id="271" r:id="rId24"/>
    <p:sldId id="272" r:id="rId25"/>
    <p:sldId id="267" r:id="rId26"/>
    <p:sldId id="315" r:id="rId27"/>
    <p:sldId id="316" r:id="rId28"/>
    <p:sldId id="317" r:id="rId29"/>
    <p:sldId id="320" r:id="rId30"/>
    <p:sldId id="319" r:id="rId31"/>
    <p:sldId id="277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0E8F"/>
  </p:clrMru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Στυλ με θέμα 2 - Έμφαση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83" d="100"/>
          <a:sy n="83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B60EC-7969-45D1-9051-ABC9F3217120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BBDEE-9823-4570-A5EB-7F4E5B4CB3D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C%CE%B9%CE%BA%CF%81%CF%8C%CE%B2%CE%B9%CE%BF" TargetMode="External"/><Relationship Id="rId7" Type="http://schemas.openxmlformats.org/officeDocument/2006/relationships/hyperlink" Target="http://el.wikipedia.org/wiki/%CE%9D%CE%B5%CF%85%CF%81%CF%8E%CE%BD%CE%B1%CF%8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l.wikipedia.org/w/index.php?title=%CE%93%CE%AC%CE%B3%CE%B3%CE%BB%CE%B9%CE%BF&amp;action=edit&amp;redlink=1" TargetMode="External"/><Relationship Id="rId5" Type="http://schemas.openxmlformats.org/officeDocument/2006/relationships/hyperlink" Target="http://el.wikipedia.org/wiki/%CE%9C%CE%B5%CF%84%CE%B1%CE%B2%CE%BF%CE%BB%CE%B9%CF%83%CE%BC%CF%8C%CF%82" TargetMode="External"/><Relationship Id="rId4" Type="http://schemas.openxmlformats.org/officeDocument/2006/relationships/hyperlink" Target="http://el.wikipedia.org/wiki/%CE%91%CE%AF%CE%BC%CE%B1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u="sng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u="sng" dirty="0" err="1" smtClean="0">
                <a:latin typeface="Arial" pitchFamily="34" charset="0"/>
                <a:cs typeface="Arial" pitchFamily="34" charset="0"/>
              </a:rPr>
              <a:t>τετανοσπασμίνη</a:t>
            </a:r>
            <a:r>
              <a:rPr lang="el-GR" u="sng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- Είναι ισχυρότατη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νευροτοξίνη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 Ευθύνεται για την κλινική εικόνα της νόσου</a:t>
            </a:r>
            <a:r>
              <a:rPr lang="el-GR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 Δρα σε διάφορα σημεία του ΚΝΣ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DEE-9823-4570-A5EB-7F4E5B4CB3D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Το χαρακτηριστικό του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Μικρόβιο"/>
              </a:rPr>
              <a:t>μικροβίου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είναι ότι δεν κυκλοφορεί στο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Αίμα"/>
              </a:rPr>
              <a:t>αίμα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αλλά παραμένει στο σημείο εισόδου όπου επωάζεται χωρίς να εμφανίσει συμπτώματα για τις πρώτες 6 έως 7 ημέρες μετά τον τραυματισμό. Εκεί αναπτύσσεται, πολλαπλασιάζεται και οι τοξίνες που παράγονται από το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Μεταβολισμός"/>
              </a:rPr>
              <a:t>μεταβολισμό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του φτάνουν στα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Γάγγλιο (δεν έχει γραφτεί ακόμα)"/>
              </a:rPr>
              <a:t>γάγγλια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των </a:t>
            </a:r>
            <a:r>
              <a:rPr lang="el-GR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 tooltip="Νευρώνας"/>
              </a:rPr>
              <a:t>νεύρων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τα ερεθίζουν, τα παραλύουν και προκαλούν τετανικούς σπασμούς.</a:t>
            </a:r>
          </a:p>
          <a:p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Γάγγλια</a:t>
            </a:r>
            <a:r>
              <a:rPr lang="el-G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l-GR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πρόκειται, για διακλαδώσεις των λεμφαγγείων.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DEE-9823-4570-A5EB-7F4E5B4CB3D3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Στη σκόνη:</a:t>
            </a:r>
            <a:r>
              <a:rPr lang="el-GR" baseline="0" dirty="0" smtClean="0"/>
              <a:t> ζουν για πολλά χρόνια οι σπόροι.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DEE-9823-4570-A5EB-7F4E5B4CB3D3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BBDEE-9823-4570-A5EB-7F4E5B4CB3D3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Τίτλος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- Ευθεία γραμμή σύνδεσης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- Έλλειψη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6" name="15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2" name="31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4" name="33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κειμένου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cxnSp>
        <p:nvCxnSpPr>
          <p:cNvPr id="10" name="9 - Ευθεία γραμμή σύνδεσης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- Ευθεία γραμμή σύνδεσης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Θέση περιεχομένου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1" name="30 - Τίτλος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8" name="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BF9E34B-FA13-4162-9765-487D816DC704}" type="datetimeFigureOut">
              <a:rPr lang="el-GR" smtClean="0"/>
              <a:pPr/>
              <a:t>10/4/2024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0A38C3D-01F3-4C99-9A68-281D5DC6161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padlet.com/annavasileiou87/m-by1v43wvwsr4xyk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eclass02.sch.gr/main/portfolio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02.sch.gr/main/portfolio.php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sz="2000" dirty="0" smtClean="0"/>
              <a:t>Μάθημα: Μικροβιολογία ΙΙ</a:t>
            </a:r>
          </a:p>
          <a:p>
            <a:r>
              <a:rPr lang="el-GR" sz="2000" dirty="0" smtClean="0"/>
              <a:t>Καθηγήτρια: Βασιλείου Άννα</a:t>
            </a:r>
          </a:p>
          <a:p>
            <a:r>
              <a:rPr lang="el-GR" sz="2000" dirty="0" smtClean="0"/>
              <a:t>Τάξη: Γ’ (Βοηθός Ιατρικών και Βιολογικών Εργαστηρίων)</a:t>
            </a:r>
            <a:endParaRPr lang="el-GR" sz="2000" dirty="0"/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Κεφ. 13.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Clostridium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Κλωστηρίδια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ΑΝΝΑ\Downloads\10045000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929198"/>
            <a:ext cx="2143140" cy="160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Δοκιμασία </a:t>
            </a:r>
            <a:r>
              <a:rPr lang="el-GR" dirty="0" err="1" smtClean="0"/>
              <a:t>Ινδόλης</a:t>
            </a:r>
            <a:r>
              <a:rPr lang="el-GR" dirty="0" smtClean="0"/>
              <a:t> (</a:t>
            </a:r>
            <a:r>
              <a:rPr smtClean="0"/>
              <a:t>Indole Test) 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3" name="Picture 2" descr="C:\Users\i-User\Desktop\1YGrIqOxdSABoKL.FzjHuw_b.jpg"/>
          <p:cNvPicPr>
            <a:picLocks noChangeAspect="1" noChangeArrowheads="1"/>
          </p:cNvPicPr>
          <p:nvPr/>
        </p:nvPicPr>
        <p:blipFill>
          <a:blip r:embed="rId2"/>
          <a:srcRect r="75635"/>
          <a:stretch>
            <a:fillRect/>
          </a:stretch>
        </p:blipFill>
        <p:spPr bwMode="auto">
          <a:xfrm>
            <a:off x="2857488" y="1634071"/>
            <a:ext cx="3000396" cy="4509573"/>
          </a:xfrm>
          <a:prstGeom prst="rect">
            <a:avLst/>
          </a:prstGeom>
          <a:noFill/>
        </p:spPr>
      </p:pic>
      <p:sp>
        <p:nvSpPr>
          <p:cNvPr id="4" name="3 - Κουλούρα"/>
          <p:cNvSpPr/>
          <p:nvPr/>
        </p:nvSpPr>
        <p:spPr>
          <a:xfrm>
            <a:off x="2857488" y="2285992"/>
            <a:ext cx="1857388" cy="3571900"/>
          </a:xfrm>
          <a:prstGeom prst="donut">
            <a:avLst>
              <a:gd name="adj" fmla="val 6719"/>
            </a:avLst>
          </a:prstGeom>
          <a:solidFill>
            <a:srgbClr val="FA0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5" name="4 - Επεξήγηση με στρογγυλεμένο παραλληλόγραμμο"/>
          <p:cNvSpPr/>
          <p:nvPr/>
        </p:nvSpPr>
        <p:spPr>
          <a:xfrm>
            <a:off x="1071538" y="2643182"/>
            <a:ext cx="1500198" cy="428628"/>
          </a:xfrm>
          <a:prstGeom prst="wedgeRoundRectCallout">
            <a:avLst>
              <a:gd name="adj1" fmla="val 59438"/>
              <a:gd name="adj2" fmla="val 191377"/>
              <a:gd name="adj3" fmla="val 16667"/>
            </a:avLst>
          </a:prstGeom>
          <a:solidFill>
            <a:srgbClr val="FA0E8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</a:rPr>
              <a:t>Ινδόλη</a:t>
            </a:r>
            <a:r>
              <a:rPr lang="el-GR" b="1" dirty="0" smtClean="0">
                <a:solidFill>
                  <a:schemeClr val="bg1"/>
                </a:solidFill>
              </a:rPr>
              <a:t> (+)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43ABE9E-748F-4B10-93EB-EBFAF6C1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/>
          <a:lstStyle/>
          <a:p>
            <a:pPr algn="ctr"/>
            <a:r>
              <a:rPr lang="el-GR" dirty="0" err="1" smtClean="0"/>
              <a:t>Οξειδάση</a:t>
            </a:r>
            <a:r>
              <a:rPr lang="el-GR" dirty="0" smtClean="0"/>
              <a:t> (-)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2A4782A4-0738-4A8E-9B2D-8D09F57A2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930" t="23872" r="59291" b="52419"/>
          <a:stretch/>
        </p:blipFill>
        <p:spPr>
          <a:xfrm>
            <a:off x="1000100" y="1928802"/>
            <a:ext cx="3021501" cy="212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C6A2DDBA-E985-483E-9849-5631B99AC3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719" t="15082" r="4981" b="4569"/>
          <a:stretch/>
        </p:blipFill>
        <p:spPr>
          <a:xfrm>
            <a:off x="4786314" y="1959848"/>
            <a:ext cx="2698447" cy="2112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34F48C3E-245D-4F84-BFE4-C8928A16D1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999" r="3125"/>
          <a:stretch>
            <a:fillRect/>
          </a:stretch>
        </p:blipFill>
        <p:spPr>
          <a:xfrm>
            <a:off x="3286116" y="4214818"/>
            <a:ext cx="2214578" cy="231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Κουλούρα"/>
          <p:cNvSpPr/>
          <p:nvPr/>
        </p:nvSpPr>
        <p:spPr>
          <a:xfrm>
            <a:off x="1071538" y="2786058"/>
            <a:ext cx="1928826" cy="1357322"/>
          </a:xfrm>
          <a:prstGeom prst="donut">
            <a:avLst>
              <a:gd name="adj" fmla="val 117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Κουλούρα"/>
          <p:cNvSpPr/>
          <p:nvPr/>
        </p:nvSpPr>
        <p:spPr>
          <a:xfrm>
            <a:off x="3357554" y="5214950"/>
            <a:ext cx="2071702" cy="1357322"/>
          </a:xfrm>
          <a:prstGeom prst="donut">
            <a:avLst>
              <a:gd name="adj" fmla="val 117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9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A276366-0EFF-4B92-87CD-75984ABCF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err="1" smtClean="0"/>
              <a:t>Καταλάση</a:t>
            </a:r>
            <a:r>
              <a:rPr lang="el-GR" dirty="0" smtClean="0"/>
              <a:t> (-) </a:t>
            </a:r>
            <a:endParaRPr lang="el-GR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xmlns="" id="{0B41E750-E175-4D48-A790-709059103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4" t="27017" r="46900" b="26597"/>
          <a:stretch/>
        </p:blipFill>
        <p:spPr>
          <a:xfrm>
            <a:off x="1859438" y="2016572"/>
            <a:ext cx="2524026" cy="2508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xmlns="" id="{A1FA4220-09CA-461F-B863-41C197081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58" t="26941" r="8179" b="26724"/>
          <a:stretch/>
        </p:blipFill>
        <p:spPr>
          <a:xfrm>
            <a:off x="4861872" y="2006315"/>
            <a:ext cx="1911287" cy="251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29B990-25DE-4042-86CA-2968C522BD54}"/>
              </a:ext>
            </a:extLst>
          </p:cNvPr>
          <p:cNvSpPr txBox="1"/>
          <p:nvPr/>
        </p:nvSpPr>
        <p:spPr>
          <a:xfrm>
            <a:off x="2050330" y="5077438"/>
            <a:ext cx="2142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Θετικό και Αρνητικό τεστ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336CBB-AF1B-4642-8215-A6A2F544CB25}"/>
              </a:ext>
            </a:extLst>
          </p:cNvPr>
          <p:cNvSpPr txBox="1"/>
          <p:nvPr/>
        </p:nvSpPr>
        <p:spPr>
          <a:xfrm>
            <a:off x="4623847" y="5072074"/>
            <a:ext cx="24391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Ο αφρισμός συνεπάγεται παραγωγή </a:t>
            </a:r>
            <a:r>
              <a:rPr lang="el-GR" b="1" dirty="0" err="1"/>
              <a:t>καταλάσης</a:t>
            </a:r>
            <a:r>
              <a:rPr lang="el-GR" b="1" dirty="0"/>
              <a:t> </a:t>
            </a:r>
          </a:p>
        </p:txBody>
      </p:sp>
      <p:sp>
        <p:nvSpPr>
          <p:cNvPr id="9" name="8 - Κουλούρα"/>
          <p:cNvSpPr/>
          <p:nvPr/>
        </p:nvSpPr>
        <p:spPr>
          <a:xfrm>
            <a:off x="1643042" y="3000372"/>
            <a:ext cx="3286148" cy="1357322"/>
          </a:xfrm>
          <a:prstGeom prst="donut">
            <a:avLst>
              <a:gd name="adj" fmla="val 117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1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Μέθοδος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ουρεάσης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i-User\Desktop\ουρεαση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1301" y="2027716"/>
            <a:ext cx="5295343" cy="3258672"/>
          </a:xfrm>
          <a:prstGeom prst="rect">
            <a:avLst/>
          </a:prstGeom>
          <a:noFill/>
        </p:spPr>
      </p:pic>
      <p:sp>
        <p:nvSpPr>
          <p:cNvPr id="8" name="7 - Κουλούρα"/>
          <p:cNvSpPr/>
          <p:nvPr/>
        </p:nvSpPr>
        <p:spPr>
          <a:xfrm>
            <a:off x="1428728" y="1857364"/>
            <a:ext cx="1928826" cy="3857652"/>
          </a:xfrm>
          <a:prstGeom prst="donut">
            <a:avLst>
              <a:gd name="adj" fmla="val 1176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8 - Επεξήγηση με στρογγυλεμένο παραλληλόγραμμο"/>
          <p:cNvSpPr/>
          <p:nvPr/>
        </p:nvSpPr>
        <p:spPr>
          <a:xfrm>
            <a:off x="428596" y="1500174"/>
            <a:ext cx="1714512" cy="428628"/>
          </a:xfrm>
          <a:prstGeom prst="wedgeRoundRectCallout">
            <a:avLst>
              <a:gd name="adj1" fmla="val 59438"/>
              <a:gd name="adj2" fmla="val 191377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</a:rPr>
              <a:t>Ουρεάση</a:t>
            </a:r>
            <a:r>
              <a:rPr lang="el-GR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-</a:t>
            </a:r>
            <a:r>
              <a:rPr lang="el-GR" b="1" dirty="0" smtClean="0">
                <a:solidFill>
                  <a:schemeClr val="bg1"/>
                </a:solidFill>
              </a:rPr>
              <a:t>)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Παραγωγή Υδρόθειου</a:t>
            </a:r>
            <a:endParaRPr lang="el-GR" dirty="0"/>
          </a:p>
        </p:txBody>
      </p:sp>
      <p:pic>
        <p:nvPicPr>
          <p:cNvPr id="3" name="2 - Εικόνα"/>
          <p:cNvPicPr/>
          <p:nvPr/>
        </p:nvPicPr>
        <p:blipFill>
          <a:blip r:embed="rId2"/>
          <a:srcRect l="53744" t="-499" r="83" b="53741"/>
          <a:stretch>
            <a:fillRect/>
          </a:stretch>
        </p:blipFill>
        <p:spPr bwMode="auto">
          <a:xfrm>
            <a:off x="1285852" y="2571744"/>
            <a:ext cx="2786082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/>
          <p:cNvPicPr/>
          <p:nvPr/>
        </p:nvPicPr>
        <p:blipFill>
          <a:blip r:embed="rId3"/>
          <a:srcRect l="22425" t="4925" r="51412" b="45819"/>
          <a:stretch>
            <a:fillRect/>
          </a:stretch>
        </p:blipFill>
        <p:spPr bwMode="auto">
          <a:xfrm>
            <a:off x="4714876" y="1857364"/>
            <a:ext cx="2857520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Κοινό σωματικό αντιγόνο </a:t>
            </a:r>
          </a:p>
          <a:p>
            <a:pPr algn="ctr"/>
            <a:r>
              <a:rPr lang="el-GR" dirty="0" smtClean="0">
                <a:latin typeface="Arial" pitchFamily="34" charset="0"/>
                <a:cs typeface="Arial" pitchFamily="34" charset="0"/>
              </a:rPr>
              <a:t>Οι βλεφαρίδες έχουν διαφορετική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αντιγονική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σύσταση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Διακρίνονται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Σε 10 ορολογικούς τύπους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 </a:t>
            </a:r>
            <a:br>
              <a:rPr smtClean="0">
                <a:latin typeface="Arial" pitchFamily="34" charset="0"/>
                <a:cs typeface="Arial" pitchFamily="34" charset="0"/>
              </a:rPr>
            </a:br>
            <a:r>
              <a:rPr smtClean="0">
                <a:latin typeface="Arial" pitchFamily="34" charset="0"/>
                <a:cs typeface="Arial" pitchFamily="34" charset="0"/>
              </a:rPr>
              <a:t>A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ντιγονική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σύσταση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ΑΝΝΑ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4500570"/>
            <a:ext cx="3245629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Βέλος προς τα κάτω"/>
          <p:cNvSpPr/>
          <p:nvPr/>
        </p:nvSpPr>
        <p:spPr>
          <a:xfrm>
            <a:off x="4572000" y="2857496"/>
            <a:ext cx="428628" cy="57150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/>
              <a:t>Άνθρωπος μετά από τραυματισμό </a:t>
            </a:r>
            <a:endParaRPr lang="el-GR" dirty="0"/>
          </a:p>
        </p:txBody>
      </p:sp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</a:t>
            </a:r>
            <a:br>
              <a:rPr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Μόλυνση </a:t>
            </a:r>
            <a:endParaRPr lang="el-GR" dirty="0"/>
          </a:p>
        </p:txBody>
      </p:sp>
      <p:pic>
        <p:nvPicPr>
          <p:cNvPr id="4098" name="Picture 2" descr="C:\Users\αννα βασιλειου\Desktop\OIP (4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0147" y="2285992"/>
            <a:ext cx="4791239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sz="2800" dirty="0" smtClean="0">
                <a:sym typeface="Wingdings" pitchFamily="2" charset="2"/>
              </a:rPr>
              <a:t>Η ασθένεια οφείλεται στη δράση της ισχυρής παραγόμενης </a:t>
            </a:r>
            <a:r>
              <a:rPr lang="el-GR" sz="2800" dirty="0" err="1" smtClean="0">
                <a:sym typeface="Wingdings" pitchFamily="2" charset="2"/>
              </a:rPr>
              <a:t>εξωτοξίνης</a:t>
            </a:r>
            <a:r>
              <a:rPr lang="el-GR" sz="2800" dirty="0" smtClean="0">
                <a:sym typeface="Wingdings" pitchFamily="2" charset="2"/>
              </a:rPr>
              <a:t> (</a:t>
            </a:r>
            <a:r>
              <a:rPr lang="el-GR" sz="2800" dirty="0" err="1" smtClean="0">
                <a:sym typeface="Wingdings" pitchFamily="2" charset="2"/>
              </a:rPr>
              <a:t>νευροτοξίνη</a:t>
            </a:r>
            <a:r>
              <a:rPr lang="el-GR" sz="2800" dirty="0" smtClean="0">
                <a:sym typeface="Wingdings" pitchFamily="2" charset="2"/>
              </a:rPr>
              <a:t>)  </a:t>
            </a:r>
            <a:r>
              <a:rPr lang="el-GR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l-GR" sz="2800" b="1" dirty="0" err="1" smtClean="0">
                <a:solidFill>
                  <a:schemeClr val="bg1"/>
                </a:solidFill>
                <a:sym typeface="Wingdings" pitchFamily="2" charset="2"/>
              </a:rPr>
              <a:t>Τετανοσπασμίνη</a:t>
            </a:r>
            <a:r>
              <a:rPr lang="el-GR" sz="28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</a:p>
          <a:p>
            <a:pPr algn="ctr">
              <a:buNone/>
            </a:pPr>
            <a:endParaRPr lang="el-GR" sz="2800" b="1" dirty="0" smtClean="0">
              <a:solidFill>
                <a:schemeClr val="bg1"/>
              </a:solidFill>
            </a:endParaRPr>
          </a:p>
          <a:p>
            <a:pPr algn="ctr"/>
            <a:endParaRPr lang="el-GR" dirty="0"/>
          </a:p>
        </p:txBody>
      </p:sp>
      <p:sp>
        <p:nvSpPr>
          <p:cNvPr id="4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</a:t>
            </a:r>
            <a:br>
              <a:rPr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Παθογόνος Δράση</a:t>
            </a:r>
            <a:endParaRPr lang="el-GR" dirty="0"/>
          </a:p>
        </p:txBody>
      </p:sp>
      <p:pic>
        <p:nvPicPr>
          <p:cNvPr id="1027" name="Picture 3" descr="C:\Users\αννα βασιλειου\Desktop\OIP.jpg"/>
          <p:cNvPicPr>
            <a:picLocks noChangeAspect="1" noChangeArrowheads="1"/>
          </p:cNvPicPr>
          <p:nvPr/>
        </p:nvPicPr>
        <p:blipFill>
          <a:blip r:embed="rId3"/>
          <a:srcRect l="4762" t="2137"/>
          <a:stretch>
            <a:fillRect/>
          </a:stretch>
        </p:blipFill>
        <p:spPr bwMode="auto">
          <a:xfrm>
            <a:off x="2989935" y="3071810"/>
            <a:ext cx="3583887" cy="3340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</a:t>
            </a:r>
            <a:br>
              <a:rPr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Παθογόνος Δράση</a:t>
            </a:r>
            <a:endParaRPr lang="el-GR" dirty="0"/>
          </a:p>
        </p:txBody>
      </p:sp>
      <p:pic>
        <p:nvPicPr>
          <p:cNvPr id="3074" name="Picture 2" descr="C:\Users\αννα βασιλειου\Desktop\OIP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3857652" cy="2190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357430"/>
            <a:ext cx="2395536" cy="2168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7 - Επεξήγηση με παραλληλόγραμμο"/>
          <p:cNvSpPr/>
          <p:nvPr/>
        </p:nvSpPr>
        <p:spPr>
          <a:xfrm>
            <a:off x="428596" y="5072074"/>
            <a:ext cx="2786082" cy="1143008"/>
          </a:xfrm>
          <a:prstGeom prst="wedgeRectCallout">
            <a:avLst>
              <a:gd name="adj1" fmla="val 887"/>
              <a:gd name="adj2" fmla="val -80014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u="sng" dirty="0" smtClean="0">
                <a:solidFill>
                  <a:schemeClr val="bg1"/>
                </a:solidFill>
              </a:rPr>
              <a:t>Αρχικά:</a:t>
            </a:r>
          </a:p>
          <a:p>
            <a:pPr algn="ctr"/>
            <a:r>
              <a:rPr lang="el-GR" sz="1400" dirty="0" smtClean="0"/>
              <a:t>Το βακτήριο παραμένει στο </a:t>
            </a:r>
            <a:r>
              <a:rPr lang="el-GR" sz="1400" dirty="0" smtClean="0">
                <a:solidFill>
                  <a:schemeClr val="bg1"/>
                </a:solidFill>
              </a:rPr>
              <a:t>σημείο εισόδου 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Χωρίς</a:t>
            </a:r>
            <a:r>
              <a:rPr lang="el-GR" sz="1400" dirty="0" smtClean="0">
                <a:solidFill>
                  <a:schemeClr val="tx1">
                    <a:lumMod val="95000"/>
                  </a:schemeClr>
                </a:solidFill>
              </a:rPr>
              <a:t> να προκαλεί </a:t>
            </a:r>
            <a:r>
              <a:rPr lang="el-GR" sz="1400" b="1" dirty="0" smtClean="0">
                <a:solidFill>
                  <a:schemeClr val="bg1"/>
                </a:solidFill>
              </a:rPr>
              <a:t>Φλεγμονή </a:t>
            </a:r>
            <a:endParaRPr lang="el-GR" sz="1400" b="1" dirty="0">
              <a:solidFill>
                <a:schemeClr val="bg1"/>
              </a:solidFill>
            </a:endParaRPr>
          </a:p>
        </p:txBody>
      </p:sp>
      <p:sp>
        <p:nvSpPr>
          <p:cNvPr id="9" name="8 - Δεξιό βέλος"/>
          <p:cNvSpPr/>
          <p:nvPr/>
        </p:nvSpPr>
        <p:spPr>
          <a:xfrm>
            <a:off x="4643438" y="3857628"/>
            <a:ext cx="1214446" cy="42862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>
            <a:off x="4357686" y="3571876"/>
            <a:ext cx="174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b="1" dirty="0" smtClean="0">
                <a:solidFill>
                  <a:schemeClr val="bg1"/>
                </a:solidFill>
              </a:rPr>
              <a:t>Σε ευνοϊκές συνθήκες </a:t>
            </a:r>
            <a:endParaRPr lang="el-GR" sz="1200" b="1" dirty="0">
              <a:solidFill>
                <a:schemeClr val="bg1"/>
              </a:solidFill>
            </a:endParaRPr>
          </a:p>
        </p:txBody>
      </p:sp>
      <p:sp>
        <p:nvSpPr>
          <p:cNvPr id="12" name="11 - Αστέρι 6 ακτινών"/>
          <p:cNvSpPr/>
          <p:nvPr/>
        </p:nvSpPr>
        <p:spPr>
          <a:xfrm>
            <a:off x="4286248" y="4357694"/>
            <a:ext cx="2071702" cy="1071570"/>
          </a:xfrm>
          <a:prstGeom prst="star6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err="1" smtClean="0">
                <a:solidFill>
                  <a:schemeClr val="bg1"/>
                </a:solidFill>
              </a:rPr>
              <a:t>Τετανοσπασμίνη</a:t>
            </a:r>
            <a:endParaRPr lang="el-GR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515" t="6250" r="3320" b="7291"/>
          <a:stretch>
            <a:fillRect/>
          </a:stretch>
        </p:blipFill>
        <p:spPr bwMode="auto">
          <a:xfrm>
            <a:off x="1928794" y="566987"/>
            <a:ext cx="5072098" cy="264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344" t="15741" r="3698" b="8333"/>
          <a:stretch>
            <a:fillRect/>
          </a:stretch>
        </p:blipFill>
        <p:spPr bwMode="auto">
          <a:xfrm>
            <a:off x="1985944" y="3929066"/>
            <a:ext cx="5086386" cy="2311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Δεξιό βέλος"/>
          <p:cNvSpPr/>
          <p:nvPr/>
        </p:nvSpPr>
        <p:spPr>
          <a:xfrm rot="5400000">
            <a:off x="4321967" y="3393281"/>
            <a:ext cx="500066" cy="42862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παραλληλόγραμμο"/>
          <p:cNvSpPr/>
          <p:nvPr/>
        </p:nvSpPr>
        <p:spPr>
          <a:xfrm>
            <a:off x="6429356" y="3214686"/>
            <a:ext cx="2714644" cy="1000132"/>
          </a:xfrm>
          <a:prstGeom prst="wedgeRectCallout">
            <a:avLst>
              <a:gd name="adj1" fmla="val -42465"/>
              <a:gd name="adj2" fmla="val -12572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Εμποδίζει τη χαλάρωση των μυών </a:t>
            </a:r>
          </a:p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Μύες  προσώπου/σώματος σφίγγουν δυνατά/επώδυνα</a:t>
            </a:r>
            <a:endParaRPr lang="el-GR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α βακτήρια του γένους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Clostiridium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Gram (+)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Σπορογόνα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Αναερόβια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Κινητά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Δυνητικά παθογόνα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Παθογόνα</a:t>
            </a:r>
          </a:p>
          <a:p>
            <a:pPr>
              <a:buNone/>
            </a:pPr>
            <a:endParaRPr lang="el-G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Σχόλιο!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Clostridium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perfringens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κλωστηρίδιο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το διαθλαστικό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l-GR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κίνητο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.</a:t>
            </a: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-Γενικά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αννα βασιλειου\Desktop\OIP (26).jpg"/>
          <p:cNvPicPr>
            <a:picLocks noChangeAspect="1" noChangeArrowheads="1"/>
          </p:cNvPicPr>
          <p:nvPr/>
        </p:nvPicPr>
        <p:blipFill>
          <a:blip r:embed="rId2"/>
          <a:srcRect t="12535" r="-198" b="12255"/>
          <a:stretch>
            <a:fillRect/>
          </a:stretch>
        </p:blipFill>
        <p:spPr bwMode="auto">
          <a:xfrm>
            <a:off x="5929322" y="2000240"/>
            <a:ext cx="238126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αννα βασιλειου\Desktop\OIP (25).jpg"/>
          <p:cNvPicPr>
            <a:picLocks noChangeAspect="1" noChangeArrowheads="1"/>
          </p:cNvPicPr>
          <p:nvPr/>
        </p:nvPicPr>
        <p:blipFill>
          <a:blip r:embed="rId3"/>
          <a:srcRect t="5338" r="3787"/>
          <a:stretch>
            <a:fillRect/>
          </a:stretch>
        </p:blipFill>
        <p:spPr bwMode="auto">
          <a:xfrm>
            <a:off x="5943287" y="3590934"/>
            <a:ext cx="2414927" cy="133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latin typeface="Arial" pitchFamily="34" charset="0"/>
                <a:cs typeface="Arial" pitchFamily="34" charset="0"/>
              </a:rPr>
              <a:t>Συμπτώματα: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- Σπασμούς των μυών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(και ειδικά των σκελετικών μυών)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Τέτανος</a:t>
            </a:r>
            <a:endParaRPr lang="el-GR" dirty="0"/>
          </a:p>
        </p:txBody>
      </p:sp>
      <p:pic>
        <p:nvPicPr>
          <p:cNvPr id="1026" name="Picture 2" descr="C:\Users\αννα βασιλειου\Desktop\R (3).jpg"/>
          <p:cNvPicPr>
            <a:picLocks noChangeAspect="1" noChangeArrowheads="1"/>
          </p:cNvPicPr>
          <p:nvPr/>
        </p:nvPicPr>
        <p:blipFill>
          <a:blip r:embed="rId3" cstate="print"/>
          <a:srcRect t="69272" r="1220" b="1513"/>
          <a:stretch>
            <a:fillRect/>
          </a:stretch>
        </p:blipFill>
        <p:spPr bwMode="auto">
          <a:xfrm>
            <a:off x="4500562" y="4357694"/>
            <a:ext cx="3786214" cy="1643074"/>
          </a:xfrm>
          <a:prstGeom prst="rect">
            <a:avLst/>
          </a:prstGeom>
          <a:noFill/>
        </p:spPr>
      </p:pic>
      <p:pic>
        <p:nvPicPr>
          <p:cNvPr id="6" name="Picture 2" descr="C:\Users\αννα βασιλειου\Desktop\R (3).jpg"/>
          <p:cNvPicPr>
            <a:picLocks noChangeAspect="1" noChangeArrowheads="1"/>
          </p:cNvPicPr>
          <p:nvPr/>
        </p:nvPicPr>
        <p:blipFill>
          <a:blip r:embed="rId3" cstate="print"/>
          <a:srcRect l="57777" t="34976" r="-2508" b="29458"/>
          <a:stretch>
            <a:fillRect/>
          </a:stretch>
        </p:blipFill>
        <p:spPr bwMode="auto">
          <a:xfrm>
            <a:off x="6643702" y="2143116"/>
            <a:ext cx="1714512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Στο έδαφος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Στη φυσιολογική εντερική χλωρίδα</a:t>
            </a:r>
          </a:p>
          <a:p>
            <a:pPr>
              <a:buNone/>
            </a:pP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  (ανθρώπων και οικιακών ζώων)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Στο νερό των υπονόμων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Στο γλυκό νερό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Στη σκόνη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Επιδημιολογία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C:\Users\ΑΝΝΑ\Downloads\download (2).jpg"/>
          <p:cNvPicPr>
            <a:picLocks noChangeAspect="1" noChangeArrowheads="1"/>
          </p:cNvPicPr>
          <p:nvPr/>
        </p:nvPicPr>
        <p:blipFill>
          <a:blip r:embed="rId3" cstate="print"/>
          <a:srcRect l="2519" r="4286" b="3133"/>
          <a:stretch>
            <a:fillRect/>
          </a:stretch>
        </p:blipFill>
        <p:spPr bwMode="auto">
          <a:xfrm>
            <a:off x="5803455" y="4572008"/>
            <a:ext cx="2769073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Users\αννα βασιλειου\Desktop\OIP (4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29132"/>
            <a:ext cx="2023326" cy="1800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5" name="Picture 3" descr="C:\Users\αννα βασιλειου\Desktop\λήψη (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518084"/>
            <a:ext cx="2143140" cy="1617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l-GR" sz="6200" b="1" dirty="0" smtClean="0">
                <a:latin typeface="Arial" pitchFamily="34" charset="0"/>
                <a:cs typeface="Arial" pitchFamily="34" charset="0"/>
              </a:rPr>
              <a:t>Μικροσκοπική εξέταση:</a:t>
            </a:r>
          </a:p>
          <a:p>
            <a:pPr>
              <a:buNone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6200" dirty="0" smtClean="0">
                <a:latin typeface="Arial" pitchFamily="34" charset="0"/>
                <a:cs typeface="Arial" pitchFamily="34" charset="0"/>
              </a:rPr>
              <a:t>Gram (</a:t>
            </a:r>
            <a:r>
              <a:rPr lang="el-GR" sz="6200" dirty="0" smtClean="0">
                <a:latin typeface="Arial" pitchFamily="34" charset="0"/>
                <a:cs typeface="Arial" pitchFamily="34" charset="0"/>
              </a:rPr>
              <a:t>από το εξίδρωμα της φλεγμονής)</a:t>
            </a:r>
          </a:p>
          <a:p>
            <a:r>
              <a:rPr lang="el-GR" sz="6200" b="1" dirty="0" smtClean="0">
                <a:latin typeface="Arial" pitchFamily="34" charset="0"/>
                <a:cs typeface="Arial" pitchFamily="34" charset="0"/>
              </a:rPr>
              <a:t>Καλλιέργεια: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Εμβολιασμός υλικού σε ζωμό με:</a:t>
            </a:r>
          </a:p>
          <a:p>
            <a:pPr>
              <a:buNone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       - </a:t>
            </a:r>
            <a:r>
              <a:rPr lang="el-GR" sz="6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κρέας </a:t>
            </a:r>
          </a:p>
          <a:p>
            <a:pPr>
              <a:buNone/>
            </a:pPr>
            <a:r>
              <a:rPr lang="el-GR" sz="6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- </a:t>
            </a:r>
            <a:r>
              <a:rPr lang="el-GR" sz="6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αιματούχο</a:t>
            </a:r>
            <a:r>
              <a:rPr lang="el-GR" sz="6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62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άγαρ</a:t>
            </a:r>
            <a:r>
              <a:rPr lang="el-GR" sz="6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Columbia </a:t>
            </a:r>
            <a:r>
              <a:rPr lang="el-GR" sz="6200" dirty="0" smtClean="0">
                <a:latin typeface="Arial" pitchFamily="34" charset="0"/>
                <a:cs typeface="Arial" pitchFamily="34" charset="0"/>
              </a:rPr>
              <a:t>με </a:t>
            </a:r>
            <a:r>
              <a:rPr lang="el-GR" sz="6200" dirty="0" err="1" smtClean="0">
                <a:latin typeface="Arial" pitchFamily="34" charset="0"/>
                <a:cs typeface="Arial" pitchFamily="34" charset="0"/>
              </a:rPr>
              <a:t>νεομυκίνη</a:t>
            </a:r>
            <a:endParaRPr lang="el-GR" sz="6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55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2.    </a:t>
            </a:r>
            <a:r>
              <a:rPr lang="el-GR" sz="6200" dirty="0" smtClean="0">
                <a:latin typeface="Arial" pitchFamily="34" charset="0"/>
                <a:cs typeface="Arial" pitchFamily="34" charset="0"/>
              </a:rPr>
              <a:t>Επώαση σε αναερόβιες συνθήκες για 4 μέρες  </a:t>
            </a:r>
          </a:p>
          <a:p>
            <a:pPr marL="514350" indent="-514350">
              <a:buAutoNum type="arabicPeriod" startAt="3"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Ανάγνωση καλλιέργειας </a:t>
            </a:r>
          </a:p>
          <a:p>
            <a:pPr marL="514350" indent="-514350">
              <a:buAutoNum type="arabicPeriod" startAt="4"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Χρώση </a:t>
            </a:r>
            <a:r>
              <a:rPr lang="en-US" sz="6200" dirty="0" smtClean="0">
                <a:latin typeface="Arial" pitchFamily="34" charset="0"/>
                <a:cs typeface="Arial" pitchFamily="34" charset="0"/>
              </a:rPr>
              <a:t>Gram </a:t>
            </a:r>
            <a:r>
              <a:rPr lang="el-GR" sz="6200" dirty="0" smtClean="0">
                <a:latin typeface="Arial" pitchFamily="34" charset="0"/>
                <a:cs typeface="Arial" pitchFamily="34" charset="0"/>
              </a:rPr>
              <a:t>των αποικιών που αναπτύχθηκαν </a:t>
            </a:r>
          </a:p>
          <a:p>
            <a:pPr marL="514350" indent="-514350">
              <a:buAutoNum type="arabicPeriod" startAt="4"/>
            </a:pPr>
            <a:r>
              <a:rPr lang="el-GR" sz="6200" dirty="0" smtClean="0">
                <a:latin typeface="Arial" pitchFamily="34" charset="0"/>
                <a:cs typeface="Arial" pitchFamily="34" charset="0"/>
              </a:rPr>
              <a:t>Βιοχημικές ιδιότητες</a:t>
            </a:r>
          </a:p>
          <a:p>
            <a:pPr marL="514350" indent="-514350"/>
            <a:r>
              <a:rPr lang="el-GR" sz="6200" b="1" dirty="0" smtClean="0">
                <a:latin typeface="Arial" pitchFamily="34" charset="0"/>
                <a:cs typeface="Arial" pitchFamily="34" charset="0"/>
              </a:rPr>
              <a:t>Εμβολιασμός πειραματόζωου</a:t>
            </a:r>
          </a:p>
          <a:p>
            <a:pPr marL="514350" indent="-514350"/>
            <a:r>
              <a:rPr lang="el-GR" sz="6200" b="1" dirty="0" smtClean="0">
                <a:latin typeface="Arial" pitchFamily="34" charset="0"/>
                <a:cs typeface="Arial" pitchFamily="34" charset="0"/>
              </a:rPr>
              <a:t>Προσδιορισμός τίτλου αντιτετανικών αντισωμάτων</a:t>
            </a:r>
          </a:p>
          <a:p>
            <a:pPr marL="514350" indent="-514350"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AutoNum type="arabicPeriod" startAt="2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Εργαστηριακή διάγνωση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Αντιτετανικό εμβόλιο </a:t>
            </a: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b="1" dirty="0" smtClean="0">
                <a:latin typeface="Arial" pitchFamily="34" charset="0"/>
                <a:cs typeface="Arial" pitchFamily="34" charset="0"/>
              </a:rPr>
              <a:t>Τετανική </a:t>
            </a:r>
            <a:r>
              <a:rPr lang="el-GR" b="1" dirty="0" err="1" smtClean="0">
                <a:latin typeface="Arial" pitchFamily="34" charset="0"/>
                <a:cs typeface="Arial" pitchFamily="34" charset="0"/>
              </a:rPr>
              <a:t>ατοξίνη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προστατεύει</a:t>
            </a:r>
          </a:p>
          <a:p>
            <a:pPr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                            100%  </a:t>
            </a: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                                      </a:t>
            </a: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Προφύλαξη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4427984" y="2780928"/>
            <a:ext cx="0" cy="9361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2" descr="C:\Users\ΑΝΝΑ\Downloads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365104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>
                <a:latin typeface="Arial" pitchFamily="34" charset="0"/>
                <a:cs typeface="Arial" pitchFamily="34" charset="0"/>
              </a:rPr>
              <a:t>Δόσεις: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Στο 1</a:t>
            </a:r>
            <a:r>
              <a:rPr lang="el-GR" baseline="30000" dirty="0" smtClean="0">
                <a:latin typeface="Arial" pitchFamily="34" charset="0"/>
                <a:cs typeface="Arial" pitchFamily="34" charset="0"/>
              </a:rPr>
              <a:t>ο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έτος της ζωής 3 δόσεις 4-8 εβδομάδες μαζί με: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- αντιδιφθεριτικό </a:t>
            </a:r>
          </a:p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  -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αντικοκκυτικό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εμβόλιο</a:t>
            </a:r>
          </a:p>
          <a:p>
            <a:pPr marL="514350" indent="-514350">
              <a:buAutoNum type="arabicPeriod" startAt="2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1 χρόνο αργότερα αναμνηστική δόση</a:t>
            </a:r>
          </a:p>
          <a:p>
            <a:pPr marL="514350" indent="-514350">
              <a:buAutoNum type="arabicPeriod" startAt="2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Αναμνηστική δόση ξανά με την είσοδο στο σχολείο</a:t>
            </a:r>
          </a:p>
          <a:p>
            <a:pPr marL="514350" indent="-514350">
              <a:buAutoNum type="arabicPeriod" startAt="2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Και αργότερα κάθε 10 χρόνια</a:t>
            </a:r>
          </a:p>
          <a:p>
            <a:pPr marL="514350" indent="-514350"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Σχόλιο!</a:t>
            </a:r>
          </a:p>
          <a:p>
            <a:pPr marL="514350" indent="-514350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Ανοσία            5-10 χρόνια</a:t>
            </a:r>
          </a:p>
          <a:p>
            <a:pPr marL="514350" indent="-514350">
              <a:buAutoNum type="arabicPeriod" startAt="2"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Αντιτετανικό εμβόλιο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6 - Ευθύγραμμο βέλος σύνδεσης"/>
          <p:cNvCxnSpPr/>
          <p:nvPr/>
        </p:nvCxnSpPr>
        <p:spPr>
          <a:xfrm>
            <a:off x="1643042" y="557214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mtClean="0">
                <a:latin typeface="Arial" pitchFamily="34" charset="0"/>
                <a:cs typeface="Arial" pitchFamily="34" charset="0"/>
              </a:rPr>
              <a:t>Ανθρώπινη τετανική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ανοσοσφαιρίνη</a:t>
            </a:r>
            <a:endParaRPr lang="el-GR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Αντιτετανικός ορός ζώου</a:t>
            </a:r>
          </a:p>
          <a:p>
            <a:r>
              <a:rPr lang="el-GR" dirty="0" err="1" smtClean="0">
                <a:latin typeface="Arial" pitchFamily="34" charset="0"/>
                <a:cs typeface="Arial" pitchFamily="34" charset="0"/>
              </a:rPr>
              <a:t>Πενικιλλίνη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Φαρμακευτικός και χειρουργικός καθαρισμός του τραύματος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θεραπεία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ΑΝΝΑ\Downloads\images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37112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1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</a:t>
            </a:r>
            <a:r>
              <a:rPr sz="3200" smtClean="0">
                <a:latin typeface="Arial" pitchFamily="34" charset="0"/>
                <a:cs typeface="Arial" pitchFamily="34" charset="0"/>
              </a:rPr>
              <a:t>2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M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ικροβιολογία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 ΙΙ (Θεωρία) (</a:t>
            </a:r>
            <a:r>
              <a:rPr lang="en-US" sz="3200" dirty="0" smtClean="0">
                <a:latin typeface="Arial" pitchFamily="34" charset="0"/>
                <a:cs typeface="Arial" pitchFamily="34" charset="0"/>
                <a:hlinkClick r:id="rId2"/>
              </a:rPr>
              <a:t>padlet.com)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</a:t>
            </a:r>
            <a:r>
              <a:rPr sz="3200" smtClean="0">
                <a:latin typeface="Arial" pitchFamily="34" charset="0"/>
                <a:cs typeface="Arial" pitchFamily="34" charset="0"/>
              </a:rPr>
              <a:t> 3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2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2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1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70278" y="1935163"/>
            <a:ext cx="780344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Κουλούρα"/>
          <p:cNvSpPr/>
          <p:nvPr/>
        </p:nvSpPr>
        <p:spPr>
          <a:xfrm>
            <a:off x="2071670" y="4500570"/>
            <a:ext cx="3500462" cy="357190"/>
          </a:xfrm>
          <a:prstGeom prst="don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-Βιοχημικές Ιδιότητες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3 - Θέση περιεχομένου"/>
          <p:cNvGraphicFramePr>
            <a:graphicFrameLocks/>
          </p:cNvGraphicFramePr>
          <p:nvPr/>
        </p:nvGraphicFramePr>
        <p:xfrm>
          <a:off x="1915192" y="2571744"/>
          <a:ext cx="5300014" cy="199257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0007"/>
                <a:gridCol w="2650007"/>
              </a:tblGrid>
              <a:tr h="494708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Βιοχημικές</a:t>
                      </a:r>
                      <a:r>
                        <a:rPr lang="el-GR" baseline="0" dirty="0" smtClean="0"/>
                        <a:t> ιδιότητες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501579">
                <a:tc>
                  <a:txBody>
                    <a:bodyPr/>
                    <a:lstStyle/>
                    <a:p>
                      <a:pPr algn="ctr"/>
                      <a:r>
                        <a:rPr lang="el-GR" b="1" i="0" dirty="0" smtClean="0"/>
                        <a:t>Ιδιότητες </a:t>
                      </a:r>
                      <a:endParaRPr lang="el-GR" b="1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C.</a:t>
                      </a:r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tetani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01579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Οξειδάση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4708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Καταλάση</a:t>
                      </a:r>
                      <a:endParaRPr lang="el-GR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8000" y="1524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Ηλεκτρονική Σχολική Τάξη (η-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3"/>
              </a:rPr>
              <a:t>Τάξ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η) (</a:t>
            </a:r>
            <a:r>
              <a:rPr lang="el-GR" sz="3200" dirty="0" err="1" smtClean="0">
                <a:latin typeface="Arial" pitchFamily="34" charset="0"/>
                <a:cs typeface="Arial" pitchFamily="34" charset="0"/>
                <a:hlinkClick r:id="rId3"/>
              </a:rPr>
              <a:t>sch.gr</a:t>
            </a:r>
            <a:r>
              <a:rPr lang="el-GR" sz="3200" dirty="0" smtClean="0">
                <a:latin typeface="Arial" pitchFamily="34" charset="0"/>
                <a:cs typeface="Arial" pitchFamily="34" charset="0"/>
                <a:hlinkClick r:id="rId3"/>
              </a:rPr>
              <a:t>)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l-GR" sz="3200" dirty="0" smtClean="0">
                <a:latin typeface="Arial" pitchFamily="34" charset="0"/>
                <a:cs typeface="Arial" pitchFamily="34" charset="0"/>
              </a:rPr>
              <a:t>Βήμα </a:t>
            </a:r>
            <a:r>
              <a:rPr sz="320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547458" y="2967335"/>
            <a:ext cx="2049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ΤΕΛΟΣ</a:t>
            </a:r>
          </a:p>
          <a:p>
            <a:pPr algn="ctr"/>
            <a:endParaRPr lang="el-G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Έδαφος </a:t>
            </a:r>
          </a:p>
          <a:p>
            <a:r>
              <a:rPr lang="el-GR" dirty="0" smtClean="0"/>
              <a:t>Φυσιολογική Εντερική Χλωρίδα (Ανθρώπων-</a:t>
            </a:r>
            <a:r>
              <a:rPr lang="el-GR" dirty="0" err="1" smtClean="0"/>
              <a:t>Ζώω</a:t>
            </a:r>
            <a:r>
              <a:rPr lang="el-GR" dirty="0" smtClean="0"/>
              <a:t>ν)</a:t>
            </a:r>
          </a:p>
          <a:p>
            <a:r>
              <a:rPr lang="el-GR" dirty="0" smtClean="0"/>
              <a:t>Νερό υπονόμων </a:t>
            </a:r>
          </a:p>
          <a:p>
            <a:r>
              <a:rPr lang="el-GR" dirty="0" smtClean="0"/>
              <a:t>Γλυκό νερό </a:t>
            </a:r>
          </a:p>
          <a:p>
            <a:endParaRPr lang="el-GR" dirty="0"/>
          </a:p>
        </p:txBody>
      </p:sp>
      <p:sp>
        <p:nvSpPr>
          <p:cNvPr id="4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Clostridium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-Επιδημιολογία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αννα βασιλειου\Desktop\OIP (34).jpg"/>
          <p:cNvPicPr>
            <a:picLocks noChangeAspect="1" noChangeArrowheads="1"/>
          </p:cNvPicPr>
          <p:nvPr/>
        </p:nvPicPr>
        <p:blipFill>
          <a:blip r:embed="rId2"/>
          <a:srcRect l="8544" r="5304"/>
          <a:stretch>
            <a:fillRect/>
          </a:stretch>
        </p:blipFill>
        <p:spPr bwMode="auto">
          <a:xfrm>
            <a:off x="357158" y="4071942"/>
            <a:ext cx="2071702" cy="147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αννα βασιλειου\Desktop\OIP (12).jpg"/>
          <p:cNvPicPr>
            <a:picLocks noChangeAspect="1" noChangeArrowheads="1"/>
          </p:cNvPicPr>
          <p:nvPr/>
        </p:nvPicPr>
        <p:blipFill>
          <a:blip r:embed="rId3"/>
          <a:srcRect l="7170" r="7602" b="1442"/>
          <a:stretch>
            <a:fillRect/>
          </a:stretch>
        </p:blipFill>
        <p:spPr bwMode="auto">
          <a:xfrm>
            <a:off x="2571736" y="4071941"/>
            <a:ext cx="2000264" cy="146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C:\Users\αννα βασιλειου\Desktop\OIP (3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933" y="4071942"/>
            <a:ext cx="1994769" cy="1481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C:\Users\αννα βασιλειου\Desktop\OIP (33).jpg"/>
          <p:cNvPicPr>
            <a:picLocks noChangeAspect="1" noChangeArrowheads="1"/>
          </p:cNvPicPr>
          <p:nvPr/>
        </p:nvPicPr>
        <p:blipFill>
          <a:blip r:embed="rId5"/>
          <a:srcRect l="6136" r="10332"/>
          <a:stretch>
            <a:fillRect/>
          </a:stretch>
        </p:blipFill>
        <p:spPr bwMode="auto">
          <a:xfrm>
            <a:off x="6786579" y="4071942"/>
            <a:ext cx="2000263" cy="1466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72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Gram (+)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Αναερόβιο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Σπορογόνο (πλήκτρο τυμπάνου)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Κινητό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Βλεφαρίδες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Λεπτό </a:t>
            </a:r>
          </a:p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Μακρύ 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Clostridium </a:t>
            </a:r>
            <a:r>
              <a:rPr smtClean="0">
                <a:latin typeface="Arial" pitchFamily="34" charset="0"/>
                <a:cs typeface="Arial" pitchFamily="34" charset="0"/>
              </a:rPr>
              <a:t>tetani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Κλωστηρίδι</a:t>
            </a:r>
            <a:r>
              <a:rPr smtClean="0">
                <a:latin typeface="Arial" pitchFamily="34" charset="0"/>
                <a:cs typeface="Arial" pitchFamily="34" charset="0"/>
              </a:rPr>
              <a:t>o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του τετάνου)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αννα βασιλειου\Desktop\λήψη (6).jpg"/>
          <p:cNvPicPr>
            <a:picLocks noChangeAspect="1" noChangeArrowheads="1"/>
          </p:cNvPicPr>
          <p:nvPr/>
        </p:nvPicPr>
        <p:blipFill>
          <a:blip r:embed="rId2"/>
          <a:srcRect t="12295" r="18032" b="1639"/>
          <a:stretch>
            <a:fillRect/>
          </a:stretch>
        </p:blipFill>
        <p:spPr bwMode="auto">
          <a:xfrm>
            <a:off x="5715008" y="1607331"/>
            <a:ext cx="2908547" cy="2035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ΑΝΝΑ\Downloads\images (8).jpg"/>
          <p:cNvPicPr>
            <a:picLocks noChangeAspect="1" noChangeArrowheads="1"/>
          </p:cNvPicPr>
          <p:nvPr/>
        </p:nvPicPr>
        <p:blipFill>
          <a:blip r:embed="rId3" cstate="print"/>
          <a:srcRect r="4006" b="9167"/>
          <a:stretch>
            <a:fillRect/>
          </a:stretch>
        </p:blipFill>
        <p:spPr bwMode="auto">
          <a:xfrm>
            <a:off x="5715008" y="3929066"/>
            <a:ext cx="2922978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Κοινά θρεπτικά υλικά </a:t>
            </a:r>
          </a:p>
          <a:p>
            <a:r>
              <a:rPr lang="el-GR" dirty="0" smtClean="0"/>
              <a:t>Σακχαρούχα</a:t>
            </a:r>
            <a:endParaRPr lang="en-US" dirty="0" smtClean="0"/>
          </a:p>
          <a:p>
            <a:r>
              <a:rPr lang="el-GR" dirty="0" err="1" smtClean="0"/>
              <a:t>Αιματούχο</a:t>
            </a:r>
            <a:r>
              <a:rPr lang="el-GR" dirty="0" smtClean="0"/>
              <a:t> </a:t>
            </a:r>
            <a:r>
              <a:rPr lang="el-GR" dirty="0" err="1" smtClean="0"/>
              <a:t>άγαρ</a:t>
            </a:r>
            <a:r>
              <a:rPr lang="el-GR" dirty="0" smtClean="0"/>
              <a:t> </a:t>
            </a:r>
          </a:p>
          <a:p>
            <a:r>
              <a:rPr lang="el-GR" dirty="0" err="1" smtClean="0"/>
              <a:t>Αιμόλυση</a:t>
            </a:r>
            <a:r>
              <a:rPr lang="el-GR" dirty="0" smtClean="0"/>
              <a:t> </a:t>
            </a:r>
          </a:p>
          <a:p>
            <a:r>
              <a:rPr lang="el-GR" dirty="0" smtClean="0"/>
              <a:t>Ερπυσμός </a:t>
            </a:r>
          </a:p>
          <a:p>
            <a:r>
              <a:rPr lang="el-GR" smtClean="0"/>
              <a:t>Αναερόβιες </a:t>
            </a:r>
            <a:r>
              <a:rPr lang="el-GR" dirty="0" smtClean="0"/>
              <a:t>συνθήκες </a:t>
            </a:r>
          </a:p>
          <a:p>
            <a:r>
              <a:rPr lang="el-GR" dirty="0" smtClean="0"/>
              <a:t>37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n-US" dirty="0" smtClean="0"/>
              <a:t>C </a:t>
            </a:r>
            <a:r>
              <a:rPr lang="el-GR" dirty="0" smtClean="0"/>
              <a:t>/48-72</a:t>
            </a:r>
            <a:r>
              <a:rPr lang="en-US" dirty="0" smtClean="0"/>
              <a:t>h</a:t>
            </a:r>
            <a:endParaRPr lang="el-GR" dirty="0" smtClean="0"/>
          </a:p>
          <a:p>
            <a:pPr>
              <a:buNone/>
            </a:pPr>
            <a:r>
              <a:rPr lang="el-G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Σχόλιο!</a:t>
            </a:r>
          </a:p>
          <a:p>
            <a:pPr algn="ctr">
              <a:buNone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Στις περιοχές ερπυσμού </a:t>
            </a:r>
            <a:r>
              <a:rPr lang="el-G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δεν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 παρατηρείται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αιμόλυση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endParaRPr lang="el-GR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Κ</a:t>
            </a:r>
            <a:r>
              <a:rPr lang="el-GR" dirty="0" smtClean="0"/>
              <a:t>αλλιέργεια </a:t>
            </a: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l="7031" t="20834" r="50781" b="36458"/>
          <a:stretch>
            <a:fillRect/>
          </a:stretch>
        </p:blipFill>
        <p:spPr bwMode="auto">
          <a:xfrm>
            <a:off x="4000496" y="1927810"/>
            <a:ext cx="4643470" cy="264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5 - Θέση περιεχομένου"/>
          <p:cNvGraphicFramePr>
            <a:graphicFrameLocks/>
          </p:cNvGraphicFramePr>
          <p:nvPr/>
        </p:nvGraphicFramePr>
        <p:xfrm>
          <a:off x="500034" y="1513530"/>
          <a:ext cx="8229600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Διάσπαση:</a:t>
                      </a:r>
                      <a:endParaRPr lang="el-G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Πήζει: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l-G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Ρευστοποιεί:</a:t>
                      </a:r>
                      <a:r>
                        <a:rPr lang="en-US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endParaRPr lang="el-G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Παραγωγή:</a:t>
                      </a:r>
                      <a:endParaRPr lang="el-G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Αναγωγή: </a:t>
                      </a:r>
                      <a:endParaRPr lang="el-GR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Γλυκόζη</a:t>
                      </a:r>
                      <a:r>
                        <a:rPr lang="el-GR" baseline="0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Γάλα (-)</a:t>
                      </a:r>
                      <a:endParaRPr lang="el-G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Πηκτή (+)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Κατάλάση</a:t>
                      </a:r>
                      <a:r>
                        <a:rPr lang="el-GR" baseline="0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endParaRPr lang="el-GR" dirty="0" smtClean="0"/>
                    </a:p>
                    <a:p>
                      <a:pPr algn="ctr"/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Νιτρικά </a:t>
                      </a:r>
                      <a:r>
                        <a:rPr lang="el-GR" dirty="0" smtClean="0">
                          <a:sym typeface="Wingdings" pitchFamily="2" charset="2"/>
                        </a:rPr>
                        <a:t> Νιτρώδη</a:t>
                      </a:r>
                      <a:r>
                        <a:rPr lang="el-GR" baseline="0" dirty="0" smtClean="0">
                          <a:sym typeface="Wingdings" pitchFamily="2" charset="2"/>
                        </a:rPr>
                        <a:t> 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Οξειδάση</a:t>
                      </a:r>
                      <a:r>
                        <a:rPr lang="el-GR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Λακτόζη</a:t>
                      </a:r>
                      <a:r>
                        <a:rPr lang="el-GR" baseline="0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Ουρεάση</a:t>
                      </a:r>
                      <a:r>
                        <a:rPr lang="el-GR" dirty="0" smtClean="0"/>
                        <a:t> (-)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Σουκρόζη</a:t>
                      </a:r>
                      <a:r>
                        <a:rPr lang="el-GR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err="1" smtClean="0"/>
                        <a:t>Λεκιθινάση</a:t>
                      </a:r>
                      <a:r>
                        <a:rPr lang="el-GR" dirty="0" smtClean="0"/>
                        <a:t> (-)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Μαλτόζη</a:t>
                      </a:r>
                      <a:r>
                        <a:rPr lang="el-GR" dirty="0" smtClean="0"/>
                        <a:t> (-)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Υδρόθειο  (+)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err="1" smtClean="0"/>
                        <a:t>Ινδόλη</a:t>
                      </a:r>
                      <a:r>
                        <a:rPr lang="el-GR" baseline="0" dirty="0" smtClean="0"/>
                        <a:t> (+)</a:t>
                      </a:r>
                      <a:endParaRPr lang="el-G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l-GR" sz="2000" b="1" dirty="0" smtClean="0"/>
                        <a:t>Μικρή πρωτεολυτική ικανότητα </a:t>
                      </a:r>
                      <a:endParaRPr lang="el-GR" sz="20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Arial" pitchFamily="34" charset="0"/>
                <a:cs typeface="Arial" pitchFamily="34" charset="0"/>
              </a:rPr>
              <a:t>Clostridium tetani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dirty="0" smtClean="0">
                <a:latin typeface="Arial" pitchFamily="34" charset="0"/>
                <a:cs typeface="Arial" pitchFamily="34" charset="0"/>
              </a:rPr>
            </a:br>
            <a:r>
              <a:rPr lang="el-GR" dirty="0" smtClean="0">
                <a:latin typeface="Arial" pitchFamily="34" charset="0"/>
                <a:cs typeface="Arial" pitchFamily="34" charset="0"/>
              </a:rPr>
              <a:t>Βιοχημικές Ιδιότητες </a:t>
            </a:r>
            <a:r>
              <a:rPr lang="el-GR" dirty="0" smtClean="0"/>
              <a:t>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ΑΝΝΑ\Downloads\κ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857232"/>
            <a:ext cx="7537294" cy="5015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- Κουλούρα"/>
          <p:cNvSpPr/>
          <p:nvPr/>
        </p:nvSpPr>
        <p:spPr>
          <a:xfrm>
            <a:off x="5214942" y="3143248"/>
            <a:ext cx="3357586" cy="1928826"/>
          </a:xfrm>
          <a:prstGeom prst="donut">
            <a:avLst>
              <a:gd name="adj" fmla="val 67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6000760" y="5500702"/>
            <a:ext cx="2143140" cy="428628"/>
          </a:xfrm>
          <a:prstGeom prst="wedgeRoundRectCallout">
            <a:avLst>
              <a:gd name="adj1" fmla="val 5191"/>
              <a:gd name="adj2" fmla="val -10881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Σάκχαρα (-)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7" name="6 - Κουλούρα"/>
          <p:cNvSpPr/>
          <p:nvPr/>
        </p:nvSpPr>
        <p:spPr>
          <a:xfrm>
            <a:off x="4429124" y="3571876"/>
            <a:ext cx="785818" cy="1143008"/>
          </a:xfrm>
          <a:prstGeom prst="donut">
            <a:avLst>
              <a:gd name="adj" fmla="val 6719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7 - Επεξήγηση με στρογγυλεμένο παραλληλόγραμμο"/>
          <p:cNvSpPr/>
          <p:nvPr/>
        </p:nvSpPr>
        <p:spPr>
          <a:xfrm>
            <a:off x="4071934" y="5072074"/>
            <a:ext cx="1643074" cy="428628"/>
          </a:xfrm>
          <a:prstGeom prst="wedgeRoundRectCallout">
            <a:avLst>
              <a:gd name="adj1" fmla="val 5191"/>
              <a:gd name="adj2" fmla="val -10881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Γάλα (-)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9" name="8 - Κουλούρα"/>
          <p:cNvSpPr/>
          <p:nvPr/>
        </p:nvSpPr>
        <p:spPr>
          <a:xfrm>
            <a:off x="3571868" y="3571876"/>
            <a:ext cx="785818" cy="1143008"/>
          </a:xfrm>
          <a:prstGeom prst="donut">
            <a:avLst>
              <a:gd name="adj" fmla="val 6719"/>
            </a:avLst>
          </a:prstGeom>
          <a:solidFill>
            <a:srgbClr val="FA0E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9 - Επεξήγηση με στρογγυλεμένο παραλληλόγραμμο"/>
          <p:cNvSpPr/>
          <p:nvPr/>
        </p:nvSpPr>
        <p:spPr>
          <a:xfrm>
            <a:off x="3500430" y="2428868"/>
            <a:ext cx="1500198" cy="428628"/>
          </a:xfrm>
          <a:prstGeom prst="wedgeRoundRectCallout">
            <a:avLst>
              <a:gd name="adj1" fmla="val -14923"/>
              <a:gd name="adj2" fmla="val 197777"/>
              <a:gd name="adj3" fmla="val 16667"/>
            </a:avLst>
          </a:prstGeom>
          <a:solidFill>
            <a:srgbClr val="FA0E8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 err="1" smtClean="0">
                <a:solidFill>
                  <a:schemeClr val="bg1"/>
                </a:solidFill>
              </a:rPr>
              <a:t>Ινδόλη</a:t>
            </a:r>
            <a:r>
              <a:rPr lang="el-GR" b="1" dirty="0" smtClean="0">
                <a:solidFill>
                  <a:schemeClr val="bg1"/>
                </a:solidFill>
              </a:rPr>
              <a:t> (+)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1" name="10 - Κουλούρα"/>
          <p:cNvSpPr/>
          <p:nvPr/>
        </p:nvSpPr>
        <p:spPr>
          <a:xfrm>
            <a:off x="2723756" y="2187122"/>
            <a:ext cx="785818" cy="2652730"/>
          </a:xfrm>
          <a:prstGeom prst="donut">
            <a:avLst>
              <a:gd name="adj" fmla="val 671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12 - Επεξήγηση με στρογγυλεμένο παραλληλόγραμμο"/>
          <p:cNvSpPr/>
          <p:nvPr/>
        </p:nvSpPr>
        <p:spPr>
          <a:xfrm>
            <a:off x="1285852" y="5214950"/>
            <a:ext cx="2357454" cy="357190"/>
          </a:xfrm>
          <a:prstGeom prst="wedgeRoundRectCallout">
            <a:avLst>
              <a:gd name="adj1" fmla="val 29821"/>
              <a:gd name="adj2" fmla="val -128011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Νιτρικά </a:t>
            </a:r>
            <a:r>
              <a:rPr lang="el-GR" b="1" dirty="0" smtClean="0">
                <a:solidFill>
                  <a:schemeClr val="bg1"/>
                </a:solidFill>
                <a:sym typeface="Wingdings" pitchFamily="2" charset="2"/>
              </a:rPr>
              <a:t> Νιτρώδη </a:t>
            </a:r>
            <a:endParaRPr lang="el-GR" b="1" dirty="0">
              <a:solidFill>
                <a:schemeClr val="bg1"/>
              </a:solidFill>
            </a:endParaRPr>
          </a:p>
        </p:txBody>
      </p:sp>
      <p:sp>
        <p:nvSpPr>
          <p:cNvPr id="14" name="13 - Κουλούρα"/>
          <p:cNvSpPr/>
          <p:nvPr/>
        </p:nvSpPr>
        <p:spPr>
          <a:xfrm>
            <a:off x="1071538" y="2205030"/>
            <a:ext cx="785818" cy="2652730"/>
          </a:xfrm>
          <a:prstGeom prst="donut">
            <a:avLst>
              <a:gd name="adj" fmla="val 6719"/>
            </a:avLst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14 - Επεξήγηση με στρογγυλεμένο παραλληλόγραμμο"/>
          <p:cNvSpPr/>
          <p:nvPr/>
        </p:nvSpPr>
        <p:spPr>
          <a:xfrm>
            <a:off x="285720" y="1928802"/>
            <a:ext cx="2786082" cy="500066"/>
          </a:xfrm>
          <a:prstGeom prst="wedgeRoundRectCallout">
            <a:avLst>
              <a:gd name="adj1" fmla="val -4498"/>
              <a:gd name="adj2" fmla="val 82883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 </a:t>
            </a:r>
            <a:r>
              <a:rPr lang="el-GR" b="1" dirty="0" smtClean="0">
                <a:solidFill>
                  <a:schemeClr val="bg1"/>
                </a:solidFill>
              </a:rPr>
              <a:t>πρωτεολυτική ικανότητα 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latin typeface="Arial" pitchFamily="34" charset="0"/>
                <a:cs typeface="Arial" pitchFamily="34" charset="0"/>
              </a:rPr>
              <a:t>Δοκιμή 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Πηκτάσης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l-GR" dirty="0" err="1" smtClean="0">
                <a:latin typeface="Arial" pitchFamily="34" charset="0"/>
                <a:cs typeface="Arial" pitchFamily="34" charset="0"/>
              </a:rPr>
              <a:t>Κοαγκουλάσης</a:t>
            </a:r>
            <a:endParaRPr lang="el-G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2198" t="50058" r="3267" b="2041"/>
          <a:stretch>
            <a:fillRect/>
          </a:stretch>
        </p:blipFill>
        <p:spPr bwMode="auto">
          <a:xfrm>
            <a:off x="2143108" y="2500306"/>
            <a:ext cx="4714908" cy="25736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- Κουλούρα"/>
          <p:cNvSpPr/>
          <p:nvPr/>
        </p:nvSpPr>
        <p:spPr>
          <a:xfrm>
            <a:off x="1714480" y="3643314"/>
            <a:ext cx="5357850" cy="1857388"/>
          </a:xfrm>
          <a:prstGeom prst="donut">
            <a:avLst>
              <a:gd name="adj" fmla="val 67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6 - Επεξήγηση με στρογγυλεμένο παραλληλόγραμμο"/>
          <p:cNvSpPr/>
          <p:nvPr/>
        </p:nvSpPr>
        <p:spPr>
          <a:xfrm>
            <a:off x="6000760" y="5500702"/>
            <a:ext cx="2214578" cy="642942"/>
          </a:xfrm>
          <a:prstGeom prst="wedgeRoundRectCallout">
            <a:avLst>
              <a:gd name="adj1" fmla="val -34860"/>
              <a:gd name="adj2" fmla="val -87479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bg1"/>
                </a:solidFill>
              </a:rPr>
              <a:t>Πηκτή (+)</a:t>
            </a:r>
            <a:endParaRPr lang="el-G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Χαρτί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Χαρτί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Χαρτ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1046</TotalTime>
  <Words>525</Words>
  <Application>Microsoft Office PowerPoint</Application>
  <PresentationFormat>Προβολή στην οθόνη (4:3)</PresentationFormat>
  <Paragraphs>177</Paragraphs>
  <Slides>31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Χαρτί</vt:lpstr>
      <vt:lpstr>Κεφ. 13. Clostridium (Κλωστηρίδια) </vt:lpstr>
      <vt:lpstr>Clostridium-Γενικά </vt:lpstr>
      <vt:lpstr>Clostridium-Βιοχημικές Ιδιότητες  </vt:lpstr>
      <vt:lpstr>Clostridium-Επιδημιολογία   </vt:lpstr>
      <vt:lpstr>Clostridium tetani  (Κλωστηρίδιo του τετάνου)</vt:lpstr>
      <vt:lpstr>Clostridium tetani  Καλλιέργεια </vt:lpstr>
      <vt:lpstr>Clostridium tetani Βιοχημικές Ιδιότητες  </vt:lpstr>
      <vt:lpstr>Διαφάνεια 8</vt:lpstr>
      <vt:lpstr>Δοκιμή Πηκτάσης/Κοαγκουλάσης</vt:lpstr>
      <vt:lpstr>Δοκιμασία Ινδόλης (Indole Test)  </vt:lpstr>
      <vt:lpstr>Οξειδάση (-) </vt:lpstr>
      <vt:lpstr>Καταλάση (-) </vt:lpstr>
      <vt:lpstr>Μέθοδος ουρεάσης </vt:lpstr>
      <vt:lpstr>Παραγωγή Υδρόθειου</vt:lpstr>
      <vt:lpstr>Clostridium tetani  Aντιγονική σύσταση</vt:lpstr>
      <vt:lpstr>Clostridium tetani Μόλυνση </vt:lpstr>
      <vt:lpstr>Clostridium tetani Παθογόνος Δράση</vt:lpstr>
      <vt:lpstr>Clostridium tetani Παθογόνος Δράση</vt:lpstr>
      <vt:lpstr>Διαφάνεια 19</vt:lpstr>
      <vt:lpstr>Τέτανος</vt:lpstr>
      <vt:lpstr>Επιδημιολογία </vt:lpstr>
      <vt:lpstr>Εργαστηριακή διάγνωση </vt:lpstr>
      <vt:lpstr>Προφύλαξη </vt:lpstr>
      <vt:lpstr>Αντιτετανικό εμβόλιο</vt:lpstr>
      <vt:lpstr>θεραπεία</vt:lpstr>
      <vt:lpstr>Mικροβιολογία ΙΙ (Θεωρία) (padlet.com) Βήμα 1 </vt:lpstr>
      <vt:lpstr>Mικροβιολογία ΙΙ (Θεωρία) (padlet.com) Βήμα 2</vt:lpstr>
      <vt:lpstr>Mικροβιολογία ΙΙ (Θεωρία) (padlet.com) Βήμα  3</vt:lpstr>
      <vt:lpstr>Ηλεκτρονική Σχολική Τάξη (η-Τάξη) (sch.gr) Βήμα 1 </vt:lpstr>
      <vt:lpstr>Ηλεκτρονική Σχολική Τάξη (η-Τάξη) (sch.gr) Βήμα 2 </vt:lpstr>
      <vt:lpstr>Διαφάνεια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Clostiridium</dc:title>
  <dc:creator>ΑΝΝΑ</dc:creator>
  <cp:lastModifiedBy>αννα βασιλειου</cp:lastModifiedBy>
  <cp:revision>122</cp:revision>
  <dcterms:created xsi:type="dcterms:W3CDTF">2014-02-18T12:21:19Z</dcterms:created>
  <dcterms:modified xsi:type="dcterms:W3CDTF">2024-04-10T18:46:25Z</dcterms:modified>
</cp:coreProperties>
</file>