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324" r:id="rId2"/>
    <p:sldId id="322" r:id="rId3"/>
    <p:sldId id="310" r:id="rId4"/>
    <p:sldId id="256" r:id="rId5"/>
    <p:sldId id="309" r:id="rId6"/>
    <p:sldId id="265" r:id="rId7"/>
    <p:sldId id="266" r:id="rId8"/>
    <p:sldId id="267" r:id="rId9"/>
    <p:sldId id="268" r:id="rId10"/>
    <p:sldId id="269" r:id="rId11"/>
    <p:sldId id="311" r:id="rId12"/>
    <p:sldId id="277" r:id="rId13"/>
    <p:sldId id="297" r:id="rId14"/>
    <p:sldId id="296" r:id="rId15"/>
    <p:sldId id="294" r:id="rId16"/>
    <p:sldId id="312" r:id="rId17"/>
    <p:sldId id="314" r:id="rId18"/>
    <p:sldId id="315" r:id="rId19"/>
    <p:sldId id="279" r:id="rId20"/>
    <p:sldId id="274" r:id="rId21"/>
    <p:sldId id="275" r:id="rId22"/>
    <p:sldId id="276" r:id="rId23"/>
    <p:sldId id="262" r:id="rId24"/>
    <p:sldId id="261" r:id="rId25"/>
    <p:sldId id="280" r:id="rId26"/>
    <p:sldId id="301" r:id="rId27"/>
    <p:sldId id="316" r:id="rId28"/>
    <p:sldId id="303" r:id="rId29"/>
    <p:sldId id="258" r:id="rId30"/>
    <p:sldId id="263" r:id="rId31"/>
    <p:sldId id="318" r:id="rId32"/>
    <p:sldId id="319" r:id="rId33"/>
    <p:sldId id="320" r:id="rId34"/>
    <p:sldId id="321" r:id="rId35"/>
    <p:sldId id="304" r:id="rId36"/>
    <p:sldId id="305" r:id="rId37"/>
    <p:sldId id="306" r:id="rId38"/>
    <p:sldId id="307" r:id="rId39"/>
    <p:sldId id="308" r:id="rId40"/>
    <p:sldId id="323" r:id="rId41"/>
    <p:sldId id="284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128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30A6-300D-465C-A93D-B8B77C397DD2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1ADD1-236F-4899-A215-D6D7AE2DB9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Παράγει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ουρεάση</a:t>
            </a:r>
            <a:r>
              <a:rPr lang="el-GR" baseline="0" dirty="0" smtClean="0"/>
              <a:t> που την προστατεύουν από το όξινο </a:t>
            </a:r>
            <a:r>
              <a:rPr lang="en-US" baseline="0" dirty="0" smtClean="0"/>
              <a:t>Ph </a:t>
            </a:r>
            <a:r>
              <a:rPr lang="el-GR" baseline="0" dirty="0" smtClean="0"/>
              <a:t>του στομάχου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1ADD1-236F-4899-A215-D6D7AE2DB96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Σχόλιο:</a:t>
            </a: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Μετά από λοίμωξη οργανισμού από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έναείδος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Brucella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παράγονται αντισώματα στον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ορό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του ασθενούς τα οποία συγκολλούν τα κύτταρα και των 3</a:t>
            </a:r>
            <a:r>
              <a:rPr lang="el-GR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ων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βακτηρίων. 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1ADD1-236F-4899-A215-D6D7AE2DB96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Όλα τα όργανα του σώματος μπορεί να προσβληθούν.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Επαναλαμβανόμενος πυρετός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1ADD1-236F-4899-A215-D6D7AE2DB96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 εισπνοή σκόνης, μολυσμένης με τα βακτήρια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1ADD1-236F-4899-A215-D6D7AE2DB96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>
                <a:latin typeface="Arial" pitchFamily="34" charset="0"/>
                <a:cs typeface="Arial" pitchFamily="34" charset="0"/>
              </a:rPr>
              <a:t>Ποιοτική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Μη ειδική,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Προσδιορίζει το γένος όχι το είδος.</a:t>
            </a: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1ADD1-236F-4899-A215-D6D7AE2DB96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Σκοπός: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Την επιμήκυνση της διάρκειας ζωής του προϊόντος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Ελαττώνοντας τον αριθμό των παθογόνων μικροοργανισμών που προκαλούν αλλοιώσεις σε αυτά.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Γίνεται με θέρμανση στους 72 βαθμούς για 16-20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δευτερολεπτα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ή στους 60 βαθμούς για 30 λεπτά.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\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1ADD1-236F-4899-A215-D6D7AE2DB96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A74B77-4339-47D9-97A9-1A01635DD193}" type="datetimeFigureOut">
              <a:rPr lang="el-GR" smtClean="0"/>
              <a:pPr/>
              <a:t>3/2/2025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C2FD9A-A4F9-4411-8E2E-182811BDB28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02.sch.gr/main/portfolio.php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-me.edu.g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-me.edu.g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adlet.com/annavasileiou87/m-by1v43wvwsr4xyk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padlet.com/annavasileiou87/m-by1v43wvwsr4xyk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padlet.com/annavasileiou87/m-by1v43wvwsr4xyk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class02.sch.gr/main/portfolio.ph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class02.sch.gr/main/portfolio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0"/>
            <a:ext cx="7851648" cy="1828800"/>
          </a:xfrm>
        </p:spPr>
        <p:txBody>
          <a:bodyPr/>
          <a:lstStyle/>
          <a:p>
            <a:pPr algn="ctr"/>
            <a:r>
              <a:rPr lang="el-GR" sz="6000" dirty="0" smtClean="0">
                <a:latin typeface="Arial" pitchFamily="34" charset="0"/>
                <a:cs typeface="Arial" pitchFamily="34" charset="0"/>
              </a:rPr>
              <a:t>Μικροβιολογία ΙΙ (Θ)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Υπότιτλος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854696" cy="1752600"/>
          </a:xfrm>
        </p:spPr>
        <p:txBody>
          <a:bodyPr>
            <a:noAutofit/>
          </a:bodyPr>
          <a:lstStyle/>
          <a:p>
            <a:pPr algn="ctr"/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Τάξη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Γ΄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Βοηθός Ιατρικών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και Βιολογικών Εργαστηρίων</a:t>
            </a:r>
          </a:p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Δημιουργός: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Βασιλείου Άννα  </a:t>
            </a:r>
          </a:p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l-GR" sz="2000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ΕΠΑ.Λ Ιωαννίνων </a:t>
            </a:r>
          </a:p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Σχ. Έτος: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2024-25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63492" name="Picture 4" descr="C:\Users\αννα βασιλειου\Downloads\IMG_4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003480" cy="267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Αποικίες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l-GR" sz="3600" dirty="0" smtClean="0">
                <a:latin typeface="Arial" pitchFamily="34" charset="0"/>
                <a:cs typeface="Arial" pitchFamily="34" charset="0"/>
              </a:rPr>
              <a:t>Σε θρεπτικά υλικά πλούσια σε </a:t>
            </a:r>
            <a:r>
              <a:rPr lang="el-GR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l-GR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ρυπτικάση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Περιγεγραμμένες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Λίγο φουσκωτές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Άχρωμες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Επιφάνεια: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εία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γυαλιστερή </a:t>
            </a:r>
          </a:p>
          <a:p>
            <a:pPr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3" name="Picture 3" descr="C:\Users\αννα βασιλειου\Desktop\O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403044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Αποικίες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Mac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Conkey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agar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Δεν αναπτύσσονται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Ή πολύ αργή ανάπτυξη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Πολύ μικρές 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Άχρωμες </a:t>
            </a:r>
          </a:p>
          <a:p>
            <a:r>
              <a:rPr lang="el-GR" b="1" u="sng" dirty="0" err="1" smtClean="0">
                <a:latin typeface="Arial" pitchFamily="34" charset="0"/>
                <a:cs typeface="Arial" pitchFamily="34" charset="0"/>
              </a:rPr>
              <a:t>Αιματούχο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u="sng" dirty="0" err="1" smtClean="0">
                <a:latin typeface="Arial" pitchFamily="34" charset="0"/>
                <a:cs typeface="Arial" pitchFamily="34" charset="0"/>
              </a:rPr>
              <a:t>άγαρ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Δεν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προκαλούν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αιμόλυση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αννα βασιλειου\Downloads\IMG_35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4294967295"/>
          </p:nvPr>
        </p:nvGraphicFramePr>
        <p:xfrm>
          <a:off x="642910" y="2084726"/>
          <a:ext cx="7950021" cy="362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007"/>
                <a:gridCol w="2650007"/>
                <a:gridCol w="2650007"/>
              </a:tblGrid>
              <a:tr h="494708">
                <a:tc gridSpan="3"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Βιοχημικές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ιδιότητες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01579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Ιδιότητες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Βρουκέλλες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57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Παραγωγή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Οξειδάση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70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Καταλάση</a:t>
                      </a:r>
                      <a:endParaRPr lang="el-G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70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ουρεάση</a:t>
                      </a:r>
                      <a:endParaRPr lang="el-G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70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Η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l-G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(-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Melitensis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70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Αναγωγή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Νιτρικά 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Νιτρώδη</a:t>
                      </a:r>
                      <a:endParaRPr lang="el-G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43ABE9E-748F-4B10-93EB-EBFAF6C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pPr algn="ctr"/>
            <a:r>
              <a:rPr lang="el-GR" dirty="0" err="1" smtClean="0"/>
              <a:t>Οξειδάση</a:t>
            </a:r>
            <a:r>
              <a:rPr lang="el-GR" dirty="0" smtClean="0"/>
              <a:t> (+) 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2A4782A4-0738-4A8E-9B2D-8D09F57A2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0" t="23872" r="59291" b="52419"/>
          <a:stretch/>
        </p:blipFill>
        <p:spPr>
          <a:xfrm>
            <a:off x="1000100" y="1714488"/>
            <a:ext cx="3326844" cy="23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6A2DDBA-E985-483E-9849-5631B99AC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9" t="15082" r="4981" b="4569"/>
          <a:stretch/>
        </p:blipFill>
        <p:spPr>
          <a:xfrm>
            <a:off x="4803421" y="1714488"/>
            <a:ext cx="2983289" cy="23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4F48C3E-245D-4F84-BFE4-C8928A16D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621" y="4151315"/>
            <a:ext cx="2528825" cy="263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09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276366-0EFF-4B92-87CD-75984ABC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Καταλάση</a:t>
            </a:r>
            <a:r>
              <a:rPr lang="el-GR" dirty="0" smtClean="0"/>
              <a:t> (+) 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0B41E750-E175-4D48-A790-709059103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4" t="27017" r="46900" b="26597"/>
          <a:stretch/>
        </p:blipFill>
        <p:spPr>
          <a:xfrm>
            <a:off x="1859438" y="2016572"/>
            <a:ext cx="2524026" cy="250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1FA4220-09CA-461F-B863-41C197081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58" t="26941" r="8179" b="26724"/>
          <a:stretch/>
        </p:blipFill>
        <p:spPr>
          <a:xfrm>
            <a:off x="4861872" y="2006315"/>
            <a:ext cx="1911287" cy="251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29B990-25DE-4042-86CA-2968C522BD54}"/>
              </a:ext>
            </a:extLst>
          </p:cNvPr>
          <p:cNvSpPr txBox="1"/>
          <p:nvPr/>
        </p:nvSpPr>
        <p:spPr>
          <a:xfrm>
            <a:off x="2050330" y="5077438"/>
            <a:ext cx="2142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Θετικό και Αρνητικό τεστ </a:t>
            </a:r>
            <a:r>
              <a:rPr lang="el-GR" b="1" dirty="0" err="1"/>
              <a:t>καταλάσης</a:t>
            </a:r>
            <a:r>
              <a:rPr lang="el-GR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336CBB-AF1B-4642-8215-A6A2F544CB25}"/>
              </a:ext>
            </a:extLst>
          </p:cNvPr>
          <p:cNvSpPr txBox="1"/>
          <p:nvPr/>
        </p:nvSpPr>
        <p:spPr>
          <a:xfrm>
            <a:off x="4623847" y="5072074"/>
            <a:ext cx="2439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αφρισμός συνεπάγεται παραγωγή </a:t>
            </a:r>
            <a:r>
              <a:rPr lang="el-GR" b="1" dirty="0" err="1"/>
              <a:t>καταλάσης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591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υρεάση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(+)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i-User\Desktop\ουρεαση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428868"/>
            <a:ext cx="5250117" cy="323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(+)</a:t>
            </a:r>
            <a:endParaRPr lang="el-GR" dirty="0"/>
          </a:p>
        </p:txBody>
      </p:sp>
      <p:pic>
        <p:nvPicPr>
          <p:cNvPr id="1026" name="Picture 2" descr="C:\Users\αννα βασιλειου\Downloads\IMG_4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6184" y="2507215"/>
            <a:ext cx="4627303" cy="347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dirty="0" smtClean="0">
                <a:latin typeface="Arial" pitchFamily="34" charset="0"/>
                <a:cs typeface="Arial" pitchFamily="34" charset="0"/>
              </a:rPr>
              <a:t>Πώς διαχωρίζεται το γένος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4000" dirty="0" err="1" smtClean="0">
                <a:latin typeface="Arial" pitchFamily="34" charset="0"/>
                <a:cs typeface="Arial" pitchFamily="34" charset="0"/>
              </a:rPr>
              <a:t>Βρουκέλλες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) σε είδη;</a:t>
            </a:r>
            <a:endParaRPr lang="el-GR" sz="40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94577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Ανάπτυξη</a:t>
                      </a:r>
                      <a:r>
                        <a:rPr lang="el-GR" baseline="0" dirty="0" smtClean="0"/>
                        <a:t> ή μη 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Ατμόσφαιρα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l-G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l-GR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Θρεπτικά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υλικά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Θειονίνη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Φουξίνη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l-GR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Παράγουν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Η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>
                          <a:latin typeface="Arial" pitchFamily="34" charset="0"/>
                          <a:cs typeface="Arial" pitchFamily="34" charset="0"/>
                        </a:rPr>
                        <a:t>Ουρεάση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Βιοχημικές διάφορές </a:t>
            </a:r>
            <a:endParaRPr lang="el-GR" sz="2700" b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19398"/>
          <a:ext cx="8229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071570"/>
                <a:gridCol w="1428760"/>
                <a:gridCol w="1371600"/>
                <a:gridCol w="1371600"/>
                <a:gridCol w="1371600"/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itchFamily="34" charset="0"/>
                          <a:cs typeface="Arial" pitchFamily="34" charset="0"/>
                        </a:rPr>
                        <a:t>Είδη </a:t>
                      </a:r>
                      <a:r>
                        <a:rPr lang="el-GR" sz="1800" b="1" dirty="0" err="1" smtClean="0">
                          <a:latin typeface="Arial" pitchFamily="34" charset="0"/>
                          <a:cs typeface="Arial" pitchFamily="34" charset="0"/>
                        </a:rPr>
                        <a:t>Βρουκελλών</a:t>
                      </a:r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itchFamily="34" charset="0"/>
                          <a:cs typeface="Arial" pitchFamily="34" charset="0"/>
                        </a:rPr>
                        <a:t>Ανάγκη</a:t>
                      </a:r>
                      <a:r>
                        <a:rPr lang="el-G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itchFamily="34" charset="0"/>
                          <a:cs typeface="Arial" pitchFamily="34" charset="0"/>
                        </a:rPr>
                        <a:t>Παραγωγή</a:t>
                      </a:r>
                      <a:r>
                        <a:rPr lang="el-G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Η</a:t>
                      </a:r>
                      <a:r>
                        <a:rPr lang="el-G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Arial" pitchFamily="34" charset="0"/>
                          <a:cs typeface="Arial" pitchFamily="34" charset="0"/>
                        </a:rPr>
                        <a:t>Ανάπτυξη</a:t>
                      </a:r>
                      <a:r>
                        <a:rPr lang="el-G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itchFamily="34" charset="0"/>
                          <a:cs typeface="Arial" pitchFamily="34" charset="0"/>
                        </a:rPr>
                        <a:t>Παραγωγή </a:t>
                      </a:r>
                      <a:r>
                        <a:rPr lang="el-GR" sz="1800" b="1" dirty="0" err="1" smtClean="0">
                          <a:latin typeface="Arial" pitchFamily="34" charset="0"/>
                          <a:cs typeface="Arial" pitchFamily="34" charset="0"/>
                        </a:rPr>
                        <a:t>Ουρεάσης</a:t>
                      </a:r>
                      <a:r>
                        <a:rPr lang="el-G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Θειονίνη</a:t>
                      </a:r>
                      <a:r>
                        <a:rPr lang="el-G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itchFamily="34" charset="0"/>
                          <a:cs typeface="Arial" pitchFamily="34" charset="0"/>
                        </a:rPr>
                        <a:t>Φουξίνη</a:t>
                      </a:r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B.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melitensis</a:t>
                      </a:r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αργά</a:t>
                      </a:r>
                      <a:endParaRPr lang="el-G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B.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abortus</a:t>
                      </a:r>
                      <a:endParaRPr lang="el-G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+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+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-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+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+ (1-2</a:t>
                      </a:r>
                      <a:r>
                        <a:rPr lang="en-US" sz="1800" b="1" dirty="0" smtClean="0"/>
                        <a:t>h)</a:t>
                      </a:r>
                      <a:endParaRPr lang="el-G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suis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 (30min)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latin typeface="Arial" pitchFamily="34" charset="0"/>
                <a:cs typeface="Arial" pitchFamily="34" charset="0"/>
              </a:rPr>
              <a:t>Αντιγονική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σύσταση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Όλα τα είδη του γένους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φέρουν σε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διαφορετικές ποσότητες </a:t>
            </a:r>
            <a:r>
              <a:rPr lang="el-GR" u="sng" dirty="0" err="1" smtClean="0">
                <a:latin typeface="Arial" pitchFamily="34" charset="0"/>
                <a:cs typeface="Arial" pitchFamily="34" charset="0"/>
              </a:rPr>
              <a:t>κοινα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επιφανειακά αντιγόνα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FontTx/>
              <a:buChar char="-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Αντιγόνο Α</a:t>
            </a:r>
          </a:p>
          <a:p>
            <a:pPr algn="ctr">
              <a:buFontTx/>
              <a:buChar char="-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Αντιγόνο 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Προηγούμενο μάθημα</a:t>
            </a:r>
            <a:r>
              <a:rPr lang="el-GR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Βακτήριο; 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Μορφολογία; 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υνθήκες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vitro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ανάπτυξης;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Τι προκαλεί;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Τρόποι προφύλαξης;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5 - Θέση περιεχομένου" descr="OIP (26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0031" y="2000240"/>
            <a:ext cx="358105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4465911" y="4891643"/>
            <a:ext cx="44638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Bordetella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pertussis</a:t>
            </a:r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Παθογόνος δράση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Ασθένειες:</a:t>
            </a:r>
          </a:p>
          <a:p>
            <a:pPr algn="ctr">
              <a:buNone/>
            </a:pPr>
            <a:r>
              <a:rPr lang="el-G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Ζωονόσοι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Βρουκελλώσεις</a:t>
            </a:r>
            <a:endParaRPr lang="el-G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Στον άνθρωπο η Β.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melitensis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προκαλεί: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Μελιταίο πυρετό </a:t>
            </a:r>
          </a:p>
          <a:p>
            <a:pPr algn="ctr">
              <a:buNone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Επώαση 1-6 εβδομάδες</a:t>
            </a:r>
          </a:p>
          <a:p>
            <a:pPr>
              <a:buNone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αννα βασιλειου\Desktop\λήψ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985752"/>
            <a:ext cx="2928958" cy="15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Συμπτώματα</a:t>
            </a:r>
            <a:br>
              <a:rPr lang="el-GR" b="1" dirty="0" smtClean="0">
                <a:latin typeface="Arial" pitchFamily="34" charset="0"/>
                <a:cs typeface="Arial" pitchFamily="34" charset="0"/>
              </a:rPr>
            </a:br>
            <a:r>
              <a:rPr lang="el-GR" b="1" dirty="0" smtClean="0">
                <a:latin typeface="Arial" pitchFamily="34" charset="0"/>
                <a:cs typeface="Arial" pitchFamily="34" charset="0"/>
              </a:rPr>
              <a:t>Τυπική μορφή ασθένειας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ικροβιαιμία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latin typeface="Arial" pitchFamily="34" charset="0"/>
                <a:cs typeface="Arial" pitchFamily="34" charset="0"/>
              </a:rPr>
              <a:t>Πυρετός (συνεχής 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κυματοειδής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latin typeface="Arial" pitchFamily="34" charset="0"/>
                <a:cs typeface="Arial" pitchFamily="34" charset="0"/>
              </a:rPr>
              <a:t>Νυχτερινή Εφίδρωση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latin typeface="Arial" pitchFamily="34" charset="0"/>
                <a:cs typeface="Arial" pitchFamily="34" charset="0"/>
              </a:rPr>
              <a:t>Διόγκωση λεμφαδένων 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>
                <a:latin typeface="Arial" pitchFamily="34" charset="0"/>
                <a:cs typeface="Arial" pitchFamily="34" charset="0"/>
              </a:rPr>
              <a:t>Ηπατομεγαλία ή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σπληνομεγαλία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>
                <a:latin typeface="Arial" pitchFamily="34" charset="0"/>
                <a:cs typeface="Arial" pitchFamily="34" charset="0"/>
              </a:rPr>
              <a:t>Απώλεια βάρους σε χρόνια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περιστατικά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αννα βασιλειου\Desktop\OIP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98" y="4810134"/>
            <a:ext cx="2857488" cy="190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6357950" y="1928802"/>
            <a:ext cx="2500330" cy="857256"/>
          </a:xfrm>
          <a:prstGeom prst="wedgeRoundRectCallout">
            <a:avLst>
              <a:gd name="adj1" fmla="val -189975"/>
              <a:gd name="adj2" fmla="val -195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Δεν είναι συνεχής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Επιπλοκές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Σπονδυλική στήλη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Νευρικό σύστημα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Ήπαρ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Καρδιαγγειακό σύστημα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Ουρογεννητικό σύστημα 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αννα βασιλειου\Desktop\λήψη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39243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Μετάδοση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25962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300" b="1" dirty="0" smtClean="0">
                <a:latin typeface="Arial" pitchFamily="34" charset="0"/>
                <a:cs typeface="Arial" pitchFamily="34" charset="0"/>
              </a:rPr>
              <a:t>Πηγή μετάδοσης </a:t>
            </a:r>
            <a:r>
              <a:rPr lang="el-GR" sz="3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l-GR" sz="5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sz="5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Ζώα </a:t>
            </a:r>
            <a:endParaRPr lang="el-GR" sz="5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Άμεσα: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Επαφή με μολυσμένα ζώα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Καλλιέργειες βακτηρίων</a:t>
            </a:r>
          </a:p>
          <a:p>
            <a:pPr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Έμμεσα: 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Άβραστο γάλα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Γαλακτοκομικά προϊόντα</a:t>
            </a:r>
          </a:p>
          <a:p>
            <a:pPr marL="514350" indent="-514350">
              <a:buAutoNum type="arabicPeriod" startAt="2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Από άνθρωπο σε άνθρωπο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Μεταγγίσεων αίματος-Μυελού των οστών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Θηλασμό</a:t>
            </a:r>
          </a:p>
          <a:p>
            <a:pPr marL="514350" indent="-514350">
              <a:buNone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Σπάνια: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 εισπνοή σκόνης </a:t>
            </a:r>
          </a:p>
        </p:txBody>
      </p:sp>
      <p:pic>
        <p:nvPicPr>
          <p:cNvPr id="7170" name="Picture 2" descr="C:\Users\αννα βασιλειου\Desktop\OIP (3).jpg"/>
          <p:cNvPicPr>
            <a:picLocks noChangeAspect="1" noChangeArrowheads="1"/>
          </p:cNvPicPr>
          <p:nvPr/>
        </p:nvPicPr>
        <p:blipFill>
          <a:blip r:embed="rId3"/>
          <a:srcRect l="44863" t="11538" r="5479" b="11538"/>
          <a:stretch>
            <a:fillRect/>
          </a:stretch>
        </p:blipFill>
        <p:spPr bwMode="auto">
          <a:xfrm>
            <a:off x="6215074" y="4254232"/>
            <a:ext cx="2714644" cy="224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αννα βασιλειου\Desktop\λήψ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85926"/>
            <a:ext cx="2714644" cy="231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Άτομα υψηλού κινδύνου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Κτηνίατροι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Κτηνοτρόφοι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Προσωπικό μικροβιολογικών εργαστηρίων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ΑΝΝΑ\Downloads\images (37).jpg"/>
          <p:cNvPicPr>
            <a:picLocks noChangeAspect="1" noChangeArrowheads="1"/>
          </p:cNvPicPr>
          <p:nvPr/>
        </p:nvPicPr>
        <p:blipFill>
          <a:blip r:embed="rId2" cstate="print"/>
          <a:srcRect l="9825" b="-2277"/>
          <a:stretch>
            <a:fillRect/>
          </a:stretch>
        </p:blipFill>
        <p:spPr bwMode="auto">
          <a:xfrm>
            <a:off x="5786446" y="4077072"/>
            <a:ext cx="3108936" cy="185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ΑΝΝΑ\Downloads\images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246" y="4077072"/>
            <a:ext cx="2728324" cy="181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ΑΝΝΑ\Downloads\images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656" y="4077072"/>
            <a:ext cx="2513394" cy="180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Εργαστηριακή διάγνωση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Δείγματα από εντοπισμένες μορφές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Αρθρικό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περιτοναϊκό ή άλλα υγρά παρακεντήσεως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ΕΝΥ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Σπέρμα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Ούρα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κ.α.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αννα βασιλειου\Desktop\λήψη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978" y="3429000"/>
            <a:ext cx="4356550" cy="288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αννα βασιλειου\Desktop\700388.jpg"/>
          <p:cNvPicPr>
            <a:picLocks noChangeAspect="1" noChangeArrowheads="1"/>
          </p:cNvPicPr>
          <p:nvPr/>
        </p:nvPicPr>
        <p:blipFill>
          <a:blip r:embed="rId3" cstate="print"/>
          <a:srcRect t="7250" r="6125" b="16250"/>
          <a:stretch>
            <a:fillRect/>
          </a:stretch>
        </p:blipFill>
        <p:spPr bwMode="auto">
          <a:xfrm>
            <a:off x="4832081" y="2714620"/>
            <a:ext cx="2240249" cy="182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Εργαστηριακή Διάγνωση 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Α)  Αιμοκαλλιέργεια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2202653"/>
            <a:ext cx="4041775" cy="6548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Β)  Ορολογική διάγνωση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συγκολλητινοαντίδραση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Wright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2"/>
          </p:nvPr>
        </p:nvSpPr>
        <p:spPr>
          <a:ln>
            <a:noFill/>
          </a:ln>
        </p:spPr>
        <p:txBody>
          <a:bodyPr/>
          <a:lstStyle/>
          <a:p>
            <a:pPr algn="ctr"/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C:\Users\αννα βασιλειου\Desktop\blood.transfusion_SH_254986945.jpg"/>
          <p:cNvPicPr>
            <a:picLocks noChangeAspect="1" noChangeArrowheads="1"/>
          </p:cNvPicPr>
          <p:nvPr/>
        </p:nvPicPr>
        <p:blipFill>
          <a:blip r:embed="rId4" cstate="print"/>
          <a:srcRect r="18321" b="420"/>
          <a:stretch>
            <a:fillRect/>
          </a:stretch>
        </p:blipFill>
        <p:spPr bwMode="auto">
          <a:xfrm>
            <a:off x="500034" y="2643182"/>
            <a:ext cx="228435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 t="8523" r="2885"/>
          <a:stretch>
            <a:fillRect/>
          </a:stretch>
        </p:blipFill>
        <p:spPr bwMode="auto">
          <a:xfrm>
            <a:off x="2214546" y="4071942"/>
            <a:ext cx="231477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- Ορθογώνιο"/>
          <p:cNvSpPr/>
          <p:nvPr/>
        </p:nvSpPr>
        <p:spPr>
          <a:xfrm>
            <a:off x="5286380" y="4286256"/>
            <a:ext cx="3429024" cy="2071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Ποιοτική/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Μη ειδική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Γένος </a:t>
            </a: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Είδος </a:t>
            </a: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(+) 7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-10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εβδομάδα ασθένειας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Τίτλος </a:t>
            </a:r>
            <a:r>
              <a:rPr lang="el-GR" dirty="0" smtClean="0"/>
              <a:t>≥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1:160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Οξεία λοίμωξη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Πολλαπλασιασμός"/>
          <p:cNvSpPr/>
          <p:nvPr/>
        </p:nvSpPr>
        <p:spPr>
          <a:xfrm>
            <a:off x="6357950" y="5143512"/>
            <a:ext cx="285752" cy="285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Αιμοκαλλιέργεια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Δείγματα 3 διαδοχικών ημερών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TSB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+ Γλυκόζη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Castaneda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 /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21 ημέρες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5%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Αν Θολερότητα 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(+)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TSA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C/24-48h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l-GR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  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κατά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Gram </a:t>
            </a:r>
          </a:p>
          <a:p>
            <a:pPr marL="514350" indent="-514350">
              <a:buAutoNum type="arabicPeriod" startAt="3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Βιοχημικές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δοκιμασίες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 startAt="3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Δοκιμή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ευαισθησίας σε αντιβιοτικά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l-GR" b="1" u="sng" dirty="0" smtClean="0">
                <a:latin typeface="Arial" pitchFamily="34" charset="0"/>
                <a:cs typeface="Arial" pitchFamily="34" charset="0"/>
              </a:rPr>
              <a:t>Αν θολερότητα (-) για 21 ημέρες</a:t>
            </a:r>
          </a:p>
          <a:p>
            <a:pPr marL="514350" indent="-514350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(-) Αποτέλεσμα 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072198" y="3000372"/>
            <a:ext cx="2143140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Melitensis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000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Εβδομάδα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Χρώση κατά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Gram</a:t>
            </a:r>
            <a:endParaRPr lang="el-GR" dirty="0"/>
          </a:p>
        </p:txBody>
      </p:sp>
      <p:pic>
        <p:nvPicPr>
          <p:cNvPr id="9218" name="Picture 2" descr="C:\Users\αννα βασιλειου\Desktop\λήψη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326710" cy="381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4800" dirty="0" smtClean="0">
                <a:latin typeface="Arial" pitchFamily="34" charset="0"/>
                <a:cs typeface="Arial" pitchFamily="34" charset="0"/>
              </a:rPr>
              <a:t>Πρόληψη </a:t>
            </a:r>
            <a:endParaRPr lang="el-G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Προστασία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των ζώων από τη μόλυνση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Μείωση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των άρρωστων ζώων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Καταγραφή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κρουσμάτων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Αποφυγή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άμεσης επαφής (μολυσμένα ζώα/προϊόντα τους)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Υγειονομικός έλεγχος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γαλακτοκομικών προϊόντων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Παστερίωση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γάλακτος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:\Users\ΑΝΝΑ\Downloads\download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384" y="4000504"/>
            <a:ext cx="3764566" cy="203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τα Βακτήρια;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b="1" u="sng" dirty="0" smtClean="0">
                <a:latin typeface="Arial" pitchFamily="34" charset="0"/>
                <a:cs typeface="Arial" pitchFamily="34" charset="0"/>
              </a:rPr>
              <a:t>Απάντηση:</a:t>
            </a:r>
          </a:p>
          <a:p>
            <a:pPr algn="ctr"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Προκαρυωτικά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κύτταρα </a:t>
            </a:r>
          </a:p>
        </p:txBody>
      </p:sp>
      <p:pic>
        <p:nvPicPr>
          <p:cNvPr id="1026" name="Picture 2" descr="C:\Users\αννα βασιλειου\Desktop\prokariwtiko-kuttaro-biologia-g-gymnasiou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8352" y="2928934"/>
            <a:ext cx="3721036" cy="356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Θεραπεία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Τετρακυκλίνη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Τετρακυκλίνη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Αμινογλυκοσίδες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Υποτροπή ασθένειας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 descr="C:\Users\ΑΝΝΑ\Downloads\downloa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857628"/>
            <a:ext cx="2928958" cy="278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Βέλος προς τα κάτω"/>
          <p:cNvSpPr/>
          <p:nvPr/>
        </p:nvSpPr>
        <p:spPr>
          <a:xfrm>
            <a:off x="4357686" y="292893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14546" y="2714620"/>
            <a:ext cx="478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ΠΑΡΑΡΤΗΜΑ</a:t>
            </a:r>
            <a:endParaRPr lang="el-G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  <a:hlinkClick r:id="rId3"/>
              </a:rPr>
              <a:t>Ηλεκτρονική Σχολική Τάξη (η-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3"/>
              </a:rPr>
              <a:t>Τάξ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3"/>
              </a:rPr>
              <a:t>η) (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3"/>
              </a:rPr>
              <a:t>sch.gr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3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Υποχρεωτικό Υλικό, άσκηση για το σπίτι </a:t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2700" dirty="0" smtClean="0">
                <a:latin typeface="Arial" pitchFamily="34" charset="0"/>
                <a:cs typeface="Arial" pitchFamily="34" charset="0"/>
              </a:rPr>
              <a:t>Περιεχόμενα Η5Ρ</a:t>
            </a:r>
            <a:endParaRPr lang="el-GR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800" u="sng" dirty="0" smtClean="0">
                <a:hlinkClick r:id="rId2"/>
              </a:rPr>
              <a:t/>
            </a:r>
            <a:br>
              <a:rPr lang="el-GR" sz="2800" u="sng" dirty="0" smtClean="0">
                <a:hlinkClick r:id="rId2"/>
              </a:rPr>
            </a:br>
            <a:r>
              <a:rPr lang="el-GR" sz="2800" u="sng" dirty="0" smtClean="0">
                <a:hlinkClick r:id="rId2"/>
              </a:rPr>
              <a:t/>
            </a:r>
            <a:br>
              <a:rPr lang="el-GR" sz="2800" u="sng" dirty="0" smtClean="0">
                <a:hlinkClick r:id="rId2"/>
              </a:rPr>
            </a:br>
            <a:r>
              <a:rPr lang="el-GR" sz="2800" u="sng" dirty="0" smtClean="0">
                <a:hlinkClick r:id="rId2"/>
              </a:rPr>
              <a:t>Αρχική - e-</a:t>
            </a:r>
            <a:r>
              <a:rPr lang="el-GR" sz="2800" u="sng" dirty="0" err="1" smtClean="0">
                <a:hlinkClick r:id="rId2"/>
              </a:rPr>
              <a:t>me</a:t>
            </a:r>
            <a:r>
              <a:rPr lang="el-GR" sz="2800" u="sng" dirty="0" smtClean="0"/>
              <a:t/>
            </a:r>
            <a:br>
              <a:rPr lang="el-GR" sz="2800" u="sng" dirty="0" smtClean="0"/>
            </a:br>
            <a:r>
              <a:rPr lang="el-GR" sz="2800" dirty="0" smtClean="0"/>
              <a:t>Υποχρεωτική Υλικό, άσκηση για το σπίτι</a:t>
            </a:r>
            <a:r>
              <a:rPr lang="el-GR" sz="2800" u="sng" dirty="0" smtClean="0"/>
              <a:t/>
            </a:r>
            <a:br>
              <a:rPr lang="el-GR" sz="2800" u="sng" dirty="0" smtClean="0"/>
            </a:br>
            <a:r>
              <a:rPr lang="en-US" sz="1800" u="sng" dirty="0" smtClean="0"/>
              <a:t>https://content.e-me.edu.gr/wp-admin/admin-ajax.php?action=h5p_embed&amp;id=1459308</a:t>
            </a:r>
            <a:endParaRPr lang="el-GR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u="sng" dirty="0" smtClean="0">
                <a:hlinkClick r:id="rId2"/>
              </a:rPr>
              <a:t>Αρχική - e-</a:t>
            </a:r>
            <a:r>
              <a:rPr lang="el-GR" sz="3200" u="sng" dirty="0" err="1" smtClean="0">
                <a:hlinkClick r:id="rId2"/>
              </a:rPr>
              <a:t>me</a:t>
            </a:r>
            <a:r>
              <a:rPr lang="el-GR" sz="3200" u="sng" dirty="0" smtClean="0">
                <a:hlinkClick r:id="rId2"/>
              </a:rPr>
              <a:t> </a:t>
            </a:r>
            <a:r>
              <a:rPr lang="el-GR" sz="3200" u="sng" dirty="0" smtClean="0"/>
              <a:t/>
            </a:r>
            <a:br>
              <a:rPr lang="el-GR" sz="3200" u="sng" dirty="0" smtClean="0"/>
            </a:br>
            <a:r>
              <a:rPr lang="el-GR" sz="3200" dirty="0" smtClean="0"/>
              <a:t>Υποχρεωτικό Υλικό στην τάξη </a:t>
            </a:r>
            <a:r>
              <a:rPr lang="el-GR" sz="1800" u="sng" dirty="0" smtClean="0"/>
              <a:t/>
            </a:r>
            <a:br>
              <a:rPr lang="el-GR" sz="1800" u="sng" dirty="0" smtClean="0"/>
            </a:br>
            <a:r>
              <a:rPr lang="en-US" sz="1800" dirty="0" smtClean="0"/>
              <a:t>https://</a:t>
            </a:r>
            <a:r>
              <a:rPr lang="en-US" sz="2000" dirty="0" smtClean="0"/>
              <a:t>content.e-me.edu.gr/wp-admin/admin-ajax.php?action=h5p_embed&amp;id=1459410</a:t>
            </a:r>
            <a:endParaRPr lang="el-GR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M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ικροβιολογία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 ΙΙ (Θεωρία) (</a:t>
            </a: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padlet.com)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1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M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ικροβιολογία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 ΙΙ (Θεωρία) (</a:t>
            </a: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padlet.com)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2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M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ικροβιολογία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 ΙΙ (Θεωρία) (</a:t>
            </a: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padlet.com)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3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Ηλεκτρονική Σχολική Τάξη (η-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Τάξ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η) (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sch.gr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1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Κουλούρα"/>
          <p:cNvSpPr/>
          <p:nvPr/>
        </p:nvSpPr>
        <p:spPr>
          <a:xfrm>
            <a:off x="2071670" y="4500570"/>
            <a:ext cx="3500462" cy="35719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Ηλεκτρονική Σχολική Τάξη (η-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Τάξ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η) (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sch.gr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1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242878"/>
            <a:ext cx="7851648" cy="1828800"/>
          </a:xfrm>
        </p:spPr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Κεφ. 12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Βρουκέλλες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Υπότιτλος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7854696" cy="1752600"/>
          </a:xfrm>
        </p:spPr>
        <p:txBody>
          <a:bodyPr>
            <a:noAutofit/>
          </a:bodyPr>
          <a:lstStyle/>
          <a:p>
            <a:pPr algn="ctr"/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Σελ. 91-95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αννα βασιλειου\Desktop\1000_F_435594475_N7eQ9xgZYCpuGHj1t6sLDweRPGSbtV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8"/>
            <a:ext cx="4951262" cy="278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Επόμενο μάθημα: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Κεφ. 13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Clostridium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tetani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Κλωστηρίδιο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του Τετάνου)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αννα βασιλειου\Desktop\Νέος φάκελος\Εσπερινό ΕΠΑΛ Σταυρούπολης\ΜΙΚΡΟΒΙΟΛΟΓΙΑ\13.2 Clostridium tetani (Κλωστηρίδιο τετάνου)\13.2 C. Tetani (Εικόνες επανάληψης)\2. C. Tetan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28859" y="3000372"/>
            <a:ext cx="428628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47457" y="2967335"/>
            <a:ext cx="204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ΤΕΛΟΣ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Στοχοθεσία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Διδακτικής Ενότητας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εξερεύνηση του γένους των βακτηρίων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Βρουκέλλα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ενημέρωση για τις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ζωονόσους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βρουκελλώσεις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Συμπτωματολογία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Μέθοδοι εργαστηριακής διάγνωσης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Μέτρα προφύλαξης και αντιμετώπισης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Ευαισθητοποίηση μαθητών σχετικά με τη σημασία της πρόληψης και αντιμετώπισης των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βρουκελώσσεων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σε προσωπικό και κοινωνικό επίπεδο.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Γένος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Βρουκέλλες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(-) 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Μικρά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κοκκοβακτηρίδια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Ακίνητα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Αερόβια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αννα βασιλειου\Desktop\λήψη (1).jpg"/>
          <p:cNvPicPr>
            <a:picLocks noChangeAspect="1" noChangeArrowheads="1"/>
          </p:cNvPicPr>
          <p:nvPr/>
        </p:nvPicPr>
        <p:blipFill>
          <a:blip r:embed="rId2"/>
          <a:srcRect t="5442"/>
          <a:stretch>
            <a:fillRect/>
          </a:stretch>
        </p:blipFill>
        <p:spPr bwMode="auto">
          <a:xfrm>
            <a:off x="6572264" y="2017819"/>
            <a:ext cx="2143140" cy="248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αννα βασιλειου\Desktop\OIP (24).jpg"/>
          <p:cNvPicPr>
            <a:picLocks noChangeAspect="1" noChangeArrowheads="1"/>
          </p:cNvPicPr>
          <p:nvPr/>
        </p:nvPicPr>
        <p:blipFill>
          <a:blip r:embed="rId3"/>
          <a:srcRect l="3165" r="49367" b="1315"/>
          <a:stretch>
            <a:fillRect/>
          </a:stretch>
        </p:blipFill>
        <p:spPr bwMode="auto">
          <a:xfrm>
            <a:off x="4857752" y="3786190"/>
            <a:ext cx="214314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Γένος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Βρουκέλλες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6 είδη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melitensis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(κατσίκα)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abortus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(αγελάδας)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(χοίρου)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Επεξήγηση με στρογγυλεμένο παραλληλόγραμμο"/>
          <p:cNvSpPr/>
          <p:nvPr/>
        </p:nvSpPr>
        <p:spPr>
          <a:xfrm>
            <a:off x="1714480" y="4786322"/>
            <a:ext cx="2000264" cy="785818"/>
          </a:xfrm>
          <a:prstGeom prst="wedgeRoundRectCallout">
            <a:avLst>
              <a:gd name="adj1" fmla="val -50927"/>
              <a:gd name="adj2" fmla="val -2051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Παθογόνα </a:t>
            </a: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για τον άνθρωπο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αννα βασιλειου\Downloads\ub15ahbKXB9sSzkRGGLY--0--hxl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13023"/>
            <a:ext cx="3473431" cy="347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Βρουκέλλες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latin typeface="Arial" pitchFamily="34" charset="0"/>
                <a:cs typeface="Arial" pitchFamily="34" charset="0"/>
              </a:rPr>
              <a:t>melitensis-abortus-suis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Gram (-)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Μικρά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Ακίνητα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Άσπορα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Εκλεκτικά αερόβια </a:t>
            </a:r>
          </a:p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Μικροαερόβια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Διατάσσονται: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Μεμονωμένα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κατά ζεύγη </a:t>
            </a:r>
          </a:p>
          <a:p>
            <a:pPr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ΑΝΝΑ\Downloads\images (43).jpg"/>
          <p:cNvPicPr>
            <a:picLocks noChangeAspect="1" noChangeArrowheads="1"/>
          </p:cNvPicPr>
          <p:nvPr/>
        </p:nvPicPr>
        <p:blipFill>
          <a:blip r:embed="rId2" cstate="print"/>
          <a:srcRect l="16189" r="28832" b="4338"/>
          <a:stretch>
            <a:fillRect/>
          </a:stretch>
        </p:blipFill>
        <p:spPr bwMode="auto">
          <a:xfrm>
            <a:off x="5286380" y="2071678"/>
            <a:ext cx="285752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αννα βασιλειου\Desktop\λήψη (1).jpg"/>
          <p:cNvPicPr>
            <a:picLocks noChangeAspect="1" noChangeArrowheads="1"/>
          </p:cNvPicPr>
          <p:nvPr/>
        </p:nvPicPr>
        <p:blipFill>
          <a:blip r:embed="rId3"/>
          <a:srcRect b="22365"/>
          <a:stretch>
            <a:fillRect/>
          </a:stretch>
        </p:blipFill>
        <p:spPr bwMode="auto">
          <a:xfrm>
            <a:off x="3786182" y="4357694"/>
            <a:ext cx="25717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Καλλιέργεια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l-GR" sz="3100" b="1" dirty="0" smtClean="0">
                <a:latin typeface="Arial" pitchFamily="34" charset="0"/>
                <a:cs typeface="Arial" pitchFamily="34" charset="0"/>
              </a:rPr>
              <a:t>Κοινά θρεπτικά υλικά </a:t>
            </a:r>
          </a:p>
          <a:p>
            <a:pPr>
              <a:buNone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Αναπτύσσονται:</a:t>
            </a:r>
          </a:p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Σε θρεπτικά υλικά πλούσια σε </a:t>
            </a:r>
            <a:r>
              <a:rPr lang="el-GR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τρυπτικάση</a:t>
            </a:r>
            <a:endParaRPr lang="el-GR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Τρυπτικάση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-σόγια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άγαρ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(TSA)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Τρυπτικάση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-σόγια ζωμός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(TSB)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Brucella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agar </a:t>
            </a:r>
          </a:p>
          <a:p>
            <a:pPr marL="514350" indent="-514350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Συνθήκες: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Αερόβιες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Τ = 37 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Αποτελέσματα: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Μετά από 2 ημέρες</a:t>
            </a:r>
          </a:p>
          <a:p>
            <a:pPr>
              <a:buNone/>
            </a:pP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Πολλαπλασιασμός"/>
          <p:cNvSpPr/>
          <p:nvPr/>
        </p:nvSpPr>
        <p:spPr>
          <a:xfrm>
            <a:off x="3357554" y="1500174"/>
            <a:ext cx="2357454" cy="1285884"/>
          </a:xfrm>
          <a:prstGeom prst="mathMultiply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3429024" cy="255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</TotalTime>
  <Words>794</Words>
  <Application>Microsoft Office PowerPoint</Application>
  <PresentationFormat>Προβολή στην οθόνη (4:3)</PresentationFormat>
  <Paragraphs>277</Paragraphs>
  <Slides>41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Ροή</vt:lpstr>
      <vt:lpstr>Μικροβιολογία ΙΙ (Θ)</vt:lpstr>
      <vt:lpstr>Προηγούμενο μάθημα: </vt:lpstr>
      <vt:lpstr>Τι είναι τα Βακτήρια;</vt:lpstr>
      <vt:lpstr>Κεφ. 12 Brucella (Βρουκέλλες) </vt:lpstr>
      <vt:lpstr>Στοχοθεσία Διδακτικής Ενότητας </vt:lpstr>
      <vt:lpstr>Γένος Brucella  (Βρουκέλλες)</vt:lpstr>
      <vt:lpstr>Γένος Brucella (Βρουκέλλες) 6 είδη</vt:lpstr>
      <vt:lpstr>Brucella (Βρουκέλλες) melitensis-abortus-suis</vt:lpstr>
      <vt:lpstr>Καλλιέργεια </vt:lpstr>
      <vt:lpstr>Αποικίες Σε θρεπτικά υλικά πλούσια σε Τρυπτικάση</vt:lpstr>
      <vt:lpstr>Αποικίες</vt:lpstr>
      <vt:lpstr>Διαφάνεια 12</vt:lpstr>
      <vt:lpstr>Οξειδάση (+) </vt:lpstr>
      <vt:lpstr>Καταλάση (+) </vt:lpstr>
      <vt:lpstr>Oυρεάση (+) </vt:lpstr>
      <vt:lpstr>Η2S (+)</vt:lpstr>
      <vt:lpstr>Πώς διαχωρίζεται το γένος Brucella (Βρουκέλλες) σε είδη;</vt:lpstr>
      <vt:lpstr>Βιοχημικές διάφορές </vt:lpstr>
      <vt:lpstr>Αντιγονική σύσταση</vt:lpstr>
      <vt:lpstr>Παθογόνος δράση</vt:lpstr>
      <vt:lpstr>Συμπτώματα Τυπική μορφή ασθένειας </vt:lpstr>
      <vt:lpstr> Επιπλοκές</vt:lpstr>
      <vt:lpstr>Μετάδοση </vt:lpstr>
      <vt:lpstr>Άτομα υψηλού κινδύνου </vt:lpstr>
      <vt:lpstr>Εργαστηριακή διάγνωση</vt:lpstr>
      <vt:lpstr>Εργαστηριακή Διάγνωση </vt:lpstr>
      <vt:lpstr>Αιμοκαλλιέργεια</vt:lpstr>
      <vt:lpstr>Χρώση κατά Gram</vt:lpstr>
      <vt:lpstr>Πρόληψη </vt:lpstr>
      <vt:lpstr>Θεραπεία </vt:lpstr>
      <vt:lpstr>Διαφάνεια 31</vt:lpstr>
      <vt:lpstr>Ηλεκτρονική Σχολική Τάξη (η-Τάξη) (sch.gr) Υποχρεωτικό Υλικό, άσκηση για το σπίτι  Περιεχόμενα Η5Ρ</vt:lpstr>
      <vt:lpstr>  Αρχική - e-me Υποχρεωτική Υλικό, άσκηση για το σπίτι https://content.e-me.edu.gr/wp-admin/admin-ajax.php?action=h5p_embed&amp;id=1459308</vt:lpstr>
      <vt:lpstr>Αρχική - e-me  Υποχρεωτικό Υλικό στην τάξη  https://content.e-me.edu.gr/wp-admin/admin-ajax.php?action=h5p_embed&amp;id=1459410</vt:lpstr>
      <vt:lpstr>Mικροβιολογία ΙΙ (Θεωρία) (padlet.com) Βήμα 1 </vt:lpstr>
      <vt:lpstr>Mικροβιολογία ΙΙ (Θεωρία) (padlet.com) Βήμα 2 </vt:lpstr>
      <vt:lpstr>Mικροβιολογία ΙΙ (Θεωρία) (padlet.com) Βήμα 3 </vt:lpstr>
      <vt:lpstr>Ηλεκτρονική Σχολική Τάξη (η-Τάξη) (sch.gr) Βήμα 1 </vt:lpstr>
      <vt:lpstr>Ηλεκτρονική Σχολική Τάξη (η-Τάξη) (sch.gr) Βήμα 1 </vt:lpstr>
      <vt:lpstr>Επόμενο μάθημα: </vt:lpstr>
      <vt:lpstr>Διαφάνεια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ΑΝΝΑ</dc:creator>
  <cp:lastModifiedBy>αννα βασιλειου</cp:lastModifiedBy>
  <cp:revision>129</cp:revision>
  <dcterms:created xsi:type="dcterms:W3CDTF">2013-12-04T11:20:43Z</dcterms:created>
  <dcterms:modified xsi:type="dcterms:W3CDTF">2025-02-03T17:42:35Z</dcterms:modified>
</cp:coreProperties>
</file>