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6" r:id="rId7"/>
    <p:sldId id="260" r:id="rId8"/>
    <p:sldId id="268" r:id="rId9"/>
    <p:sldId id="269" r:id="rId10"/>
    <p:sldId id="270" r:id="rId11"/>
    <p:sldId id="271" r:id="rId12"/>
    <p:sldId id="261" r:id="rId13"/>
    <p:sldId id="263" r:id="rId14"/>
    <p:sldId id="265" r:id="rId15"/>
    <p:sldId id="267" r:id="rId16"/>
    <p:sldId id="264"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64258-891C-4BBB-8585-F23C7ECA9728}" v="46" dt="2025-02-04T05:13:32.8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DB380-5E9E-4648-A96E-D5D0C6B48D37}" type="doc">
      <dgm:prSet loTypeId="urn:microsoft.com/office/officeart/2005/8/layout/chevron1" loCatId="process" qsTypeId="urn:microsoft.com/office/officeart/2005/8/quickstyle/simple4" qsCatId="simple" csTypeId="urn:microsoft.com/office/officeart/2005/8/colors/colorful1" csCatId="colorful"/>
      <dgm:spPr/>
      <dgm:t>
        <a:bodyPr/>
        <a:lstStyle/>
        <a:p>
          <a:endParaRPr lang="en-US"/>
        </a:p>
      </dgm:t>
    </dgm:pt>
    <dgm:pt modelId="{74B331C3-C089-4125-8191-C5A56AECABBF}">
      <dgm:prSet/>
      <dgm:spPr/>
      <dgm:t>
        <a:bodyPr/>
        <a:lstStyle/>
        <a:p>
          <a:r>
            <a:rPr lang="el-GR"/>
            <a:t>Εικονική Πραγματικότητα – τι είναι; </a:t>
          </a:r>
          <a:endParaRPr lang="en-US"/>
        </a:p>
      </dgm:t>
    </dgm:pt>
    <dgm:pt modelId="{C8A8219A-6414-49C6-BA0F-AAC6AB7977F7}" type="parTrans" cxnId="{463E93E6-1DCA-4E5D-A26B-58A638B5922F}">
      <dgm:prSet/>
      <dgm:spPr/>
      <dgm:t>
        <a:bodyPr/>
        <a:lstStyle/>
        <a:p>
          <a:endParaRPr lang="en-US"/>
        </a:p>
      </dgm:t>
    </dgm:pt>
    <dgm:pt modelId="{DCDFE822-108A-4E8E-A1FA-6D4D173DDEFD}" type="sibTrans" cxnId="{463E93E6-1DCA-4E5D-A26B-58A638B5922F}">
      <dgm:prSet/>
      <dgm:spPr/>
      <dgm:t>
        <a:bodyPr/>
        <a:lstStyle/>
        <a:p>
          <a:endParaRPr lang="en-US"/>
        </a:p>
      </dgm:t>
    </dgm:pt>
    <dgm:pt modelId="{859D10F1-DCA9-4805-AC31-D4E29A23245A}">
      <dgm:prSet/>
      <dgm:spPr/>
      <dgm:t>
        <a:bodyPr/>
        <a:lstStyle/>
        <a:p>
          <a:r>
            <a:rPr lang="el-GR"/>
            <a:t>Επαυξημένη Πραγματικότητα – τι είναι;</a:t>
          </a:r>
          <a:endParaRPr lang="en-US"/>
        </a:p>
      </dgm:t>
    </dgm:pt>
    <dgm:pt modelId="{A57D306D-B3BB-404D-BEB3-DB0C2F664F0B}" type="parTrans" cxnId="{6AE07A3F-E2B1-4327-B897-5E48B56AAEC0}">
      <dgm:prSet/>
      <dgm:spPr/>
      <dgm:t>
        <a:bodyPr/>
        <a:lstStyle/>
        <a:p>
          <a:endParaRPr lang="en-US"/>
        </a:p>
      </dgm:t>
    </dgm:pt>
    <dgm:pt modelId="{83C2498A-4487-4F2A-81EE-232F9AC6DA51}" type="sibTrans" cxnId="{6AE07A3F-E2B1-4327-B897-5E48B56AAEC0}">
      <dgm:prSet/>
      <dgm:spPr/>
      <dgm:t>
        <a:bodyPr/>
        <a:lstStyle/>
        <a:p>
          <a:endParaRPr lang="en-US"/>
        </a:p>
      </dgm:t>
    </dgm:pt>
    <dgm:pt modelId="{96F8C93E-3108-4007-90D8-E0CE516185A6}" type="pres">
      <dgm:prSet presAssocID="{6E2DB380-5E9E-4648-A96E-D5D0C6B48D37}" presName="Name0" presStyleCnt="0">
        <dgm:presLayoutVars>
          <dgm:dir/>
          <dgm:animLvl val="lvl"/>
          <dgm:resizeHandles val="exact"/>
        </dgm:presLayoutVars>
      </dgm:prSet>
      <dgm:spPr/>
    </dgm:pt>
    <dgm:pt modelId="{4C08271E-490C-4AA7-B6B3-1C5B4A02105F}" type="pres">
      <dgm:prSet presAssocID="{74B331C3-C089-4125-8191-C5A56AECABBF}" presName="parTxOnly" presStyleLbl="node1" presStyleIdx="0" presStyleCnt="2">
        <dgm:presLayoutVars>
          <dgm:chMax val="0"/>
          <dgm:chPref val="0"/>
          <dgm:bulletEnabled val="1"/>
        </dgm:presLayoutVars>
      </dgm:prSet>
      <dgm:spPr/>
    </dgm:pt>
    <dgm:pt modelId="{8C51856D-2566-4493-A7F6-7F6FF034871D}" type="pres">
      <dgm:prSet presAssocID="{DCDFE822-108A-4E8E-A1FA-6D4D173DDEFD}" presName="parTxOnlySpace" presStyleCnt="0"/>
      <dgm:spPr/>
    </dgm:pt>
    <dgm:pt modelId="{2E652769-BE43-4C54-86A8-346B24BF1E6A}" type="pres">
      <dgm:prSet presAssocID="{859D10F1-DCA9-4805-AC31-D4E29A23245A}" presName="parTxOnly" presStyleLbl="node1" presStyleIdx="1" presStyleCnt="2">
        <dgm:presLayoutVars>
          <dgm:chMax val="0"/>
          <dgm:chPref val="0"/>
          <dgm:bulletEnabled val="1"/>
        </dgm:presLayoutVars>
      </dgm:prSet>
      <dgm:spPr/>
    </dgm:pt>
  </dgm:ptLst>
  <dgm:cxnLst>
    <dgm:cxn modelId="{616C4314-B5CF-46DF-873D-DBDED8745B4B}" type="presOf" srcId="{859D10F1-DCA9-4805-AC31-D4E29A23245A}" destId="{2E652769-BE43-4C54-86A8-346B24BF1E6A}" srcOrd="0" destOrd="0" presId="urn:microsoft.com/office/officeart/2005/8/layout/chevron1"/>
    <dgm:cxn modelId="{6AE07A3F-E2B1-4327-B897-5E48B56AAEC0}" srcId="{6E2DB380-5E9E-4648-A96E-D5D0C6B48D37}" destId="{859D10F1-DCA9-4805-AC31-D4E29A23245A}" srcOrd="1" destOrd="0" parTransId="{A57D306D-B3BB-404D-BEB3-DB0C2F664F0B}" sibTransId="{83C2498A-4487-4F2A-81EE-232F9AC6DA51}"/>
    <dgm:cxn modelId="{14291A85-0240-422B-933D-50A0CE93EE48}" type="presOf" srcId="{6E2DB380-5E9E-4648-A96E-D5D0C6B48D37}" destId="{96F8C93E-3108-4007-90D8-E0CE516185A6}" srcOrd="0" destOrd="0" presId="urn:microsoft.com/office/officeart/2005/8/layout/chevron1"/>
    <dgm:cxn modelId="{B57CC08D-3BC9-4653-AD69-0EE608CBD5D8}" type="presOf" srcId="{74B331C3-C089-4125-8191-C5A56AECABBF}" destId="{4C08271E-490C-4AA7-B6B3-1C5B4A02105F}" srcOrd="0" destOrd="0" presId="urn:microsoft.com/office/officeart/2005/8/layout/chevron1"/>
    <dgm:cxn modelId="{463E93E6-1DCA-4E5D-A26B-58A638B5922F}" srcId="{6E2DB380-5E9E-4648-A96E-D5D0C6B48D37}" destId="{74B331C3-C089-4125-8191-C5A56AECABBF}" srcOrd="0" destOrd="0" parTransId="{C8A8219A-6414-49C6-BA0F-AAC6AB7977F7}" sibTransId="{DCDFE822-108A-4E8E-A1FA-6D4D173DDEFD}"/>
    <dgm:cxn modelId="{6D77DED8-CAC0-493A-A097-4F4B0968382E}" type="presParOf" srcId="{96F8C93E-3108-4007-90D8-E0CE516185A6}" destId="{4C08271E-490C-4AA7-B6B3-1C5B4A02105F}" srcOrd="0" destOrd="0" presId="urn:microsoft.com/office/officeart/2005/8/layout/chevron1"/>
    <dgm:cxn modelId="{5110FE8C-D6C6-451F-A36F-AC04C283FF86}" type="presParOf" srcId="{96F8C93E-3108-4007-90D8-E0CE516185A6}" destId="{8C51856D-2566-4493-A7F6-7F6FF034871D}" srcOrd="1" destOrd="0" presId="urn:microsoft.com/office/officeart/2005/8/layout/chevron1"/>
    <dgm:cxn modelId="{88DF361F-5660-4F2F-8DEF-77FF3CBB55EB}" type="presParOf" srcId="{96F8C93E-3108-4007-90D8-E0CE516185A6}" destId="{2E652769-BE43-4C54-86A8-346B24BF1E6A}"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EE91CC-C8B6-4727-9431-881C108A8A9F}" type="doc">
      <dgm:prSet loTypeId="urn:microsoft.com/office/officeart/2008/layout/LinedList" loCatId="list" qsTypeId="urn:microsoft.com/office/officeart/2005/8/quickstyle/simple4" qsCatId="simple" csTypeId="urn:microsoft.com/office/officeart/2005/8/colors/accent6_2" csCatId="accent6"/>
      <dgm:spPr/>
      <dgm:t>
        <a:bodyPr/>
        <a:lstStyle/>
        <a:p>
          <a:endParaRPr lang="en-US"/>
        </a:p>
      </dgm:t>
    </dgm:pt>
    <dgm:pt modelId="{18CE3E11-6E8F-4AF2-8FD8-6EA14765CC34}">
      <dgm:prSet/>
      <dgm:spPr/>
      <dgm:t>
        <a:bodyPr/>
        <a:lstStyle/>
        <a:p>
          <a:r>
            <a:rPr lang="el-GR" dirty="0"/>
            <a:t>Εικονική Πραγματικότητα </a:t>
          </a:r>
          <a:endParaRPr lang="en-US" dirty="0"/>
        </a:p>
      </dgm:t>
    </dgm:pt>
    <dgm:pt modelId="{8654B7CA-CB2A-444F-A303-C33B385742FB}" type="parTrans" cxnId="{6730823E-2E59-4E75-94DF-F1658C50DD3C}">
      <dgm:prSet/>
      <dgm:spPr/>
      <dgm:t>
        <a:bodyPr/>
        <a:lstStyle/>
        <a:p>
          <a:endParaRPr lang="en-US"/>
        </a:p>
      </dgm:t>
    </dgm:pt>
    <dgm:pt modelId="{EDFE7D87-CA94-48B8-901B-1AAABD97B713}" type="sibTrans" cxnId="{6730823E-2E59-4E75-94DF-F1658C50DD3C}">
      <dgm:prSet/>
      <dgm:spPr/>
      <dgm:t>
        <a:bodyPr/>
        <a:lstStyle/>
        <a:p>
          <a:endParaRPr lang="en-US"/>
        </a:p>
      </dgm:t>
    </dgm:pt>
    <dgm:pt modelId="{34721AEB-2083-4430-B008-4F9A1D675FA1}">
      <dgm:prSet/>
      <dgm:spPr/>
      <dgm:t>
        <a:bodyPr/>
        <a:lstStyle/>
        <a:p>
          <a:pPr rtl="0"/>
          <a:r>
            <a:rPr lang="el-GR"/>
            <a:t>Εικονική πραγματικότητα (</a:t>
          </a:r>
          <a:r>
            <a:rPr lang="el-GR" err="1"/>
            <a:t>virtual</a:t>
          </a:r>
          <a:r>
            <a:rPr lang="el-GR"/>
            <a:t> </a:t>
          </a:r>
          <a:r>
            <a:rPr lang="el-GR" err="1"/>
            <a:t>reality</a:t>
          </a:r>
          <a:r>
            <a:rPr lang="el-GR"/>
            <a:t> ή VR)</a:t>
          </a:r>
          <a:r>
            <a:rPr lang="el-GR">
              <a:latin typeface="Aptos Display" panose="020F0302020204030204"/>
            </a:rPr>
            <a:t> </a:t>
          </a:r>
          <a:r>
            <a:rPr lang="el-GR"/>
            <a:t>είναι η χρήση τεχνολογίας υπολογιστών για τη δημιουργία ενός προσομοιωμένου περιβάλλοντος. Οι χρήστες «μπαίνουν» σ’ ένα εικονικό περιβάλλον και μπορούν να αλληλεπιδρούν με τρισδιάστατους κόσμους, αντί να παρακολουθούν μια δυσδιάστατη οθόνη.</a:t>
          </a:r>
          <a:r>
            <a:rPr lang="el-GR">
              <a:latin typeface="Aptos Display" panose="020F0302020204030204"/>
            </a:rPr>
            <a:t> </a:t>
          </a:r>
          <a:endParaRPr lang="en-US"/>
        </a:p>
      </dgm:t>
    </dgm:pt>
    <dgm:pt modelId="{78511D95-A798-423E-A1DA-9F2502431FBD}" type="parTrans" cxnId="{8ECE7819-140B-49AA-8582-AF96FD8F3BFA}">
      <dgm:prSet/>
      <dgm:spPr/>
      <dgm:t>
        <a:bodyPr/>
        <a:lstStyle/>
        <a:p>
          <a:endParaRPr lang="en-US"/>
        </a:p>
      </dgm:t>
    </dgm:pt>
    <dgm:pt modelId="{7FF76222-EE40-4276-9AB2-7478E0BD4FAF}" type="sibTrans" cxnId="{8ECE7819-140B-49AA-8582-AF96FD8F3BFA}">
      <dgm:prSet/>
      <dgm:spPr/>
      <dgm:t>
        <a:bodyPr/>
        <a:lstStyle/>
        <a:p>
          <a:endParaRPr lang="en-US"/>
        </a:p>
      </dgm:t>
    </dgm:pt>
    <dgm:pt modelId="{E12348F1-BDBA-4D4C-B674-0F094B2D842F}">
      <dgm:prSet/>
      <dgm:spPr/>
      <dgm:t>
        <a:bodyPr/>
        <a:lstStyle/>
        <a:p>
          <a:r>
            <a:rPr lang="el-GR" dirty="0"/>
            <a:t>Επαυξημένη Πραγματικότητα </a:t>
          </a:r>
          <a:endParaRPr lang="en-US" dirty="0"/>
        </a:p>
      </dgm:t>
    </dgm:pt>
    <dgm:pt modelId="{B662624A-D027-4CF0-A446-13B7668877EA}" type="parTrans" cxnId="{4EBDCDA7-438B-463C-9469-B4DA31D3B9FE}">
      <dgm:prSet/>
      <dgm:spPr/>
      <dgm:t>
        <a:bodyPr/>
        <a:lstStyle/>
        <a:p>
          <a:endParaRPr lang="en-US"/>
        </a:p>
      </dgm:t>
    </dgm:pt>
    <dgm:pt modelId="{159EE3D7-77BB-4D44-9AE5-3D864CD662D6}" type="sibTrans" cxnId="{4EBDCDA7-438B-463C-9469-B4DA31D3B9FE}">
      <dgm:prSet/>
      <dgm:spPr/>
      <dgm:t>
        <a:bodyPr/>
        <a:lstStyle/>
        <a:p>
          <a:endParaRPr lang="en-US"/>
        </a:p>
      </dgm:t>
    </dgm:pt>
    <dgm:pt modelId="{ECB84F8C-808A-41A0-9383-E19AD145D14B}">
      <dgm:prSet/>
      <dgm:spPr/>
      <dgm:t>
        <a:bodyPr/>
        <a:lstStyle/>
        <a:p>
          <a:pPr rtl="0"/>
          <a:r>
            <a:rPr lang="el-GR"/>
            <a:t>Επαυξημένη πραγματικότητα (</a:t>
          </a:r>
          <a:r>
            <a:rPr lang="el-GR" err="1"/>
            <a:t>augmented</a:t>
          </a:r>
          <a:r>
            <a:rPr lang="el-GR"/>
            <a:t> </a:t>
          </a:r>
          <a:r>
            <a:rPr lang="el-GR" err="1"/>
            <a:t>reality</a:t>
          </a:r>
          <a:r>
            <a:rPr lang="el-GR"/>
            <a:t>) είναι μια τεχνολογία που εισάγει ψηφιακά αντικείμενα στον πραγματικό κόσμο σε πραγματικό χρόνο. Πρόκειται για ένα είδος </a:t>
          </a:r>
          <a:r>
            <a:rPr lang="el-GR" err="1"/>
            <a:t>διαδραστικού</a:t>
          </a:r>
          <a:r>
            <a:rPr lang="el-GR"/>
            <a:t> περιβάλλοντος που βασίζεται στην πραγματικότητα και χρησιμοποιεί τις δυνατότητες της οθόνης, του ήχου, του κειμένου και των εφέ που παράγονται από υπολογιστή, για να βελτιώσει την πραγματική εμπειρία του χρήστη.</a:t>
          </a:r>
          <a:endParaRPr lang="en-US"/>
        </a:p>
      </dgm:t>
    </dgm:pt>
    <dgm:pt modelId="{EC116DE8-691E-4B5B-AE76-4FD4418E2978}" type="parTrans" cxnId="{D7D36B99-1DBD-47AD-9244-19DC109E4232}">
      <dgm:prSet/>
      <dgm:spPr/>
      <dgm:t>
        <a:bodyPr/>
        <a:lstStyle/>
        <a:p>
          <a:endParaRPr lang="en-US"/>
        </a:p>
      </dgm:t>
    </dgm:pt>
    <dgm:pt modelId="{A1508E49-D0F6-4CD6-BD36-D12796F2C8F3}" type="sibTrans" cxnId="{D7D36B99-1DBD-47AD-9244-19DC109E4232}">
      <dgm:prSet/>
      <dgm:spPr/>
      <dgm:t>
        <a:bodyPr/>
        <a:lstStyle/>
        <a:p>
          <a:endParaRPr lang="en-US"/>
        </a:p>
      </dgm:t>
    </dgm:pt>
    <dgm:pt modelId="{398F7B1D-2EDB-45A3-90B2-95FCD17309D8}" type="pres">
      <dgm:prSet presAssocID="{8AEE91CC-C8B6-4727-9431-881C108A8A9F}" presName="vert0" presStyleCnt="0">
        <dgm:presLayoutVars>
          <dgm:dir/>
          <dgm:animOne val="branch"/>
          <dgm:animLvl val="lvl"/>
        </dgm:presLayoutVars>
      </dgm:prSet>
      <dgm:spPr/>
    </dgm:pt>
    <dgm:pt modelId="{4397516E-D1BB-4119-AAD6-2E662DC8BC69}" type="pres">
      <dgm:prSet presAssocID="{18CE3E11-6E8F-4AF2-8FD8-6EA14765CC34}" presName="thickLine" presStyleLbl="alignNode1" presStyleIdx="0" presStyleCnt="2"/>
      <dgm:spPr/>
    </dgm:pt>
    <dgm:pt modelId="{0383F3A6-4469-4D90-A1BF-BDD22E39B6F8}" type="pres">
      <dgm:prSet presAssocID="{18CE3E11-6E8F-4AF2-8FD8-6EA14765CC34}" presName="horz1" presStyleCnt="0"/>
      <dgm:spPr/>
    </dgm:pt>
    <dgm:pt modelId="{08303B31-85A3-4E70-AF7D-6184A0FDF881}" type="pres">
      <dgm:prSet presAssocID="{18CE3E11-6E8F-4AF2-8FD8-6EA14765CC34}" presName="tx1" presStyleLbl="revTx" presStyleIdx="0" presStyleCnt="4"/>
      <dgm:spPr/>
    </dgm:pt>
    <dgm:pt modelId="{5BC61B34-1276-4C6A-A190-DB9A67DBAA9D}" type="pres">
      <dgm:prSet presAssocID="{18CE3E11-6E8F-4AF2-8FD8-6EA14765CC34}" presName="vert1" presStyleCnt="0"/>
      <dgm:spPr/>
    </dgm:pt>
    <dgm:pt modelId="{B114D549-D571-4138-8FF4-C78DF10CB077}" type="pres">
      <dgm:prSet presAssocID="{34721AEB-2083-4430-B008-4F9A1D675FA1}" presName="vertSpace2a" presStyleCnt="0"/>
      <dgm:spPr/>
    </dgm:pt>
    <dgm:pt modelId="{7015EB07-664C-4381-AC68-2A868A847373}" type="pres">
      <dgm:prSet presAssocID="{34721AEB-2083-4430-B008-4F9A1D675FA1}" presName="horz2" presStyleCnt="0"/>
      <dgm:spPr/>
    </dgm:pt>
    <dgm:pt modelId="{168ED7CA-49AC-4C62-96D1-96A60117941B}" type="pres">
      <dgm:prSet presAssocID="{34721AEB-2083-4430-B008-4F9A1D675FA1}" presName="horzSpace2" presStyleCnt="0"/>
      <dgm:spPr/>
    </dgm:pt>
    <dgm:pt modelId="{F22120C3-2FF7-4E0C-9D67-984F4A1503DC}" type="pres">
      <dgm:prSet presAssocID="{34721AEB-2083-4430-B008-4F9A1D675FA1}" presName="tx2" presStyleLbl="revTx" presStyleIdx="1" presStyleCnt="4"/>
      <dgm:spPr/>
    </dgm:pt>
    <dgm:pt modelId="{CB49D5D3-C236-402F-AB93-B61DB26AD77F}" type="pres">
      <dgm:prSet presAssocID="{34721AEB-2083-4430-B008-4F9A1D675FA1}" presName="vert2" presStyleCnt="0"/>
      <dgm:spPr/>
    </dgm:pt>
    <dgm:pt modelId="{772505CC-4148-4100-9FE4-4C1A4AE54E4B}" type="pres">
      <dgm:prSet presAssocID="{34721AEB-2083-4430-B008-4F9A1D675FA1}" presName="thinLine2b" presStyleLbl="callout" presStyleIdx="0" presStyleCnt="2"/>
      <dgm:spPr/>
    </dgm:pt>
    <dgm:pt modelId="{77D55452-8F21-4F0C-8BEE-FB7EE3D0EB99}" type="pres">
      <dgm:prSet presAssocID="{34721AEB-2083-4430-B008-4F9A1D675FA1}" presName="vertSpace2b" presStyleCnt="0"/>
      <dgm:spPr/>
    </dgm:pt>
    <dgm:pt modelId="{EF80459E-11A7-4818-97B7-332E2D044591}" type="pres">
      <dgm:prSet presAssocID="{E12348F1-BDBA-4D4C-B674-0F094B2D842F}" presName="thickLine" presStyleLbl="alignNode1" presStyleIdx="1" presStyleCnt="2"/>
      <dgm:spPr/>
    </dgm:pt>
    <dgm:pt modelId="{2D406BA7-BDFC-4FBB-844E-72F04164E407}" type="pres">
      <dgm:prSet presAssocID="{E12348F1-BDBA-4D4C-B674-0F094B2D842F}" presName="horz1" presStyleCnt="0"/>
      <dgm:spPr/>
    </dgm:pt>
    <dgm:pt modelId="{CEE89830-27D2-4EA9-A135-7EFB3DF5159A}" type="pres">
      <dgm:prSet presAssocID="{E12348F1-BDBA-4D4C-B674-0F094B2D842F}" presName="tx1" presStyleLbl="revTx" presStyleIdx="2" presStyleCnt="4"/>
      <dgm:spPr/>
    </dgm:pt>
    <dgm:pt modelId="{E3E3CED3-3179-4413-9164-005D3240FCFB}" type="pres">
      <dgm:prSet presAssocID="{E12348F1-BDBA-4D4C-B674-0F094B2D842F}" presName="vert1" presStyleCnt="0"/>
      <dgm:spPr/>
    </dgm:pt>
    <dgm:pt modelId="{7ECBE216-FAF7-426B-BACA-B09B35F4292D}" type="pres">
      <dgm:prSet presAssocID="{ECB84F8C-808A-41A0-9383-E19AD145D14B}" presName="vertSpace2a" presStyleCnt="0"/>
      <dgm:spPr/>
    </dgm:pt>
    <dgm:pt modelId="{BC612B9C-6CB4-45FE-B55B-FEEF2B779D25}" type="pres">
      <dgm:prSet presAssocID="{ECB84F8C-808A-41A0-9383-E19AD145D14B}" presName="horz2" presStyleCnt="0"/>
      <dgm:spPr/>
    </dgm:pt>
    <dgm:pt modelId="{0447E662-1B49-467C-9CB2-0D2941FD7C2D}" type="pres">
      <dgm:prSet presAssocID="{ECB84F8C-808A-41A0-9383-E19AD145D14B}" presName="horzSpace2" presStyleCnt="0"/>
      <dgm:spPr/>
    </dgm:pt>
    <dgm:pt modelId="{A1494B60-77E3-40CB-BAA2-C3328FED6531}" type="pres">
      <dgm:prSet presAssocID="{ECB84F8C-808A-41A0-9383-E19AD145D14B}" presName="tx2" presStyleLbl="revTx" presStyleIdx="3" presStyleCnt="4"/>
      <dgm:spPr/>
    </dgm:pt>
    <dgm:pt modelId="{BBD27C38-7EB3-498F-A63C-80F9F3210630}" type="pres">
      <dgm:prSet presAssocID="{ECB84F8C-808A-41A0-9383-E19AD145D14B}" presName="vert2" presStyleCnt="0"/>
      <dgm:spPr/>
    </dgm:pt>
    <dgm:pt modelId="{C714376A-0BB8-4BF9-AF07-787410B926DC}" type="pres">
      <dgm:prSet presAssocID="{ECB84F8C-808A-41A0-9383-E19AD145D14B}" presName="thinLine2b" presStyleLbl="callout" presStyleIdx="1" presStyleCnt="2"/>
      <dgm:spPr/>
    </dgm:pt>
    <dgm:pt modelId="{6AB18045-7386-425E-93B9-88954D7414CA}" type="pres">
      <dgm:prSet presAssocID="{ECB84F8C-808A-41A0-9383-E19AD145D14B}" presName="vertSpace2b" presStyleCnt="0"/>
      <dgm:spPr/>
    </dgm:pt>
  </dgm:ptLst>
  <dgm:cxnLst>
    <dgm:cxn modelId="{9C006406-4E8B-4C20-8C0C-6025218C6176}" type="presOf" srcId="{18CE3E11-6E8F-4AF2-8FD8-6EA14765CC34}" destId="{08303B31-85A3-4E70-AF7D-6184A0FDF881}" srcOrd="0" destOrd="0" presId="urn:microsoft.com/office/officeart/2008/layout/LinedList"/>
    <dgm:cxn modelId="{8ECE7819-140B-49AA-8582-AF96FD8F3BFA}" srcId="{18CE3E11-6E8F-4AF2-8FD8-6EA14765CC34}" destId="{34721AEB-2083-4430-B008-4F9A1D675FA1}" srcOrd="0" destOrd="0" parTransId="{78511D95-A798-423E-A1DA-9F2502431FBD}" sibTransId="{7FF76222-EE40-4276-9AB2-7478E0BD4FAF}"/>
    <dgm:cxn modelId="{6730823E-2E59-4E75-94DF-F1658C50DD3C}" srcId="{8AEE91CC-C8B6-4727-9431-881C108A8A9F}" destId="{18CE3E11-6E8F-4AF2-8FD8-6EA14765CC34}" srcOrd="0" destOrd="0" parTransId="{8654B7CA-CB2A-444F-A303-C33B385742FB}" sibTransId="{EDFE7D87-CA94-48B8-901B-1AAABD97B713}"/>
    <dgm:cxn modelId="{E1A9FD69-8D22-45F5-9991-E0D8A28457EE}" type="presOf" srcId="{ECB84F8C-808A-41A0-9383-E19AD145D14B}" destId="{A1494B60-77E3-40CB-BAA2-C3328FED6531}" srcOrd="0" destOrd="0" presId="urn:microsoft.com/office/officeart/2008/layout/LinedList"/>
    <dgm:cxn modelId="{D7D36B99-1DBD-47AD-9244-19DC109E4232}" srcId="{E12348F1-BDBA-4D4C-B674-0F094B2D842F}" destId="{ECB84F8C-808A-41A0-9383-E19AD145D14B}" srcOrd="0" destOrd="0" parTransId="{EC116DE8-691E-4B5B-AE76-4FD4418E2978}" sibTransId="{A1508E49-D0F6-4CD6-BD36-D12796F2C8F3}"/>
    <dgm:cxn modelId="{0727DBA1-B621-43ED-BA9A-91B064DDDC7F}" type="presOf" srcId="{8AEE91CC-C8B6-4727-9431-881C108A8A9F}" destId="{398F7B1D-2EDB-45A3-90B2-95FCD17309D8}" srcOrd="0" destOrd="0" presId="urn:microsoft.com/office/officeart/2008/layout/LinedList"/>
    <dgm:cxn modelId="{4EBDCDA7-438B-463C-9469-B4DA31D3B9FE}" srcId="{8AEE91CC-C8B6-4727-9431-881C108A8A9F}" destId="{E12348F1-BDBA-4D4C-B674-0F094B2D842F}" srcOrd="1" destOrd="0" parTransId="{B662624A-D027-4CF0-A446-13B7668877EA}" sibTransId="{159EE3D7-77BB-4D44-9AE5-3D864CD662D6}"/>
    <dgm:cxn modelId="{1018EFB0-7241-4E4E-B1E0-2498E73F640A}" type="presOf" srcId="{E12348F1-BDBA-4D4C-B674-0F094B2D842F}" destId="{CEE89830-27D2-4EA9-A135-7EFB3DF5159A}" srcOrd="0" destOrd="0" presId="urn:microsoft.com/office/officeart/2008/layout/LinedList"/>
    <dgm:cxn modelId="{58F72DD2-B592-4360-9B4D-C33FBFC9A386}" type="presOf" srcId="{34721AEB-2083-4430-B008-4F9A1D675FA1}" destId="{F22120C3-2FF7-4E0C-9D67-984F4A1503DC}" srcOrd="0" destOrd="0" presId="urn:microsoft.com/office/officeart/2008/layout/LinedList"/>
    <dgm:cxn modelId="{37EA449E-2B2C-4CD0-BD48-60B2AF5E1F68}" type="presParOf" srcId="{398F7B1D-2EDB-45A3-90B2-95FCD17309D8}" destId="{4397516E-D1BB-4119-AAD6-2E662DC8BC69}" srcOrd="0" destOrd="0" presId="urn:microsoft.com/office/officeart/2008/layout/LinedList"/>
    <dgm:cxn modelId="{99C8B976-19F4-482F-B6DE-7BB3E371C3ED}" type="presParOf" srcId="{398F7B1D-2EDB-45A3-90B2-95FCD17309D8}" destId="{0383F3A6-4469-4D90-A1BF-BDD22E39B6F8}" srcOrd="1" destOrd="0" presId="urn:microsoft.com/office/officeart/2008/layout/LinedList"/>
    <dgm:cxn modelId="{FB48DF65-DA32-4D6D-A661-8AD83C2B210B}" type="presParOf" srcId="{0383F3A6-4469-4D90-A1BF-BDD22E39B6F8}" destId="{08303B31-85A3-4E70-AF7D-6184A0FDF881}" srcOrd="0" destOrd="0" presId="urn:microsoft.com/office/officeart/2008/layout/LinedList"/>
    <dgm:cxn modelId="{F3B87866-016E-4203-B18F-0DFC669CFB53}" type="presParOf" srcId="{0383F3A6-4469-4D90-A1BF-BDD22E39B6F8}" destId="{5BC61B34-1276-4C6A-A190-DB9A67DBAA9D}" srcOrd="1" destOrd="0" presId="urn:microsoft.com/office/officeart/2008/layout/LinedList"/>
    <dgm:cxn modelId="{329A7006-216F-4098-A67F-71AC3F65A225}" type="presParOf" srcId="{5BC61B34-1276-4C6A-A190-DB9A67DBAA9D}" destId="{B114D549-D571-4138-8FF4-C78DF10CB077}" srcOrd="0" destOrd="0" presId="urn:microsoft.com/office/officeart/2008/layout/LinedList"/>
    <dgm:cxn modelId="{FDBC6A94-B658-47A3-8079-05D42CF94578}" type="presParOf" srcId="{5BC61B34-1276-4C6A-A190-DB9A67DBAA9D}" destId="{7015EB07-664C-4381-AC68-2A868A847373}" srcOrd="1" destOrd="0" presId="urn:microsoft.com/office/officeart/2008/layout/LinedList"/>
    <dgm:cxn modelId="{4EF315D2-3E1D-4D31-8242-128AFBA745D1}" type="presParOf" srcId="{7015EB07-664C-4381-AC68-2A868A847373}" destId="{168ED7CA-49AC-4C62-96D1-96A60117941B}" srcOrd="0" destOrd="0" presId="urn:microsoft.com/office/officeart/2008/layout/LinedList"/>
    <dgm:cxn modelId="{C749E168-174D-410E-A724-FF64629D232A}" type="presParOf" srcId="{7015EB07-664C-4381-AC68-2A868A847373}" destId="{F22120C3-2FF7-4E0C-9D67-984F4A1503DC}" srcOrd="1" destOrd="0" presId="urn:microsoft.com/office/officeart/2008/layout/LinedList"/>
    <dgm:cxn modelId="{76090343-C7D7-4110-9EFF-887C3F316609}" type="presParOf" srcId="{7015EB07-664C-4381-AC68-2A868A847373}" destId="{CB49D5D3-C236-402F-AB93-B61DB26AD77F}" srcOrd="2" destOrd="0" presId="urn:microsoft.com/office/officeart/2008/layout/LinedList"/>
    <dgm:cxn modelId="{A221D9CF-C385-43BA-8EED-64DE841134E9}" type="presParOf" srcId="{5BC61B34-1276-4C6A-A190-DB9A67DBAA9D}" destId="{772505CC-4148-4100-9FE4-4C1A4AE54E4B}" srcOrd="2" destOrd="0" presId="urn:microsoft.com/office/officeart/2008/layout/LinedList"/>
    <dgm:cxn modelId="{7319B94A-8A6F-4214-86DC-91C4ADBABB1C}" type="presParOf" srcId="{5BC61B34-1276-4C6A-A190-DB9A67DBAA9D}" destId="{77D55452-8F21-4F0C-8BEE-FB7EE3D0EB99}" srcOrd="3" destOrd="0" presId="urn:microsoft.com/office/officeart/2008/layout/LinedList"/>
    <dgm:cxn modelId="{376A7E26-F1F7-42B9-AEB0-0594320FF49B}" type="presParOf" srcId="{398F7B1D-2EDB-45A3-90B2-95FCD17309D8}" destId="{EF80459E-11A7-4818-97B7-332E2D044591}" srcOrd="2" destOrd="0" presId="urn:microsoft.com/office/officeart/2008/layout/LinedList"/>
    <dgm:cxn modelId="{E2A1952A-B0DA-4F4D-AE61-95B0AEB3E0DA}" type="presParOf" srcId="{398F7B1D-2EDB-45A3-90B2-95FCD17309D8}" destId="{2D406BA7-BDFC-4FBB-844E-72F04164E407}" srcOrd="3" destOrd="0" presId="urn:microsoft.com/office/officeart/2008/layout/LinedList"/>
    <dgm:cxn modelId="{6D18F544-5960-4135-B5C9-2CE0417956E3}" type="presParOf" srcId="{2D406BA7-BDFC-4FBB-844E-72F04164E407}" destId="{CEE89830-27D2-4EA9-A135-7EFB3DF5159A}" srcOrd="0" destOrd="0" presId="urn:microsoft.com/office/officeart/2008/layout/LinedList"/>
    <dgm:cxn modelId="{5C65C832-86C8-4D70-A1CF-4B7DC02667A2}" type="presParOf" srcId="{2D406BA7-BDFC-4FBB-844E-72F04164E407}" destId="{E3E3CED3-3179-4413-9164-005D3240FCFB}" srcOrd="1" destOrd="0" presId="urn:microsoft.com/office/officeart/2008/layout/LinedList"/>
    <dgm:cxn modelId="{79E3184F-36AF-4BB2-9504-4A75C475B95E}" type="presParOf" srcId="{E3E3CED3-3179-4413-9164-005D3240FCFB}" destId="{7ECBE216-FAF7-426B-BACA-B09B35F4292D}" srcOrd="0" destOrd="0" presId="urn:microsoft.com/office/officeart/2008/layout/LinedList"/>
    <dgm:cxn modelId="{9B3FC84C-F65E-4113-B3CD-0DCBB68D1339}" type="presParOf" srcId="{E3E3CED3-3179-4413-9164-005D3240FCFB}" destId="{BC612B9C-6CB4-45FE-B55B-FEEF2B779D25}" srcOrd="1" destOrd="0" presId="urn:microsoft.com/office/officeart/2008/layout/LinedList"/>
    <dgm:cxn modelId="{50C1D37E-97D4-4B75-9724-C3A35FE39B1C}" type="presParOf" srcId="{BC612B9C-6CB4-45FE-B55B-FEEF2B779D25}" destId="{0447E662-1B49-467C-9CB2-0D2941FD7C2D}" srcOrd="0" destOrd="0" presId="urn:microsoft.com/office/officeart/2008/layout/LinedList"/>
    <dgm:cxn modelId="{3B3FC815-E5B2-481F-917A-FDEE882BED6E}" type="presParOf" srcId="{BC612B9C-6CB4-45FE-B55B-FEEF2B779D25}" destId="{A1494B60-77E3-40CB-BAA2-C3328FED6531}" srcOrd="1" destOrd="0" presId="urn:microsoft.com/office/officeart/2008/layout/LinedList"/>
    <dgm:cxn modelId="{7C3B540F-210F-4026-B1B8-40ADFF0CC6F5}" type="presParOf" srcId="{BC612B9C-6CB4-45FE-B55B-FEEF2B779D25}" destId="{BBD27C38-7EB3-498F-A63C-80F9F3210630}" srcOrd="2" destOrd="0" presId="urn:microsoft.com/office/officeart/2008/layout/LinedList"/>
    <dgm:cxn modelId="{A2C3517D-5983-4496-A117-82213BF979B4}" type="presParOf" srcId="{E3E3CED3-3179-4413-9164-005D3240FCFB}" destId="{C714376A-0BB8-4BF9-AF07-787410B926DC}" srcOrd="2" destOrd="0" presId="urn:microsoft.com/office/officeart/2008/layout/LinedList"/>
    <dgm:cxn modelId="{72911078-3C1C-411D-BB92-C3EC641143CA}" type="presParOf" srcId="{E3E3CED3-3179-4413-9164-005D3240FCFB}" destId="{6AB18045-7386-425E-93B9-88954D7414CA}"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82E710-71FB-4C6E-A12F-E9099791293C}"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US"/>
        </a:p>
      </dgm:t>
    </dgm:pt>
    <dgm:pt modelId="{428DD2A4-240A-43C7-A290-33430D70C446}">
      <dgm:prSet/>
      <dgm:spPr/>
      <dgm:t>
        <a:bodyPr/>
        <a:lstStyle/>
        <a:p>
          <a:r>
            <a:rPr lang="el-GR" b="1" dirty="0"/>
            <a:t>Εικονική Πραγματικότητα (VR)</a:t>
          </a:r>
          <a:r>
            <a:rPr lang="el-GR" dirty="0"/>
            <a:t>: Ένα πλήρως καθηλωτικό ψηφιακό περιβάλλον.</a:t>
          </a:r>
          <a:endParaRPr lang="en-US" dirty="0"/>
        </a:p>
      </dgm:t>
    </dgm:pt>
    <dgm:pt modelId="{60CDAD00-A86E-4E17-B1A4-61301162D7BD}" type="parTrans" cxnId="{34660CEC-AD31-41A6-96B5-92335F10A877}">
      <dgm:prSet/>
      <dgm:spPr/>
      <dgm:t>
        <a:bodyPr/>
        <a:lstStyle/>
        <a:p>
          <a:endParaRPr lang="en-US"/>
        </a:p>
      </dgm:t>
    </dgm:pt>
    <dgm:pt modelId="{3013A57E-A29F-4EDC-BCB1-285F4F9DF55B}" type="sibTrans" cxnId="{34660CEC-AD31-41A6-96B5-92335F10A877}">
      <dgm:prSet/>
      <dgm:spPr/>
      <dgm:t>
        <a:bodyPr/>
        <a:lstStyle/>
        <a:p>
          <a:endParaRPr lang="en-US"/>
        </a:p>
      </dgm:t>
    </dgm:pt>
    <dgm:pt modelId="{4B638AA1-B114-446E-8AC0-DE9B72734C4B}">
      <dgm:prSet/>
      <dgm:spPr/>
      <dgm:t>
        <a:bodyPr/>
        <a:lstStyle/>
        <a:p>
          <a:r>
            <a:rPr lang="el-GR" b="1" dirty="0"/>
            <a:t>Επαυξημένη Πραγματικότητα (AR)</a:t>
          </a:r>
          <a:r>
            <a:rPr lang="el-GR" dirty="0"/>
            <a:t>: Μια άποψη του πραγματικού ή φυσικού κόσμου με επικάλυψη ψηφιακών στοιχείων, χωρίς αλληλεπίδραση. </a:t>
          </a:r>
          <a:endParaRPr lang="en-US" dirty="0"/>
        </a:p>
      </dgm:t>
    </dgm:pt>
    <dgm:pt modelId="{69708A1C-C6B6-4930-A1A0-42DC74DD45AD}" type="parTrans" cxnId="{BEF55C8C-6327-4C87-88C9-F7D05F65A6CE}">
      <dgm:prSet/>
      <dgm:spPr/>
      <dgm:t>
        <a:bodyPr/>
        <a:lstStyle/>
        <a:p>
          <a:endParaRPr lang="en-US"/>
        </a:p>
      </dgm:t>
    </dgm:pt>
    <dgm:pt modelId="{5C4332E4-48A5-466F-9816-13C6CF3E981E}" type="sibTrans" cxnId="{BEF55C8C-6327-4C87-88C9-F7D05F65A6CE}">
      <dgm:prSet/>
      <dgm:spPr/>
      <dgm:t>
        <a:bodyPr/>
        <a:lstStyle/>
        <a:p>
          <a:endParaRPr lang="en-US"/>
        </a:p>
      </dgm:t>
    </dgm:pt>
    <dgm:pt modelId="{48DA5C02-F8EE-42D8-9AD3-2600B8639AAA}">
      <dgm:prSet/>
      <dgm:spPr/>
      <dgm:t>
        <a:bodyPr/>
        <a:lstStyle/>
        <a:p>
          <a:r>
            <a:rPr lang="el-GR" b="1" dirty="0"/>
            <a:t>Μικτή Πραγματικότητα (MR)</a:t>
          </a:r>
          <a:r>
            <a:rPr lang="el-GR" dirty="0"/>
            <a:t>: Μια άποψη του πραγματικού ή φυσικού κόσμου με  επικάλυψη ψηφιακών στοιχείων, με αλληλεπίδραση. </a:t>
          </a:r>
          <a:endParaRPr lang="en-US" dirty="0"/>
        </a:p>
      </dgm:t>
    </dgm:pt>
    <dgm:pt modelId="{544A3D52-0262-423A-AE03-1C350DF94BF1}" type="parTrans" cxnId="{2A90D553-2200-4DF5-A9F0-2C8BF9470E36}">
      <dgm:prSet/>
      <dgm:spPr/>
      <dgm:t>
        <a:bodyPr/>
        <a:lstStyle/>
        <a:p>
          <a:endParaRPr lang="en-US"/>
        </a:p>
      </dgm:t>
    </dgm:pt>
    <dgm:pt modelId="{8C304F14-855B-4504-B6D7-FEE000BE5F2D}" type="sibTrans" cxnId="{2A90D553-2200-4DF5-A9F0-2C8BF9470E36}">
      <dgm:prSet/>
      <dgm:spPr/>
      <dgm:t>
        <a:bodyPr/>
        <a:lstStyle/>
        <a:p>
          <a:endParaRPr lang="en-US"/>
        </a:p>
      </dgm:t>
    </dgm:pt>
    <dgm:pt modelId="{464872BC-2CD9-40D7-92C2-C8BBA363B3C4}">
      <dgm:prSet/>
      <dgm:spPr/>
      <dgm:t>
        <a:bodyPr/>
        <a:lstStyle/>
        <a:p>
          <a:r>
            <a:rPr lang="el-GR" b="1" dirty="0"/>
            <a:t>Εκτεταμένη Πραγματικότητα (XR)</a:t>
          </a:r>
          <a:r>
            <a:rPr lang="el-GR" dirty="0"/>
            <a:t>: Ένας γενικός όρος που καλύπτει όλες αυτές τις διαφορετικές τεχνολογίες, συμπεριλαμβανομένων των AR, MR και VR.</a:t>
          </a:r>
          <a:endParaRPr lang="en-US" dirty="0"/>
        </a:p>
      </dgm:t>
    </dgm:pt>
    <dgm:pt modelId="{0D0765FF-341F-4171-A509-88DB8E294228}" type="parTrans" cxnId="{C1F479C5-7944-423F-BA5D-E57D8FFFAAB1}">
      <dgm:prSet/>
      <dgm:spPr/>
      <dgm:t>
        <a:bodyPr/>
        <a:lstStyle/>
        <a:p>
          <a:endParaRPr lang="en-US"/>
        </a:p>
      </dgm:t>
    </dgm:pt>
    <dgm:pt modelId="{E52A0950-546A-4133-A850-1F3404458081}" type="sibTrans" cxnId="{C1F479C5-7944-423F-BA5D-E57D8FFFAAB1}">
      <dgm:prSet/>
      <dgm:spPr/>
      <dgm:t>
        <a:bodyPr/>
        <a:lstStyle/>
        <a:p>
          <a:endParaRPr lang="en-US"/>
        </a:p>
      </dgm:t>
    </dgm:pt>
    <dgm:pt modelId="{90D36384-7A1A-44D1-B14E-DC784468A4FF}" type="pres">
      <dgm:prSet presAssocID="{7482E710-71FB-4C6E-A12F-E9099791293C}" presName="outerComposite" presStyleCnt="0">
        <dgm:presLayoutVars>
          <dgm:chMax val="5"/>
          <dgm:dir/>
          <dgm:resizeHandles val="exact"/>
        </dgm:presLayoutVars>
      </dgm:prSet>
      <dgm:spPr/>
    </dgm:pt>
    <dgm:pt modelId="{4E81754A-6DA6-4E72-89FB-314308981970}" type="pres">
      <dgm:prSet presAssocID="{7482E710-71FB-4C6E-A12F-E9099791293C}" presName="dummyMaxCanvas" presStyleCnt="0">
        <dgm:presLayoutVars/>
      </dgm:prSet>
      <dgm:spPr/>
    </dgm:pt>
    <dgm:pt modelId="{D358D949-D667-484A-A910-CB9E669C6405}" type="pres">
      <dgm:prSet presAssocID="{7482E710-71FB-4C6E-A12F-E9099791293C}" presName="FourNodes_1" presStyleLbl="node1" presStyleIdx="0" presStyleCnt="4">
        <dgm:presLayoutVars>
          <dgm:bulletEnabled val="1"/>
        </dgm:presLayoutVars>
      </dgm:prSet>
      <dgm:spPr/>
    </dgm:pt>
    <dgm:pt modelId="{0E4CB3E8-9615-4061-A837-962703587F62}" type="pres">
      <dgm:prSet presAssocID="{7482E710-71FB-4C6E-A12F-E9099791293C}" presName="FourNodes_2" presStyleLbl="node1" presStyleIdx="1" presStyleCnt="4">
        <dgm:presLayoutVars>
          <dgm:bulletEnabled val="1"/>
        </dgm:presLayoutVars>
      </dgm:prSet>
      <dgm:spPr/>
    </dgm:pt>
    <dgm:pt modelId="{E3BAE74A-B550-4450-9CC5-00B12ED925B5}" type="pres">
      <dgm:prSet presAssocID="{7482E710-71FB-4C6E-A12F-E9099791293C}" presName="FourNodes_3" presStyleLbl="node1" presStyleIdx="2" presStyleCnt="4">
        <dgm:presLayoutVars>
          <dgm:bulletEnabled val="1"/>
        </dgm:presLayoutVars>
      </dgm:prSet>
      <dgm:spPr/>
    </dgm:pt>
    <dgm:pt modelId="{78933A75-8614-4201-BD51-E01FA2240799}" type="pres">
      <dgm:prSet presAssocID="{7482E710-71FB-4C6E-A12F-E9099791293C}" presName="FourNodes_4" presStyleLbl="node1" presStyleIdx="3" presStyleCnt="4">
        <dgm:presLayoutVars>
          <dgm:bulletEnabled val="1"/>
        </dgm:presLayoutVars>
      </dgm:prSet>
      <dgm:spPr/>
    </dgm:pt>
    <dgm:pt modelId="{920C77F4-9E8E-4AF6-A339-7FC59C909B73}" type="pres">
      <dgm:prSet presAssocID="{7482E710-71FB-4C6E-A12F-E9099791293C}" presName="FourConn_1-2" presStyleLbl="fgAccFollowNode1" presStyleIdx="0" presStyleCnt="3">
        <dgm:presLayoutVars>
          <dgm:bulletEnabled val="1"/>
        </dgm:presLayoutVars>
      </dgm:prSet>
      <dgm:spPr/>
    </dgm:pt>
    <dgm:pt modelId="{30256D6A-0AAF-4702-8592-F9A9015A027B}" type="pres">
      <dgm:prSet presAssocID="{7482E710-71FB-4C6E-A12F-E9099791293C}" presName="FourConn_2-3" presStyleLbl="fgAccFollowNode1" presStyleIdx="1" presStyleCnt="3">
        <dgm:presLayoutVars>
          <dgm:bulletEnabled val="1"/>
        </dgm:presLayoutVars>
      </dgm:prSet>
      <dgm:spPr/>
    </dgm:pt>
    <dgm:pt modelId="{AA427333-296E-40E0-8692-449155A0E339}" type="pres">
      <dgm:prSet presAssocID="{7482E710-71FB-4C6E-A12F-E9099791293C}" presName="FourConn_3-4" presStyleLbl="fgAccFollowNode1" presStyleIdx="2" presStyleCnt="3">
        <dgm:presLayoutVars>
          <dgm:bulletEnabled val="1"/>
        </dgm:presLayoutVars>
      </dgm:prSet>
      <dgm:spPr/>
    </dgm:pt>
    <dgm:pt modelId="{00E5481E-F38F-412F-8B12-901F1D4D1BF4}" type="pres">
      <dgm:prSet presAssocID="{7482E710-71FB-4C6E-A12F-E9099791293C}" presName="FourNodes_1_text" presStyleLbl="node1" presStyleIdx="3" presStyleCnt="4">
        <dgm:presLayoutVars>
          <dgm:bulletEnabled val="1"/>
        </dgm:presLayoutVars>
      </dgm:prSet>
      <dgm:spPr/>
    </dgm:pt>
    <dgm:pt modelId="{277C69E6-2FF8-4458-A687-C2A2321C83F0}" type="pres">
      <dgm:prSet presAssocID="{7482E710-71FB-4C6E-A12F-E9099791293C}" presName="FourNodes_2_text" presStyleLbl="node1" presStyleIdx="3" presStyleCnt="4">
        <dgm:presLayoutVars>
          <dgm:bulletEnabled val="1"/>
        </dgm:presLayoutVars>
      </dgm:prSet>
      <dgm:spPr/>
    </dgm:pt>
    <dgm:pt modelId="{DB2331D2-D117-420F-B610-21EE35ECC8E8}" type="pres">
      <dgm:prSet presAssocID="{7482E710-71FB-4C6E-A12F-E9099791293C}" presName="FourNodes_3_text" presStyleLbl="node1" presStyleIdx="3" presStyleCnt="4">
        <dgm:presLayoutVars>
          <dgm:bulletEnabled val="1"/>
        </dgm:presLayoutVars>
      </dgm:prSet>
      <dgm:spPr/>
    </dgm:pt>
    <dgm:pt modelId="{03680521-5CCF-4EDC-AF2B-C9E521EBE08D}" type="pres">
      <dgm:prSet presAssocID="{7482E710-71FB-4C6E-A12F-E9099791293C}" presName="FourNodes_4_text" presStyleLbl="node1" presStyleIdx="3" presStyleCnt="4">
        <dgm:presLayoutVars>
          <dgm:bulletEnabled val="1"/>
        </dgm:presLayoutVars>
      </dgm:prSet>
      <dgm:spPr/>
    </dgm:pt>
  </dgm:ptLst>
  <dgm:cxnLst>
    <dgm:cxn modelId="{EBA06A1E-8C06-4CF2-9CD6-33D7CB5FDD96}" type="presOf" srcId="{428DD2A4-240A-43C7-A290-33430D70C446}" destId="{00E5481E-F38F-412F-8B12-901F1D4D1BF4}" srcOrd="1" destOrd="0" presId="urn:microsoft.com/office/officeart/2005/8/layout/vProcess5"/>
    <dgm:cxn modelId="{4DD24124-614F-452C-87FA-49B29FA86D34}" type="presOf" srcId="{48DA5C02-F8EE-42D8-9AD3-2600B8639AAA}" destId="{E3BAE74A-B550-4450-9CC5-00B12ED925B5}" srcOrd="0" destOrd="0" presId="urn:microsoft.com/office/officeart/2005/8/layout/vProcess5"/>
    <dgm:cxn modelId="{3E17782B-88B3-46AF-BA56-8924BC9025FF}" type="presOf" srcId="{48DA5C02-F8EE-42D8-9AD3-2600B8639AAA}" destId="{DB2331D2-D117-420F-B610-21EE35ECC8E8}" srcOrd="1" destOrd="0" presId="urn:microsoft.com/office/officeart/2005/8/layout/vProcess5"/>
    <dgm:cxn modelId="{18574669-47E9-407F-954A-6485FAD0BFD4}" type="presOf" srcId="{5C4332E4-48A5-466F-9816-13C6CF3E981E}" destId="{30256D6A-0AAF-4702-8592-F9A9015A027B}" srcOrd="0" destOrd="0" presId="urn:microsoft.com/office/officeart/2005/8/layout/vProcess5"/>
    <dgm:cxn modelId="{C4244D49-B70F-4F0E-BB7D-BFCCE490A190}" type="presOf" srcId="{4B638AA1-B114-446E-8AC0-DE9B72734C4B}" destId="{0E4CB3E8-9615-4061-A837-962703587F62}" srcOrd="0" destOrd="0" presId="urn:microsoft.com/office/officeart/2005/8/layout/vProcess5"/>
    <dgm:cxn modelId="{2A90D553-2200-4DF5-A9F0-2C8BF9470E36}" srcId="{7482E710-71FB-4C6E-A12F-E9099791293C}" destId="{48DA5C02-F8EE-42D8-9AD3-2600B8639AAA}" srcOrd="2" destOrd="0" parTransId="{544A3D52-0262-423A-AE03-1C350DF94BF1}" sibTransId="{8C304F14-855B-4504-B6D7-FEE000BE5F2D}"/>
    <dgm:cxn modelId="{905A5555-D5BB-49BA-8C82-A74B65097DF4}" type="presOf" srcId="{464872BC-2CD9-40D7-92C2-C8BBA363B3C4}" destId="{03680521-5CCF-4EDC-AF2B-C9E521EBE08D}" srcOrd="1" destOrd="0" presId="urn:microsoft.com/office/officeart/2005/8/layout/vProcess5"/>
    <dgm:cxn modelId="{BEF55C8C-6327-4C87-88C9-F7D05F65A6CE}" srcId="{7482E710-71FB-4C6E-A12F-E9099791293C}" destId="{4B638AA1-B114-446E-8AC0-DE9B72734C4B}" srcOrd="1" destOrd="0" parTransId="{69708A1C-C6B6-4930-A1A0-42DC74DD45AD}" sibTransId="{5C4332E4-48A5-466F-9816-13C6CF3E981E}"/>
    <dgm:cxn modelId="{39E08A95-17F8-45AD-9236-791C4A1ADA2F}" type="presOf" srcId="{4B638AA1-B114-446E-8AC0-DE9B72734C4B}" destId="{277C69E6-2FF8-4458-A687-C2A2321C83F0}" srcOrd="1" destOrd="0" presId="urn:microsoft.com/office/officeart/2005/8/layout/vProcess5"/>
    <dgm:cxn modelId="{4DF3849A-1F10-45BD-A05E-B8374FCE5892}" type="presOf" srcId="{7482E710-71FB-4C6E-A12F-E9099791293C}" destId="{90D36384-7A1A-44D1-B14E-DC784468A4FF}" srcOrd="0" destOrd="0" presId="urn:microsoft.com/office/officeart/2005/8/layout/vProcess5"/>
    <dgm:cxn modelId="{5C081FA5-E4F0-4585-9578-0CB08FF91A83}" type="presOf" srcId="{464872BC-2CD9-40D7-92C2-C8BBA363B3C4}" destId="{78933A75-8614-4201-BD51-E01FA2240799}" srcOrd="0" destOrd="0" presId="urn:microsoft.com/office/officeart/2005/8/layout/vProcess5"/>
    <dgm:cxn modelId="{B1BD79A6-E582-484D-9746-FC9032BD6C49}" type="presOf" srcId="{428DD2A4-240A-43C7-A290-33430D70C446}" destId="{D358D949-D667-484A-A910-CB9E669C6405}" srcOrd="0" destOrd="0" presId="urn:microsoft.com/office/officeart/2005/8/layout/vProcess5"/>
    <dgm:cxn modelId="{D67DE5B3-3148-4799-B9DD-3E868174928C}" type="presOf" srcId="{3013A57E-A29F-4EDC-BCB1-285F4F9DF55B}" destId="{920C77F4-9E8E-4AF6-A339-7FC59C909B73}" srcOrd="0" destOrd="0" presId="urn:microsoft.com/office/officeart/2005/8/layout/vProcess5"/>
    <dgm:cxn modelId="{439954BB-6BEE-4B26-9C7A-3BEB5ACFB65A}" type="presOf" srcId="{8C304F14-855B-4504-B6D7-FEE000BE5F2D}" destId="{AA427333-296E-40E0-8692-449155A0E339}" srcOrd="0" destOrd="0" presId="urn:microsoft.com/office/officeart/2005/8/layout/vProcess5"/>
    <dgm:cxn modelId="{C1F479C5-7944-423F-BA5D-E57D8FFFAAB1}" srcId="{7482E710-71FB-4C6E-A12F-E9099791293C}" destId="{464872BC-2CD9-40D7-92C2-C8BBA363B3C4}" srcOrd="3" destOrd="0" parTransId="{0D0765FF-341F-4171-A509-88DB8E294228}" sibTransId="{E52A0950-546A-4133-A850-1F3404458081}"/>
    <dgm:cxn modelId="{34660CEC-AD31-41A6-96B5-92335F10A877}" srcId="{7482E710-71FB-4C6E-A12F-E9099791293C}" destId="{428DD2A4-240A-43C7-A290-33430D70C446}" srcOrd="0" destOrd="0" parTransId="{60CDAD00-A86E-4E17-B1A4-61301162D7BD}" sibTransId="{3013A57E-A29F-4EDC-BCB1-285F4F9DF55B}"/>
    <dgm:cxn modelId="{2C8ED259-D617-42CC-8FA3-C59AC2A18844}" type="presParOf" srcId="{90D36384-7A1A-44D1-B14E-DC784468A4FF}" destId="{4E81754A-6DA6-4E72-89FB-314308981970}" srcOrd="0" destOrd="0" presId="urn:microsoft.com/office/officeart/2005/8/layout/vProcess5"/>
    <dgm:cxn modelId="{DFF7DF89-EEB1-47D4-88BE-6A77B43A3D0D}" type="presParOf" srcId="{90D36384-7A1A-44D1-B14E-DC784468A4FF}" destId="{D358D949-D667-484A-A910-CB9E669C6405}" srcOrd="1" destOrd="0" presId="urn:microsoft.com/office/officeart/2005/8/layout/vProcess5"/>
    <dgm:cxn modelId="{E3CE87A1-5706-4C71-B1B5-3F769D9802A3}" type="presParOf" srcId="{90D36384-7A1A-44D1-B14E-DC784468A4FF}" destId="{0E4CB3E8-9615-4061-A837-962703587F62}" srcOrd="2" destOrd="0" presId="urn:microsoft.com/office/officeart/2005/8/layout/vProcess5"/>
    <dgm:cxn modelId="{74289196-D439-40EB-BAEB-8BAD1EF9C2D3}" type="presParOf" srcId="{90D36384-7A1A-44D1-B14E-DC784468A4FF}" destId="{E3BAE74A-B550-4450-9CC5-00B12ED925B5}" srcOrd="3" destOrd="0" presId="urn:microsoft.com/office/officeart/2005/8/layout/vProcess5"/>
    <dgm:cxn modelId="{8183130A-9952-45C7-8125-66D5AC13AB5F}" type="presParOf" srcId="{90D36384-7A1A-44D1-B14E-DC784468A4FF}" destId="{78933A75-8614-4201-BD51-E01FA2240799}" srcOrd="4" destOrd="0" presId="urn:microsoft.com/office/officeart/2005/8/layout/vProcess5"/>
    <dgm:cxn modelId="{80065C8B-D7A3-4236-AC89-250F22BF407C}" type="presParOf" srcId="{90D36384-7A1A-44D1-B14E-DC784468A4FF}" destId="{920C77F4-9E8E-4AF6-A339-7FC59C909B73}" srcOrd="5" destOrd="0" presId="urn:microsoft.com/office/officeart/2005/8/layout/vProcess5"/>
    <dgm:cxn modelId="{11E33BCD-0827-4F4F-BFD1-2654B2795AC0}" type="presParOf" srcId="{90D36384-7A1A-44D1-B14E-DC784468A4FF}" destId="{30256D6A-0AAF-4702-8592-F9A9015A027B}" srcOrd="6" destOrd="0" presId="urn:microsoft.com/office/officeart/2005/8/layout/vProcess5"/>
    <dgm:cxn modelId="{2581C15A-13FA-4D25-A9B0-ADB18BFBAA74}" type="presParOf" srcId="{90D36384-7A1A-44D1-B14E-DC784468A4FF}" destId="{AA427333-296E-40E0-8692-449155A0E339}" srcOrd="7" destOrd="0" presId="urn:microsoft.com/office/officeart/2005/8/layout/vProcess5"/>
    <dgm:cxn modelId="{4C72ED03-E5AF-493E-922E-2E3EF298CB20}" type="presParOf" srcId="{90D36384-7A1A-44D1-B14E-DC784468A4FF}" destId="{00E5481E-F38F-412F-8B12-901F1D4D1BF4}" srcOrd="8" destOrd="0" presId="urn:microsoft.com/office/officeart/2005/8/layout/vProcess5"/>
    <dgm:cxn modelId="{7F830F1A-3C34-4D0A-88C2-81D0E378E896}" type="presParOf" srcId="{90D36384-7A1A-44D1-B14E-DC784468A4FF}" destId="{277C69E6-2FF8-4458-A687-C2A2321C83F0}" srcOrd="9" destOrd="0" presId="urn:microsoft.com/office/officeart/2005/8/layout/vProcess5"/>
    <dgm:cxn modelId="{C5BDAD18-968D-466C-BD7E-AE59260A511C}" type="presParOf" srcId="{90D36384-7A1A-44D1-B14E-DC784468A4FF}" destId="{DB2331D2-D117-420F-B610-21EE35ECC8E8}" srcOrd="10" destOrd="0" presId="urn:microsoft.com/office/officeart/2005/8/layout/vProcess5"/>
    <dgm:cxn modelId="{16D6F8AA-3147-4A85-8EC5-59EEE27F1448}" type="presParOf" srcId="{90D36384-7A1A-44D1-B14E-DC784468A4FF}" destId="{03680521-5CCF-4EDC-AF2B-C9E521EBE08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8271E-490C-4AA7-B6B3-1C5B4A02105F}">
      <dsp:nvSpPr>
        <dsp:cNvPr id="0" name=""/>
        <dsp:cNvSpPr/>
      </dsp:nvSpPr>
      <dsp:spPr>
        <a:xfrm>
          <a:off x="9242" y="1070709"/>
          <a:ext cx="5524797" cy="2209919"/>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l-GR" sz="3400" kern="1200"/>
            <a:t>Εικονική Πραγματικότητα – τι είναι; </a:t>
          </a:r>
          <a:endParaRPr lang="en-US" sz="3400" kern="1200"/>
        </a:p>
      </dsp:txBody>
      <dsp:txXfrm>
        <a:off x="1114202" y="1070709"/>
        <a:ext cx="3314878" cy="2209919"/>
      </dsp:txXfrm>
    </dsp:sp>
    <dsp:sp modelId="{2E652769-BE43-4C54-86A8-346B24BF1E6A}">
      <dsp:nvSpPr>
        <dsp:cNvPr id="0" name=""/>
        <dsp:cNvSpPr/>
      </dsp:nvSpPr>
      <dsp:spPr>
        <a:xfrm>
          <a:off x="4981560" y="1070709"/>
          <a:ext cx="5524797" cy="2209919"/>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6017" tIns="45339" rIns="45339" bIns="45339" numCol="1" spcCol="1270" anchor="ctr" anchorCtr="0">
          <a:noAutofit/>
        </a:bodyPr>
        <a:lstStyle/>
        <a:p>
          <a:pPr marL="0" lvl="0" indent="0" algn="ctr" defTabSz="1511300">
            <a:lnSpc>
              <a:spcPct val="90000"/>
            </a:lnSpc>
            <a:spcBef>
              <a:spcPct val="0"/>
            </a:spcBef>
            <a:spcAft>
              <a:spcPct val="35000"/>
            </a:spcAft>
            <a:buNone/>
          </a:pPr>
          <a:r>
            <a:rPr lang="el-GR" sz="3400" kern="1200"/>
            <a:t>Επαυξημένη Πραγματικότητα – τι είναι;</a:t>
          </a:r>
          <a:endParaRPr lang="en-US" sz="3400" kern="1200"/>
        </a:p>
      </dsp:txBody>
      <dsp:txXfrm>
        <a:off x="6086520" y="1070709"/>
        <a:ext cx="3314878" cy="2209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7516E-D1BB-4119-AAD6-2E662DC8BC69}">
      <dsp:nvSpPr>
        <dsp:cNvPr id="0" name=""/>
        <dsp:cNvSpPr/>
      </dsp:nvSpPr>
      <dsp:spPr>
        <a:xfrm>
          <a:off x="0" y="0"/>
          <a:ext cx="700728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8303B31-85A3-4E70-AF7D-6184A0FDF881}">
      <dsp:nvSpPr>
        <dsp:cNvPr id="0" name=""/>
        <dsp:cNvSpPr/>
      </dsp:nvSpPr>
      <dsp:spPr>
        <a:xfrm>
          <a:off x="0" y="0"/>
          <a:ext cx="1401457" cy="233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t>Εικονική Πραγματικότητα </a:t>
          </a:r>
          <a:endParaRPr lang="en-US" sz="1400" kern="1200" dirty="0"/>
        </a:p>
      </dsp:txBody>
      <dsp:txXfrm>
        <a:off x="0" y="0"/>
        <a:ext cx="1401457" cy="2330860"/>
      </dsp:txXfrm>
    </dsp:sp>
    <dsp:sp modelId="{F22120C3-2FF7-4E0C-9D67-984F4A1503DC}">
      <dsp:nvSpPr>
        <dsp:cNvPr id="0" name=""/>
        <dsp:cNvSpPr/>
      </dsp:nvSpPr>
      <dsp:spPr>
        <a:xfrm>
          <a:off x="1506566" y="105844"/>
          <a:ext cx="5500719" cy="211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l-GR" sz="1700" kern="1200"/>
            <a:t>Εικονική πραγματικότητα (</a:t>
          </a:r>
          <a:r>
            <a:rPr lang="el-GR" sz="1700" kern="1200" err="1"/>
            <a:t>virtual</a:t>
          </a:r>
          <a:r>
            <a:rPr lang="el-GR" sz="1700" kern="1200"/>
            <a:t> </a:t>
          </a:r>
          <a:r>
            <a:rPr lang="el-GR" sz="1700" kern="1200" err="1"/>
            <a:t>reality</a:t>
          </a:r>
          <a:r>
            <a:rPr lang="el-GR" sz="1700" kern="1200"/>
            <a:t> ή VR)</a:t>
          </a:r>
          <a:r>
            <a:rPr lang="el-GR" sz="1700" kern="1200">
              <a:latin typeface="Aptos Display" panose="020F0302020204030204"/>
            </a:rPr>
            <a:t> </a:t>
          </a:r>
          <a:r>
            <a:rPr lang="el-GR" sz="1700" kern="1200"/>
            <a:t>είναι η χρήση τεχνολογίας υπολογιστών για τη δημιουργία ενός προσομοιωμένου περιβάλλοντος. Οι χρήστες «μπαίνουν» σ’ ένα εικονικό περιβάλλον και μπορούν να αλληλεπιδρούν με τρισδιάστατους κόσμους, αντί να παρακολουθούν μια δυσδιάστατη οθόνη.</a:t>
          </a:r>
          <a:r>
            <a:rPr lang="el-GR" sz="1700" kern="1200">
              <a:latin typeface="Aptos Display" panose="020F0302020204030204"/>
            </a:rPr>
            <a:t> </a:t>
          </a:r>
          <a:endParaRPr lang="en-US" sz="1700" kern="1200"/>
        </a:p>
      </dsp:txBody>
      <dsp:txXfrm>
        <a:off x="1506566" y="105844"/>
        <a:ext cx="5500719" cy="2116894"/>
      </dsp:txXfrm>
    </dsp:sp>
    <dsp:sp modelId="{772505CC-4148-4100-9FE4-4C1A4AE54E4B}">
      <dsp:nvSpPr>
        <dsp:cNvPr id="0" name=""/>
        <dsp:cNvSpPr/>
      </dsp:nvSpPr>
      <dsp:spPr>
        <a:xfrm>
          <a:off x="1401457" y="2222739"/>
          <a:ext cx="5605828" cy="0"/>
        </a:xfrm>
        <a:prstGeom prst="line">
          <a:avLst/>
        </a:prstGeom>
        <a:solidFill>
          <a:schemeClr val="accent6">
            <a:hueOff val="0"/>
            <a:satOff val="0"/>
            <a:lumOff val="0"/>
            <a:alphaOff val="0"/>
          </a:schemeClr>
        </a:solidFill>
        <a:ln w="1905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F80459E-11A7-4818-97B7-332E2D044591}">
      <dsp:nvSpPr>
        <dsp:cNvPr id="0" name=""/>
        <dsp:cNvSpPr/>
      </dsp:nvSpPr>
      <dsp:spPr>
        <a:xfrm>
          <a:off x="0" y="2330860"/>
          <a:ext cx="700728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1270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E89830-27D2-4EA9-A135-7EFB3DF5159A}">
      <dsp:nvSpPr>
        <dsp:cNvPr id="0" name=""/>
        <dsp:cNvSpPr/>
      </dsp:nvSpPr>
      <dsp:spPr>
        <a:xfrm>
          <a:off x="0" y="2330860"/>
          <a:ext cx="1401457" cy="233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t>Επαυξημένη Πραγματικότητα </a:t>
          </a:r>
          <a:endParaRPr lang="en-US" sz="1400" kern="1200" dirty="0"/>
        </a:p>
      </dsp:txBody>
      <dsp:txXfrm>
        <a:off x="0" y="2330860"/>
        <a:ext cx="1401457" cy="2330860"/>
      </dsp:txXfrm>
    </dsp:sp>
    <dsp:sp modelId="{A1494B60-77E3-40CB-BAA2-C3328FED6531}">
      <dsp:nvSpPr>
        <dsp:cNvPr id="0" name=""/>
        <dsp:cNvSpPr/>
      </dsp:nvSpPr>
      <dsp:spPr>
        <a:xfrm>
          <a:off x="1506566" y="2436704"/>
          <a:ext cx="5500719" cy="211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l-GR" sz="1700" kern="1200"/>
            <a:t>Επαυξημένη πραγματικότητα (</a:t>
          </a:r>
          <a:r>
            <a:rPr lang="el-GR" sz="1700" kern="1200" err="1"/>
            <a:t>augmented</a:t>
          </a:r>
          <a:r>
            <a:rPr lang="el-GR" sz="1700" kern="1200"/>
            <a:t> </a:t>
          </a:r>
          <a:r>
            <a:rPr lang="el-GR" sz="1700" kern="1200" err="1"/>
            <a:t>reality</a:t>
          </a:r>
          <a:r>
            <a:rPr lang="el-GR" sz="1700" kern="1200"/>
            <a:t>) είναι μια τεχνολογία που εισάγει ψηφιακά αντικείμενα στον πραγματικό κόσμο σε πραγματικό χρόνο. Πρόκειται για ένα είδος </a:t>
          </a:r>
          <a:r>
            <a:rPr lang="el-GR" sz="1700" kern="1200" err="1"/>
            <a:t>διαδραστικού</a:t>
          </a:r>
          <a:r>
            <a:rPr lang="el-GR" sz="1700" kern="1200"/>
            <a:t> περιβάλλοντος που βασίζεται στην πραγματικότητα και χρησιμοποιεί τις δυνατότητες της οθόνης, του ήχου, του κειμένου και των εφέ που παράγονται από υπολογιστή, για να βελτιώσει την πραγματική εμπειρία του χρήστη.</a:t>
          </a:r>
          <a:endParaRPr lang="en-US" sz="1700" kern="1200"/>
        </a:p>
      </dsp:txBody>
      <dsp:txXfrm>
        <a:off x="1506566" y="2436704"/>
        <a:ext cx="5500719" cy="2116894"/>
      </dsp:txXfrm>
    </dsp:sp>
    <dsp:sp modelId="{C714376A-0BB8-4BF9-AF07-787410B926DC}">
      <dsp:nvSpPr>
        <dsp:cNvPr id="0" name=""/>
        <dsp:cNvSpPr/>
      </dsp:nvSpPr>
      <dsp:spPr>
        <a:xfrm>
          <a:off x="1401457" y="4553599"/>
          <a:ext cx="5605828" cy="0"/>
        </a:xfrm>
        <a:prstGeom prst="line">
          <a:avLst/>
        </a:prstGeom>
        <a:solidFill>
          <a:schemeClr val="accent6">
            <a:hueOff val="0"/>
            <a:satOff val="0"/>
            <a:lumOff val="0"/>
            <a:alphaOff val="0"/>
          </a:schemeClr>
        </a:solidFill>
        <a:ln w="1905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D949-D667-484A-A910-CB9E669C6405}">
      <dsp:nvSpPr>
        <dsp:cNvPr id="0" name=""/>
        <dsp:cNvSpPr/>
      </dsp:nvSpPr>
      <dsp:spPr>
        <a:xfrm>
          <a:off x="0" y="0"/>
          <a:ext cx="5378776" cy="97238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t>Εικονική Πραγματικότητα (VR)</a:t>
          </a:r>
          <a:r>
            <a:rPr lang="el-GR" sz="1400" kern="1200" dirty="0"/>
            <a:t>: Ένα πλήρως καθηλωτικό ψηφιακό περιβάλλον.</a:t>
          </a:r>
          <a:endParaRPr lang="en-US" sz="1400" kern="1200" dirty="0"/>
        </a:p>
      </dsp:txBody>
      <dsp:txXfrm>
        <a:off x="28480" y="28480"/>
        <a:ext cx="4247334" cy="915421"/>
      </dsp:txXfrm>
    </dsp:sp>
    <dsp:sp modelId="{0E4CB3E8-9615-4061-A837-962703587F62}">
      <dsp:nvSpPr>
        <dsp:cNvPr id="0" name=""/>
        <dsp:cNvSpPr/>
      </dsp:nvSpPr>
      <dsp:spPr>
        <a:xfrm>
          <a:off x="450472" y="1149177"/>
          <a:ext cx="5378776" cy="972381"/>
        </a:xfrm>
        <a:prstGeom prst="roundRect">
          <a:avLst>
            <a:gd name="adj" fmla="val 10000"/>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t>Επαυξημένη Πραγματικότητα (AR)</a:t>
          </a:r>
          <a:r>
            <a:rPr lang="el-GR" sz="1400" kern="1200" dirty="0"/>
            <a:t>: Μια άποψη του πραγματικού ή φυσικού κόσμου με επικάλυψη ψηφιακών στοιχείων, χωρίς αλληλεπίδραση. </a:t>
          </a:r>
          <a:endParaRPr lang="en-US" sz="1400" kern="1200" dirty="0"/>
        </a:p>
      </dsp:txBody>
      <dsp:txXfrm>
        <a:off x="478952" y="1177657"/>
        <a:ext cx="4239295" cy="915421"/>
      </dsp:txXfrm>
    </dsp:sp>
    <dsp:sp modelId="{E3BAE74A-B550-4450-9CC5-00B12ED925B5}">
      <dsp:nvSpPr>
        <dsp:cNvPr id="0" name=""/>
        <dsp:cNvSpPr/>
      </dsp:nvSpPr>
      <dsp:spPr>
        <a:xfrm>
          <a:off x="894221" y="2298355"/>
          <a:ext cx="5378776" cy="972381"/>
        </a:xfrm>
        <a:prstGeom prst="roundRect">
          <a:avLst>
            <a:gd name="adj" fmla="val 10000"/>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t>Μικτή Πραγματικότητα (MR)</a:t>
          </a:r>
          <a:r>
            <a:rPr lang="el-GR" sz="1400" kern="1200" dirty="0"/>
            <a:t>: Μια άποψη του πραγματικού ή φυσικού κόσμου με  επικάλυψη ψηφιακών στοιχείων, με αλληλεπίδραση. </a:t>
          </a:r>
          <a:endParaRPr lang="en-US" sz="1400" kern="1200" dirty="0"/>
        </a:p>
      </dsp:txBody>
      <dsp:txXfrm>
        <a:off x="922701" y="2326835"/>
        <a:ext cx="4246019" cy="915421"/>
      </dsp:txXfrm>
    </dsp:sp>
    <dsp:sp modelId="{78933A75-8614-4201-BD51-E01FA2240799}">
      <dsp:nvSpPr>
        <dsp:cNvPr id="0" name=""/>
        <dsp:cNvSpPr/>
      </dsp:nvSpPr>
      <dsp:spPr>
        <a:xfrm>
          <a:off x="1344694" y="3447532"/>
          <a:ext cx="5378776" cy="972381"/>
        </a:xfrm>
        <a:prstGeom prst="roundRect">
          <a:avLst>
            <a:gd name="adj" fmla="val 10000"/>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l-GR" sz="1400" b="1" kern="1200" dirty="0"/>
            <a:t>Εκτεταμένη Πραγματικότητα (XR)</a:t>
          </a:r>
          <a:r>
            <a:rPr lang="el-GR" sz="1400" kern="1200" dirty="0"/>
            <a:t>: Ένας γενικός όρος που καλύπτει όλες αυτές τις διαφορετικές τεχνολογίες, συμπεριλαμβανομένων των AR, MR και VR.</a:t>
          </a:r>
          <a:endParaRPr lang="en-US" sz="1400" kern="1200" dirty="0"/>
        </a:p>
      </dsp:txBody>
      <dsp:txXfrm>
        <a:off x="1373174" y="3476012"/>
        <a:ext cx="4239295" cy="915421"/>
      </dsp:txXfrm>
    </dsp:sp>
    <dsp:sp modelId="{920C77F4-9E8E-4AF6-A339-7FC59C909B73}">
      <dsp:nvSpPr>
        <dsp:cNvPr id="0" name=""/>
        <dsp:cNvSpPr/>
      </dsp:nvSpPr>
      <dsp:spPr>
        <a:xfrm>
          <a:off x="4746728" y="744755"/>
          <a:ext cx="632047" cy="63204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888939" y="744755"/>
        <a:ext cx="347625" cy="475615"/>
      </dsp:txXfrm>
    </dsp:sp>
    <dsp:sp modelId="{30256D6A-0AAF-4702-8592-F9A9015A027B}">
      <dsp:nvSpPr>
        <dsp:cNvPr id="0" name=""/>
        <dsp:cNvSpPr/>
      </dsp:nvSpPr>
      <dsp:spPr>
        <a:xfrm>
          <a:off x="5197200" y="1893933"/>
          <a:ext cx="632047" cy="632047"/>
        </a:xfrm>
        <a:prstGeom prst="downArrow">
          <a:avLst>
            <a:gd name="adj1" fmla="val 55000"/>
            <a:gd name="adj2" fmla="val 45000"/>
          </a:avLst>
        </a:prstGeom>
        <a:solidFill>
          <a:schemeClr val="accent2">
            <a:tint val="40000"/>
            <a:alpha val="90000"/>
            <a:hueOff val="3367359"/>
            <a:satOff val="-31116"/>
            <a:lumOff val="-3508"/>
            <a:alphaOff val="0"/>
          </a:schemeClr>
        </a:solidFill>
        <a:ln w="12700" cap="flat" cmpd="sng" algn="ctr">
          <a:solidFill>
            <a:schemeClr val="accent2">
              <a:tint val="40000"/>
              <a:alpha val="90000"/>
              <a:hueOff val="3367359"/>
              <a:satOff val="-31116"/>
              <a:lumOff val="-350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339411" y="1893933"/>
        <a:ext cx="347625" cy="475615"/>
      </dsp:txXfrm>
    </dsp:sp>
    <dsp:sp modelId="{AA427333-296E-40E0-8692-449155A0E339}">
      <dsp:nvSpPr>
        <dsp:cNvPr id="0" name=""/>
        <dsp:cNvSpPr/>
      </dsp:nvSpPr>
      <dsp:spPr>
        <a:xfrm>
          <a:off x="5640949" y="3043110"/>
          <a:ext cx="632047" cy="632047"/>
        </a:xfrm>
        <a:prstGeom prst="downArrow">
          <a:avLst>
            <a:gd name="adj1" fmla="val 55000"/>
            <a:gd name="adj2" fmla="val 45000"/>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783160" y="3043110"/>
        <a:ext cx="347625" cy="4756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3/2/2025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97568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3/2/2025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01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3/2/2025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38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3/2/2025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235862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8526F0F3-3C53-41BC-8FFD-0BFB6DD91672}" type="datetimeFigureOut">
              <a:rPr lang="el-GR" smtClean="0"/>
              <a:t>3/2/2025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3594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3/2/2025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4105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8526F0F3-3C53-41BC-8FFD-0BFB6DD91672}" type="datetimeFigureOut">
              <a:rPr lang="el-GR" smtClean="0"/>
              <a:t>3/2/2025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5038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8526F0F3-3C53-41BC-8FFD-0BFB6DD91672}" type="datetimeFigureOut">
              <a:rPr lang="el-GR" smtClean="0"/>
              <a:t>3/2/2025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9791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8526F0F3-3C53-41BC-8FFD-0BFB6DD91672}" type="datetimeFigureOut">
              <a:rPr lang="el-GR" smtClean="0"/>
              <a:t>3/2/2025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17584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3/2/2025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79947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8526F0F3-3C53-41BC-8FFD-0BFB6DD91672}" type="datetimeFigureOut">
              <a:rPr lang="el-GR" smtClean="0"/>
              <a:t>3/2/2025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473159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26F0F3-3C53-41BC-8FFD-0BFB6DD91672}" type="datetimeFigureOut">
              <a:rPr lang="el-GR" smtClean="0"/>
              <a:t>3/2/2025</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128170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ArlavrOFpkI" TargetMode="External"/><Relationship Id="rId2" Type="http://schemas.openxmlformats.org/officeDocument/2006/relationships/hyperlink" Target="https://youtu.be/X-cYFwsUb9U" TargetMode="External"/><Relationship Id="rId1" Type="http://schemas.openxmlformats.org/officeDocument/2006/relationships/slideLayout" Target="../slideLayouts/slideLayout5.xml"/><Relationship Id="rId4" Type="http://schemas.openxmlformats.org/officeDocument/2006/relationships/hyperlink" Target="https://youtu.be/qfONlUCSWdg"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hyperlink" Target="https://myscience.gr/article/ti-einai-i-ektetameni-i-epayximeni-i-meikti-kai-i-eikoniki-pragmatikotita" TargetMode="External"/><Relationship Id="rId2" Type="http://schemas.openxmlformats.org/officeDocument/2006/relationships/hyperlink" Target="https://www.dit.uoi.gr/e-class/modules/document/file.php/305/Lesson1%20-%20VR.AR%20%2818.2.22%29.pdf" TargetMode="External"/><Relationship Id="rId1" Type="http://schemas.openxmlformats.org/officeDocument/2006/relationships/slideLayout" Target="../slideLayouts/slideLayout2.xml"/><Relationship Id="rId5" Type="http://schemas.openxmlformats.org/officeDocument/2006/relationships/hyperlink" Target="http://repfiles.kallipos.gr/html_books/50/Chapter_10/index.html" TargetMode="External"/><Relationship Id="rId4" Type="http://schemas.openxmlformats.org/officeDocument/2006/relationships/hyperlink" Target="http://repfiles.kallipos.gr/html_books/50/Chapter_9/index.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Τι είναι η Augmented Reality (επαυξημένη πραγματικότητα) στα βιβλία; - Mark  Center">
            <a:extLst>
              <a:ext uri="{FF2B5EF4-FFF2-40B4-BE49-F238E27FC236}">
                <a16:creationId xmlns:a16="http://schemas.microsoft.com/office/drawing/2014/main" id="{EC6091BA-882B-01AF-1E6B-E8B7415C0A76}"/>
              </a:ext>
            </a:extLst>
          </p:cNvPr>
          <p:cNvPicPr>
            <a:picLocks noChangeAspect="1"/>
          </p:cNvPicPr>
          <p:nvPr/>
        </p:nvPicPr>
        <p:blipFill>
          <a:blip r:embed="rId2"/>
          <a:srcRect l="5083" r="23264"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6" name="Εικόνα 5" descr="Εικονική και Επαυξημένη Πραγματικότητα – Ινστιτούτο Τεχνολογιών  Πληροφορικής και Επικοινωνιών">
            <a:extLst>
              <a:ext uri="{FF2B5EF4-FFF2-40B4-BE49-F238E27FC236}">
                <a16:creationId xmlns:a16="http://schemas.microsoft.com/office/drawing/2014/main" id="{FDDD61EB-A34D-3350-8A6D-D0CEF870A7FF}"/>
              </a:ext>
            </a:extLst>
          </p:cNvPr>
          <p:cNvPicPr>
            <a:picLocks noChangeAspect="1"/>
          </p:cNvPicPr>
          <p:nvPr/>
        </p:nvPicPr>
        <p:blipFill>
          <a:blip r:embed="rId3"/>
          <a:srcRect r="9319"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Εικόνα 4" descr="Πώς μπορούν τα μουσεία να χρησιμοποιήσουν την επαυξημένη πραγματικότητα -  MuseumAR">
            <a:extLst>
              <a:ext uri="{FF2B5EF4-FFF2-40B4-BE49-F238E27FC236}">
                <a16:creationId xmlns:a16="http://schemas.microsoft.com/office/drawing/2014/main" id="{720AB7FE-FAC6-9A5C-E689-2F17E5066B79}"/>
              </a:ext>
            </a:extLst>
          </p:cNvPr>
          <p:cNvPicPr>
            <a:picLocks noChangeAspect="1"/>
          </p:cNvPicPr>
          <p:nvPr/>
        </p:nvPicPr>
        <p:blipFill>
          <a:blip r:embed="rId4"/>
          <a:srcRect t="21820" r="-1" b="3112"/>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55" name="Freeform: Shape 54">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57" name="Freeform: Shape 56">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p:cNvSpPr>
            <a:spLocks noGrp="1"/>
          </p:cNvSpPr>
          <p:nvPr>
            <p:ph type="ctrTitle"/>
          </p:nvPr>
        </p:nvSpPr>
        <p:spPr>
          <a:xfrm>
            <a:off x="388112" y="1212088"/>
            <a:ext cx="5372481" cy="3246882"/>
          </a:xfrm>
        </p:spPr>
        <p:txBody>
          <a:bodyPr>
            <a:normAutofit fontScale="90000"/>
          </a:bodyPr>
          <a:lstStyle/>
          <a:p>
            <a:pPr algn="l"/>
            <a:r>
              <a:rPr lang="el-GR" sz="5400" dirty="0">
                <a:ea typeface="+mj-lt"/>
                <a:cs typeface="+mj-lt"/>
              </a:rPr>
              <a:t>Κεφάλαιο 8</a:t>
            </a:r>
            <a:r>
              <a:rPr lang="el-GR" sz="5300" baseline="30000" dirty="0">
                <a:ea typeface="+mj-lt"/>
                <a:cs typeface="+mj-lt"/>
              </a:rPr>
              <a:t>ο</a:t>
            </a:r>
            <a:r>
              <a:rPr lang="el-GR" sz="5400" dirty="0">
                <a:ea typeface="+mj-lt"/>
                <a:cs typeface="+mj-lt"/>
              </a:rPr>
              <a:t>:</a:t>
            </a:r>
            <a:r>
              <a:rPr lang="el-GR" sz="2400" dirty="0">
                <a:latin typeface="Aptos"/>
                <a:ea typeface="+mj-lt"/>
                <a:cs typeface="+mj-lt"/>
              </a:rPr>
              <a:t> </a:t>
            </a:r>
            <a:r>
              <a:rPr lang="el-GR" sz="5400" dirty="0">
                <a:ea typeface="+mj-lt"/>
                <a:cs typeface="+mj-lt"/>
              </a:rPr>
              <a:t>Περιβάλλοντα Εικονικής &amp; Επαυξημένης Πραγματικότητας</a:t>
            </a:r>
            <a:endParaRPr lang="el-GR" sz="5400"/>
          </a:p>
        </p:txBody>
      </p:sp>
      <p:sp>
        <p:nvSpPr>
          <p:cNvPr id="3" name="Υπότιτλος 2"/>
          <p:cNvSpPr>
            <a:spLocks noGrp="1"/>
          </p:cNvSpPr>
          <p:nvPr>
            <p:ph type="subTitle" idx="1"/>
          </p:nvPr>
        </p:nvSpPr>
        <p:spPr>
          <a:xfrm>
            <a:off x="490347" y="4720717"/>
            <a:ext cx="4909947" cy="1477899"/>
          </a:xfrm>
        </p:spPr>
        <p:txBody>
          <a:bodyPr vert="horz" lIns="91440" tIns="45720" rIns="91440" bIns="45720" rtlCol="0" anchor="t">
            <a:normAutofit lnSpcReduction="10000"/>
          </a:bodyPr>
          <a:lstStyle/>
          <a:p>
            <a:pPr algn="l"/>
            <a:r>
              <a:rPr lang="el-GR" sz="2800" dirty="0"/>
              <a:t>Βασικά Θέματα Πληροφορικής</a:t>
            </a:r>
          </a:p>
          <a:p>
            <a:pPr algn="l"/>
            <a:r>
              <a:rPr lang="el-GR" sz="2800" dirty="0"/>
              <a:t>Β' ΕΠΑΛ </a:t>
            </a:r>
          </a:p>
          <a:p>
            <a:pPr algn="l"/>
            <a:r>
              <a:rPr lang="el-GR" sz="2800" dirty="0"/>
              <a:t>     </a:t>
            </a:r>
            <a:r>
              <a:rPr lang="el-GR" sz="2800" dirty="0" err="1"/>
              <a:t>Γκαρανάτση</a:t>
            </a:r>
            <a:r>
              <a:rPr lang="el-GR" sz="2800" dirty="0"/>
              <a:t> Ζωή</a:t>
            </a:r>
            <a:endParaRPr lang="el-GR"/>
          </a:p>
        </p:txBody>
      </p:sp>
      <p:sp>
        <p:nvSpPr>
          <p:cNvPr id="59" name="Rectangle 58">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12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BBB5DA9-7284-6046-1F21-2FFBDE61C737}"/>
              </a:ext>
            </a:extLst>
          </p:cNvPr>
          <p:cNvSpPr>
            <a:spLocks noGrp="1"/>
          </p:cNvSpPr>
          <p:nvPr>
            <p:ph type="title"/>
          </p:nvPr>
        </p:nvSpPr>
        <p:spPr>
          <a:xfrm>
            <a:off x="838200" y="365125"/>
            <a:ext cx="5558489" cy="1325563"/>
          </a:xfrm>
        </p:spPr>
        <p:txBody>
          <a:bodyPr>
            <a:normAutofit/>
          </a:bodyPr>
          <a:lstStyle/>
          <a:p>
            <a:r>
              <a:rPr lang="el-GR" dirty="0">
                <a:ea typeface="+mj-lt"/>
                <a:cs typeface="+mj-lt"/>
              </a:rPr>
              <a:t>Πεδία Εφαρμογής </a:t>
            </a:r>
            <a:endParaRPr lang="el-GR"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B8AD71A-75AE-DD58-3735-84D48D1518CA}"/>
              </a:ext>
            </a:extLst>
          </p:cNvPr>
          <p:cNvSpPr>
            <a:spLocks noGrp="1"/>
          </p:cNvSpPr>
          <p:nvPr>
            <p:ph idx="1"/>
          </p:nvPr>
        </p:nvSpPr>
        <p:spPr>
          <a:xfrm>
            <a:off x="838200" y="1825625"/>
            <a:ext cx="5558489" cy="4665814"/>
          </a:xfrm>
        </p:spPr>
        <p:txBody>
          <a:bodyPr vert="horz" lIns="91440" tIns="45720" rIns="91440" bIns="45720" rtlCol="0" anchor="t">
            <a:normAutofit fontScale="85000" lnSpcReduction="20000"/>
          </a:bodyPr>
          <a:lstStyle/>
          <a:p>
            <a:r>
              <a:rPr lang="el-GR" dirty="0">
                <a:ea typeface="+mn-lt"/>
                <a:cs typeface="+mn-lt"/>
              </a:rPr>
              <a:t>εκπαίδευση και επαγγελματική κατάρτιση </a:t>
            </a:r>
          </a:p>
          <a:p>
            <a:r>
              <a:rPr lang="el-GR" dirty="0">
                <a:ea typeface="+mn-lt"/>
                <a:cs typeface="+mn-lt"/>
              </a:rPr>
              <a:t>επιστήμες και έρευνα </a:t>
            </a:r>
          </a:p>
          <a:p>
            <a:r>
              <a:rPr lang="el-GR" dirty="0">
                <a:ea typeface="+mn-lt"/>
                <a:cs typeface="+mn-lt"/>
              </a:rPr>
              <a:t>ιατρική </a:t>
            </a:r>
          </a:p>
          <a:p>
            <a:r>
              <a:rPr lang="el-GR" dirty="0">
                <a:ea typeface="+mn-lt"/>
                <a:cs typeface="+mn-lt"/>
              </a:rPr>
              <a:t>βιομηχανία και κατασκευές </a:t>
            </a:r>
          </a:p>
          <a:p>
            <a:r>
              <a:rPr lang="el-GR" dirty="0">
                <a:ea typeface="+mn-lt"/>
                <a:cs typeface="+mn-lt"/>
              </a:rPr>
              <a:t>αρχιτεκτονική και διακόσμηση </a:t>
            </a:r>
          </a:p>
          <a:p>
            <a:r>
              <a:rPr lang="el-GR" dirty="0">
                <a:ea typeface="+mn-lt"/>
                <a:cs typeface="+mn-lt"/>
              </a:rPr>
              <a:t>δημόσια ασφάλεια και στρατιωτικές εφαρμογές </a:t>
            </a:r>
          </a:p>
          <a:p>
            <a:r>
              <a:rPr lang="el-GR" dirty="0">
                <a:ea typeface="+mn-lt"/>
                <a:cs typeface="+mn-lt"/>
              </a:rPr>
              <a:t>τέχνες και Πολιτισμός </a:t>
            </a:r>
          </a:p>
          <a:p>
            <a:r>
              <a:rPr lang="el-GR" dirty="0">
                <a:ea typeface="+mn-lt"/>
                <a:cs typeface="+mn-lt"/>
              </a:rPr>
              <a:t>διαφήμιση </a:t>
            </a:r>
          </a:p>
          <a:p>
            <a:r>
              <a:rPr lang="el-GR" dirty="0">
                <a:ea typeface="+mn-lt"/>
                <a:cs typeface="+mn-lt"/>
              </a:rPr>
              <a:t>ψυχαγωγία </a:t>
            </a:r>
          </a:p>
          <a:p>
            <a:r>
              <a:rPr lang="el-GR" dirty="0">
                <a:ea typeface="+mn-lt"/>
                <a:cs typeface="+mn-lt"/>
              </a:rPr>
              <a:t>διάφορες άλλες συνδυαστικές χρήσεις</a:t>
            </a:r>
            <a:endParaRPr lang="el-G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912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5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Εικόνα 2" descr="Εικόνα που περιέχει κορνίζα, τοίχος, άτομο, τέχνη&#10;&#10;Περιγραφή που δημιουργήθηκε αυτόματα">
            <a:extLst>
              <a:ext uri="{FF2B5EF4-FFF2-40B4-BE49-F238E27FC236}">
                <a16:creationId xmlns:a16="http://schemas.microsoft.com/office/drawing/2014/main" id="{BD64FDF4-55FF-496D-74D9-4E8EAAE4F4B8}"/>
              </a:ext>
            </a:extLst>
          </p:cNvPr>
          <p:cNvPicPr>
            <a:picLocks noChangeAspect="1"/>
          </p:cNvPicPr>
          <p:nvPr/>
        </p:nvPicPr>
        <p:blipFill>
          <a:blip r:embed="rId2"/>
          <a:stretch>
            <a:fillRect/>
          </a:stretch>
        </p:blipFill>
        <p:spPr>
          <a:xfrm>
            <a:off x="622549" y="718295"/>
            <a:ext cx="3122143" cy="2325996"/>
          </a:xfrm>
          <a:prstGeom prst="rect">
            <a:avLst/>
          </a:prstGeom>
        </p:spPr>
      </p:pic>
      <p:sp>
        <p:nvSpPr>
          <p:cNvPr id="15" name="Rectangle 14">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descr="Εικόνα που περιέχει έπιπλα, καναπές, στιγμιότυπο οθόνης, Μπράτσο&#10;&#10;Περιγραφή που δημιουργήθηκε αυτόματα">
            <a:extLst>
              <a:ext uri="{FF2B5EF4-FFF2-40B4-BE49-F238E27FC236}">
                <a16:creationId xmlns:a16="http://schemas.microsoft.com/office/drawing/2014/main" id="{0BFBD308-EB55-AD94-14B4-8F52807F1D1D}"/>
              </a:ext>
            </a:extLst>
          </p:cNvPr>
          <p:cNvPicPr>
            <a:picLocks noChangeAspect="1"/>
          </p:cNvPicPr>
          <p:nvPr/>
        </p:nvPicPr>
        <p:blipFill>
          <a:blip r:embed="rId3"/>
          <a:stretch>
            <a:fillRect/>
          </a:stretch>
        </p:blipFill>
        <p:spPr>
          <a:xfrm>
            <a:off x="8313518" y="872512"/>
            <a:ext cx="3252903" cy="2024593"/>
          </a:xfrm>
          <a:prstGeom prst="rect">
            <a:avLst/>
          </a:prstGeom>
        </p:spPr>
      </p:pic>
      <p:sp>
        <p:nvSpPr>
          <p:cNvPr id="17" name="Rectangle 16">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Εικόνα που περιέχει κείμενο, ερπετό, θηλαστικό, βιβλίο&#10;&#10;Περιγραφή που δημιουργήθηκε αυτόματα">
            <a:extLst>
              <a:ext uri="{FF2B5EF4-FFF2-40B4-BE49-F238E27FC236}">
                <a16:creationId xmlns:a16="http://schemas.microsoft.com/office/drawing/2014/main" id="{4D49D375-8842-A1E6-4C95-1CA664979B41}"/>
              </a:ext>
            </a:extLst>
          </p:cNvPr>
          <p:cNvPicPr>
            <a:picLocks noChangeAspect="1"/>
          </p:cNvPicPr>
          <p:nvPr/>
        </p:nvPicPr>
        <p:blipFill>
          <a:blip r:embed="rId4"/>
          <a:stretch>
            <a:fillRect/>
          </a:stretch>
        </p:blipFill>
        <p:spPr>
          <a:xfrm>
            <a:off x="987889" y="3748194"/>
            <a:ext cx="2374263" cy="2471631"/>
          </a:xfrm>
          <a:prstGeom prst="rect">
            <a:avLst/>
          </a:prstGeom>
        </p:spPr>
      </p:pic>
      <p:sp>
        <p:nvSpPr>
          <p:cNvPr id="19" name="Rectangle 18">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κινητό τηλέφωνο, φορητή συσκευή επικοινωνίας, γκάτζετ, άτομο&#10;&#10;Περιγραφή που δημιουργήθηκε αυτόματα">
            <a:extLst>
              <a:ext uri="{FF2B5EF4-FFF2-40B4-BE49-F238E27FC236}">
                <a16:creationId xmlns:a16="http://schemas.microsoft.com/office/drawing/2014/main" id="{04D1A322-293D-6F39-BF89-5EA9BA366308}"/>
              </a:ext>
            </a:extLst>
          </p:cNvPr>
          <p:cNvPicPr>
            <a:picLocks noChangeAspect="1"/>
          </p:cNvPicPr>
          <p:nvPr/>
        </p:nvPicPr>
        <p:blipFill>
          <a:blip r:embed="rId5"/>
          <a:stretch>
            <a:fillRect/>
          </a:stretch>
        </p:blipFill>
        <p:spPr>
          <a:xfrm>
            <a:off x="4381676" y="1252487"/>
            <a:ext cx="3252903" cy="4367086"/>
          </a:xfrm>
          <a:prstGeom prst="rect">
            <a:avLst/>
          </a:prstGeom>
        </p:spPr>
      </p:pic>
      <p:sp>
        <p:nvSpPr>
          <p:cNvPr id="21" name="Rectangle 20">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κείμενο, εξωτερικός χώρος/ύπαιθρος, Διαφημιστική πινακίδα, κτίριο&#10;&#10;Περιγραφή που δημιουργήθηκε αυτόματα">
            <a:extLst>
              <a:ext uri="{FF2B5EF4-FFF2-40B4-BE49-F238E27FC236}">
                <a16:creationId xmlns:a16="http://schemas.microsoft.com/office/drawing/2014/main" id="{5FBCA562-816C-9F1E-3E9B-0E2EEFFE93D2}"/>
              </a:ext>
            </a:extLst>
          </p:cNvPr>
          <p:cNvPicPr>
            <a:picLocks noChangeAspect="1"/>
          </p:cNvPicPr>
          <p:nvPr/>
        </p:nvPicPr>
        <p:blipFill>
          <a:blip r:embed="rId6"/>
          <a:stretch>
            <a:fillRect/>
          </a:stretch>
        </p:blipFill>
        <p:spPr>
          <a:xfrm>
            <a:off x="8313518" y="4072646"/>
            <a:ext cx="3252903" cy="1829757"/>
          </a:xfrm>
          <a:prstGeom prst="rect">
            <a:avLst/>
          </a:prstGeom>
        </p:spPr>
      </p:pic>
    </p:spTree>
    <p:extLst>
      <p:ext uri="{BB962C8B-B14F-4D97-AF65-F5344CB8AC3E}">
        <p14:creationId xmlns:p14="http://schemas.microsoft.com/office/powerpoint/2010/main" val="2187673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4B28447-BEEE-EE58-83E5-2797A2950D67}"/>
              </a:ext>
            </a:extLst>
          </p:cNvPr>
          <p:cNvSpPr>
            <a:spLocks noGrp="1"/>
          </p:cNvSpPr>
          <p:nvPr>
            <p:ph type="title"/>
          </p:nvPr>
        </p:nvSpPr>
        <p:spPr>
          <a:xfrm>
            <a:off x="686834" y="1153572"/>
            <a:ext cx="3200400" cy="4461163"/>
          </a:xfrm>
        </p:spPr>
        <p:txBody>
          <a:bodyPr>
            <a:normAutofit/>
          </a:bodyPr>
          <a:lstStyle/>
          <a:p>
            <a:r>
              <a:rPr lang="el-GR" sz="3400" dirty="0">
                <a:solidFill>
                  <a:srgbClr val="FFFFFF"/>
                </a:solidFill>
                <a:ea typeface="+mj-lt"/>
                <a:cs typeface="+mj-lt"/>
              </a:rPr>
              <a:t>Επαυξημένη Πραγματικότητα </a:t>
            </a:r>
            <a:r>
              <a:rPr lang="el-GR" sz="3400" dirty="0" err="1">
                <a:solidFill>
                  <a:srgbClr val="FFFFFF"/>
                </a:solidFill>
                <a:ea typeface="+mj-lt"/>
                <a:cs typeface="+mj-lt"/>
              </a:rPr>
              <a:t>vs</a:t>
            </a:r>
            <a:r>
              <a:rPr lang="el-GR" sz="3400" dirty="0">
                <a:solidFill>
                  <a:srgbClr val="FFFFFF"/>
                </a:solidFill>
                <a:ea typeface="+mj-lt"/>
                <a:cs typeface="+mj-lt"/>
              </a:rPr>
              <a:t> Εικονική Πραγματικότητα</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0E88CE53-2CC9-CEB4-CDE1-E1AB42CA94A2}"/>
              </a:ext>
            </a:extLst>
          </p:cNvPr>
          <p:cNvSpPr>
            <a:spLocks noGrp="1"/>
          </p:cNvSpPr>
          <p:nvPr>
            <p:ph idx="1"/>
          </p:nvPr>
        </p:nvSpPr>
        <p:spPr>
          <a:xfrm>
            <a:off x="4256808" y="238919"/>
            <a:ext cx="7096991" cy="5938044"/>
          </a:xfrm>
        </p:spPr>
        <p:txBody>
          <a:bodyPr vert="horz" lIns="91440" tIns="45720" rIns="91440" bIns="45720" rtlCol="0" anchor="ctr">
            <a:normAutofit/>
          </a:bodyPr>
          <a:lstStyle/>
          <a:p>
            <a:pPr marL="0" indent="0">
              <a:buNone/>
            </a:pPr>
            <a:r>
              <a:rPr lang="el-GR" dirty="0">
                <a:ea typeface="+mn-lt"/>
                <a:cs typeface="+mn-lt"/>
              </a:rPr>
              <a:t>Η εικονική πραγματικότητα απαιτεί από ένα άτομο να βρίσκεται σε ένα εντελώς εικονικό περιβάλλον. </a:t>
            </a:r>
          </a:p>
          <a:p>
            <a:pPr marL="0" indent="0">
              <a:buNone/>
            </a:pPr>
            <a:r>
              <a:rPr lang="el-GR" dirty="0">
                <a:ea typeface="+mn-lt"/>
                <a:cs typeface="+mn-lt"/>
              </a:rPr>
              <a:t>Η επαυξημένη πραγματικότητα χρησιμοποιεί ένα υφιστάμενο φυσικό περιβάλλον και απλά προσθέτει εικονικές πληροφορίες επάνω σε αυτό. Οι χρήστες της επαυξημένης πραγματικότητας βιώνουν ένα νέο και βελτιωμένο φυσικό κόσμο όπου οι εικονικές πληροφορίες χρησιμοποιούνται ως εργαλείο για την παροχή βοήθειας στις καθημερινές δραστηριότητες.</a:t>
            </a:r>
          </a:p>
        </p:txBody>
      </p:sp>
    </p:spTree>
    <p:extLst>
      <p:ext uri="{BB962C8B-B14F-4D97-AF65-F5344CB8AC3E}">
        <p14:creationId xmlns:p14="http://schemas.microsoft.com/office/powerpoint/2010/main" val="1108522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41F4D-CB15-B067-6E27-B4F5F4062908}"/>
              </a:ext>
            </a:extLst>
          </p:cNvPr>
          <p:cNvSpPr>
            <a:spLocks noGrp="1"/>
          </p:cNvSpPr>
          <p:nvPr>
            <p:ph type="title"/>
          </p:nvPr>
        </p:nvSpPr>
        <p:spPr/>
        <p:txBody>
          <a:bodyPr/>
          <a:lstStyle/>
          <a:p>
            <a:r>
              <a:rPr lang="el-GR" dirty="0"/>
              <a:t>Βίντεο</a:t>
            </a:r>
          </a:p>
        </p:txBody>
      </p:sp>
      <p:sp>
        <p:nvSpPr>
          <p:cNvPr id="5" name="Θέση κειμένου 4">
            <a:extLst>
              <a:ext uri="{FF2B5EF4-FFF2-40B4-BE49-F238E27FC236}">
                <a16:creationId xmlns:a16="http://schemas.microsoft.com/office/drawing/2014/main" id="{F8C76A59-33EC-3FC1-A643-1A6E3407363C}"/>
              </a:ext>
            </a:extLst>
          </p:cNvPr>
          <p:cNvSpPr>
            <a:spLocks noGrp="1"/>
          </p:cNvSpPr>
          <p:nvPr>
            <p:ph type="body" sz="quarter" idx="3"/>
          </p:nvPr>
        </p:nvSpPr>
        <p:spPr/>
        <p:txBody>
          <a:bodyPr/>
          <a:lstStyle/>
          <a:p>
            <a:r>
              <a:rPr lang="el-GR" b="0" dirty="0">
                <a:ea typeface="+mn-lt"/>
                <a:cs typeface="+mn-lt"/>
              </a:rPr>
              <a:t>Επαυξημένη</a:t>
            </a:r>
            <a:endParaRPr lang="el-GR" dirty="0"/>
          </a:p>
        </p:txBody>
      </p:sp>
      <p:sp>
        <p:nvSpPr>
          <p:cNvPr id="6" name="Θέση περιεχομένου 5">
            <a:extLst>
              <a:ext uri="{FF2B5EF4-FFF2-40B4-BE49-F238E27FC236}">
                <a16:creationId xmlns:a16="http://schemas.microsoft.com/office/drawing/2014/main" id="{60EC7E59-A8DF-12E2-DD35-11F880488BF3}"/>
              </a:ext>
            </a:extLst>
          </p:cNvPr>
          <p:cNvSpPr>
            <a:spLocks noGrp="1"/>
          </p:cNvSpPr>
          <p:nvPr>
            <p:ph sz="quarter" idx="4"/>
          </p:nvPr>
        </p:nvSpPr>
        <p:spPr/>
        <p:txBody>
          <a:bodyPr vert="horz" lIns="91440" tIns="45720" rIns="91440" bIns="45720" rtlCol="0" anchor="t">
            <a:normAutofit/>
          </a:bodyPr>
          <a:lstStyle/>
          <a:p>
            <a:pPr marL="0" indent="0">
              <a:buNone/>
            </a:pPr>
            <a:r>
              <a:rPr lang="el-GR" dirty="0">
                <a:ea typeface="+mn-lt"/>
                <a:cs typeface="+mn-lt"/>
                <a:hlinkClick r:id="rId2"/>
              </a:rPr>
              <a:t>https://youtu.be/X-cYFwsUb9U</a:t>
            </a:r>
            <a:r>
              <a:rPr lang="el-GR" dirty="0">
                <a:ea typeface="+mn-lt"/>
                <a:cs typeface="+mn-lt"/>
              </a:rPr>
              <a:t> </a:t>
            </a:r>
            <a:endParaRPr lang="el-GR"/>
          </a:p>
        </p:txBody>
      </p:sp>
      <p:sp>
        <p:nvSpPr>
          <p:cNvPr id="3" name="Θέση κειμένου 2">
            <a:extLst>
              <a:ext uri="{FF2B5EF4-FFF2-40B4-BE49-F238E27FC236}">
                <a16:creationId xmlns:a16="http://schemas.microsoft.com/office/drawing/2014/main" id="{4D75E3A8-8BDB-5EF7-3B7E-721B18474AD1}"/>
              </a:ext>
            </a:extLst>
          </p:cNvPr>
          <p:cNvSpPr>
            <a:spLocks noGrp="1"/>
          </p:cNvSpPr>
          <p:nvPr>
            <p:ph type="body" idx="1"/>
          </p:nvPr>
        </p:nvSpPr>
        <p:spPr/>
        <p:txBody>
          <a:bodyPr/>
          <a:lstStyle/>
          <a:p>
            <a:r>
              <a:rPr lang="el-GR" b="0" dirty="0">
                <a:ea typeface="+mn-lt"/>
                <a:cs typeface="+mn-lt"/>
              </a:rPr>
              <a:t>Εικονική</a:t>
            </a:r>
            <a:endParaRPr lang="el-GR" dirty="0"/>
          </a:p>
        </p:txBody>
      </p:sp>
      <p:sp>
        <p:nvSpPr>
          <p:cNvPr id="4" name="Θέση περιεχομένου 3">
            <a:extLst>
              <a:ext uri="{FF2B5EF4-FFF2-40B4-BE49-F238E27FC236}">
                <a16:creationId xmlns:a16="http://schemas.microsoft.com/office/drawing/2014/main" id="{CED12851-D824-0912-61DE-33613B3572CD}"/>
              </a:ext>
            </a:extLst>
          </p:cNvPr>
          <p:cNvSpPr>
            <a:spLocks noGrp="1"/>
          </p:cNvSpPr>
          <p:nvPr>
            <p:ph sz="half" idx="2"/>
          </p:nvPr>
        </p:nvSpPr>
        <p:spPr/>
        <p:txBody>
          <a:bodyPr vert="horz" lIns="91440" tIns="45720" rIns="91440" bIns="45720" rtlCol="0" anchor="t">
            <a:normAutofit/>
          </a:bodyPr>
          <a:lstStyle/>
          <a:p>
            <a:pPr marL="0" indent="0">
              <a:buNone/>
            </a:pPr>
            <a:r>
              <a:rPr lang="el-GR" sz="2400" dirty="0">
                <a:hlinkClick r:id="rId3"/>
              </a:rPr>
              <a:t>https://youtu.be/ArlavrOFpkI</a:t>
            </a:r>
            <a:r>
              <a:rPr lang="el-GR" sz="2400" dirty="0"/>
              <a:t> </a:t>
            </a:r>
            <a:endParaRPr lang="el-GR" dirty="0"/>
          </a:p>
        </p:txBody>
      </p:sp>
      <p:sp>
        <p:nvSpPr>
          <p:cNvPr id="7" name="TextBox 6">
            <a:extLst>
              <a:ext uri="{FF2B5EF4-FFF2-40B4-BE49-F238E27FC236}">
                <a16:creationId xmlns:a16="http://schemas.microsoft.com/office/drawing/2014/main" id="{179EDCCA-447E-9345-567E-4D783AB09571}"/>
              </a:ext>
            </a:extLst>
          </p:cNvPr>
          <p:cNvSpPr txBox="1"/>
          <p:nvPr/>
        </p:nvSpPr>
        <p:spPr>
          <a:xfrm>
            <a:off x="2838450" y="3733800"/>
            <a:ext cx="63246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err="1">
                <a:ea typeface="+mn-lt"/>
                <a:cs typeface="+mn-lt"/>
              </a:rPr>
              <a:t>Μεικτή</a:t>
            </a:r>
            <a:r>
              <a:rPr lang="en-US" sz="2400" dirty="0">
                <a:ea typeface="+mn-lt"/>
                <a:cs typeface="+mn-lt"/>
              </a:rPr>
              <a:t> </a:t>
            </a:r>
            <a:r>
              <a:rPr lang="en-US" sz="2400" dirty="0" err="1">
                <a:ea typeface="+mn-lt"/>
                <a:cs typeface="+mn-lt"/>
              </a:rPr>
              <a:t>Πρ</a:t>
            </a:r>
            <a:r>
              <a:rPr lang="en-US" sz="2400" dirty="0">
                <a:ea typeface="+mn-lt"/>
                <a:cs typeface="+mn-lt"/>
              </a:rPr>
              <a:t>α</a:t>
            </a:r>
            <a:r>
              <a:rPr lang="en-US" sz="2400" dirty="0" err="1">
                <a:ea typeface="+mn-lt"/>
                <a:cs typeface="+mn-lt"/>
              </a:rPr>
              <a:t>γμ</a:t>
            </a:r>
            <a:r>
              <a:rPr lang="en-US" sz="2400" dirty="0">
                <a:ea typeface="+mn-lt"/>
                <a:cs typeface="+mn-lt"/>
              </a:rPr>
              <a:t>α</a:t>
            </a:r>
            <a:r>
              <a:rPr lang="en-US" sz="2400" dirty="0" err="1">
                <a:ea typeface="+mn-lt"/>
                <a:cs typeface="+mn-lt"/>
              </a:rPr>
              <a:t>τικότητ</a:t>
            </a:r>
            <a:r>
              <a:rPr lang="en-US" sz="2400" dirty="0">
                <a:ea typeface="+mn-lt"/>
                <a:cs typeface="+mn-lt"/>
              </a:rPr>
              <a:t>α (MR - Mixed Reality)</a:t>
            </a:r>
            <a:r>
              <a:rPr lang="en-US" b="1" dirty="0">
                <a:latin typeface="Roboto"/>
                <a:ea typeface="Roboto"/>
                <a:cs typeface="Roboto"/>
              </a:rPr>
              <a:t> </a:t>
            </a:r>
          </a:p>
          <a:p>
            <a:pPr algn="ctr"/>
            <a:r>
              <a:rPr lang="en-US" dirty="0">
                <a:ea typeface="+mn-lt"/>
                <a:cs typeface="+mn-lt"/>
                <a:hlinkClick r:id="rId4"/>
              </a:rPr>
              <a:t>https://youtu.be/qfONlUCSWdg</a:t>
            </a:r>
            <a:r>
              <a:rPr lang="en-US" dirty="0">
                <a:ea typeface="+mn-lt"/>
                <a:cs typeface="+mn-lt"/>
              </a:rPr>
              <a:t> </a:t>
            </a:r>
            <a:endParaRPr lang="en-US"/>
          </a:p>
        </p:txBody>
      </p:sp>
    </p:spTree>
    <p:extLst>
      <p:ext uri="{BB962C8B-B14F-4D97-AF65-F5344CB8AC3E}">
        <p14:creationId xmlns:p14="http://schemas.microsoft.com/office/powerpoint/2010/main" val="169702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3FDE4BC-3D5E-EFCF-8B12-EE79A8604744}"/>
              </a:ext>
            </a:extLst>
          </p:cNvPr>
          <p:cNvSpPr>
            <a:spLocks noGrp="1"/>
          </p:cNvSpPr>
          <p:nvPr>
            <p:ph type="title"/>
          </p:nvPr>
        </p:nvSpPr>
        <p:spPr>
          <a:xfrm>
            <a:off x="836679" y="723898"/>
            <a:ext cx="6002110" cy="1495425"/>
          </a:xfrm>
        </p:spPr>
        <p:txBody>
          <a:bodyPr>
            <a:normAutofit/>
          </a:bodyPr>
          <a:lstStyle/>
          <a:p>
            <a:r>
              <a:rPr lang="el-GR" sz="4000"/>
              <a:t>VR vs AR vs MR vs XR</a:t>
            </a:r>
          </a:p>
        </p:txBody>
      </p:sp>
      <p:graphicFrame>
        <p:nvGraphicFramePr>
          <p:cNvPr id="8" name="Θέση περιεχομένου 3">
            <a:extLst>
              <a:ext uri="{FF2B5EF4-FFF2-40B4-BE49-F238E27FC236}">
                <a16:creationId xmlns:a16="http://schemas.microsoft.com/office/drawing/2014/main" id="{6CBF6622-8685-7214-A026-D7E53E7D215E}"/>
              </a:ext>
            </a:extLst>
          </p:cNvPr>
          <p:cNvGraphicFramePr>
            <a:graphicFrameLocks noGrp="1"/>
          </p:cNvGraphicFramePr>
          <p:nvPr>
            <p:ph idx="1"/>
            <p:extLst>
              <p:ext uri="{D42A27DB-BD31-4B8C-83A1-F6EECF244321}">
                <p14:modId xmlns:p14="http://schemas.microsoft.com/office/powerpoint/2010/main" val="2052216458"/>
              </p:ext>
            </p:extLst>
          </p:nvPr>
        </p:nvGraphicFramePr>
        <p:xfrm>
          <a:off x="115320" y="1714187"/>
          <a:ext cx="6723470" cy="4419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 name="Εικόνα 60" descr="Εικόνα που περιέχει κείμενο, κύκλος, στιγμιότυπο οθόνης, διάγραμμα&#10;&#10;Περιγραφή που δημιουργήθηκε αυτόματα">
            <a:extLst>
              <a:ext uri="{FF2B5EF4-FFF2-40B4-BE49-F238E27FC236}">
                <a16:creationId xmlns:a16="http://schemas.microsoft.com/office/drawing/2014/main" id="{A5571131-1F7C-5C9D-DF29-33308FA6785F}"/>
              </a:ext>
            </a:extLst>
          </p:cNvPr>
          <p:cNvPicPr>
            <a:picLocks noChangeAspect="1"/>
          </p:cNvPicPr>
          <p:nvPr/>
        </p:nvPicPr>
        <p:blipFill>
          <a:blip r:embed="rId7"/>
          <a:stretch>
            <a:fillRect/>
          </a:stretch>
        </p:blipFill>
        <p:spPr>
          <a:xfrm>
            <a:off x="6743382" y="-1587"/>
            <a:ext cx="5451475" cy="3955415"/>
          </a:xfrm>
          <a:prstGeom prst="rect">
            <a:avLst/>
          </a:prstGeom>
        </p:spPr>
      </p:pic>
    </p:spTree>
    <p:extLst>
      <p:ext uri="{BB962C8B-B14F-4D97-AF65-F5344CB8AC3E}">
        <p14:creationId xmlns:p14="http://schemas.microsoft.com/office/powerpoint/2010/main" val="207965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2FBEC0-6C48-541C-2237-0BA9A67B35AB}"/>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5E4C7F0B-D2AF-29D2-051B-B84DD00F7767}"/>
              </a:ext>
            </a:extLst>
          </p:cNvPr>
          <p:cNvSpPr>
            <a:spLocks noGrp="1"/>
          </p:cNvSpPr>
          <p:nvPr>
            <p:ph idx="1"/>
          </p:nvPr>
        </p:nvSpPr>
        <p:spPr/>
        <p:txBody>
          <a:bodyPr vert="horz" lIns="91440" tIns="45720" rIns="91440" bIns="45720" rtlCol="0" anchor="t">
            <a:normAutofit/>
          </a:bodyPr>
          <a:lstStyle/>
          <a:p>
            <a:r>
              <a:rPr lang="el-GR" dirty="0">
                <a:ea typeface="+mn-lt"/>
                <a:cs typeface="+mn-lt"/>
                <a:hlinkClick r:id="rId2"/>
              </a:rPr>
              <a:t>https://www.dit.uoi.gr/e-class/modules/document/file.php/305/Lesson1%20-%20VR.AR%20%2818.2.22%29.pdf</a:t>
            </a:r>
            <a:endParaRPr lang="el-GR">
              <a:ea typeface="+mn-lt"/>
              <a:cs typeface="+mn-lt"/>
            </a:endParaRPr>
          </a:p>
          <a:p>
            <a:r>
              <a:rPr lang="el-GR" dirty="0"/>
              <a:t>Βασικά Θέματα Πληροφορικής, Β' ΕΠΑ.Λ. Σημειώσεις Μαθητή, </a:t>
            </a:r>
            <a:r>
              <a:rPr lang="el-GR" err="1"/>
              <a:t>Λιάχνη</a:t>
            </a:r>
            <a:r>
              <a:rPr lang="el-GR" dirty="0"/>
              <a:t> Α., Μαντά Σ., Νικολού Α., Παπαδάκης Σ. </a:t>
            </a:r>
          </a:p>
          <a:p>
            <a:r>
              <a:rPr lang="el-GR" dirty="0">
                <a:ea typeface="+mn-lt"/>
                <a:cs typeface="+mn-lt"/>
                <a:hlinkClick r:id="rId3"/>
              </a:rPr>
              <a:t>https://myscience.gr/article/ti-einai-i-ektetameni-i-epayximeni-i-meikti-kai-i-eikoniki-pragmatikotita</a:t>
            </a:r>
            <a:endParaRPr lang="el-GR" dirty="0">
              <a:ea typeface="+mn-lt"/>
              <a:cs typeface="+mn-lt"/>
            </a:endParaRPr>
          </a:p>
          <a:p>
            <a:r>
              <a:rPr lang="el-GR" dirty="0">
                <a:ea typeface="+mn-lt"/>
                <a:cs typeface="+mn-lt"/>
                <a:hlinkClick r:id="rId4"/>
              </a:rPr>
              <a:t>http://repfiles.kallipos.gr/html_books/50/Chapter_9/index.html</a:t>
            </a:r>
            <a:r>
              <a:rPr lang="el-GR" dirty="0">
                <a:ea typeface="+mn-lt"/>
                <a:cs typeface="+mn-lt"/>
              </a:rPr>
              <a:t> </a:t>
            </a:r>
          </a:p>
          <a:p>
            <a:r>
              <a:rPr lang="el-GR" dirty="0">
                <a:ea typeface="+mn-lt"/>
                <a:cs typeface="+mn-lt"/>
                <a:hlinkClick r:id="rId5"/>
              </a:rPr>
              <a:t>http://repfiles.kallipos.gr/html_books/50/Chapter_10/index.html</a:t>
            </a:r>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1588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0">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κείμενο, στιγμιότυπο οθόνης, καρτούν&#10;&#10;Περιγραφή που δημιουργήθηκε αυτόματα">
            <a:extLst>
              <a:ext uri="{FF2B5EF4-FFF2-40B4-BE49-F238E27FC236}">
                <a16:creationId xmlns:a16="http://schemas.microsoft.com/office/drawing/2014/main" id="{DACFA679-F1DD-390D-30DB-1789ABB360A6}"/>
              </a:ext>
            </a:extLst>
          </p:cNvPr>
          <p:cNvPicPr>
            <a:picLocks noChangeAspect="1"/>
          </p:cNvPicPr>
          <p:nvPr/>
        </p:nvPicPr>
        <p:blipFill>
          <a:blip r:embed="rId2"/>
          <a:stretch>
            <a:fillRect/>
          </a:stretch>
        </p:blipFill>
        <p:spPr>
          <a:xfrm>
            <a:off x="621675" y="1425644"/>
            <a:ext cx="7788417" cy="4734663"/>
          </a:xfrm>
          <a:prstGeom prst="rect">
            <a:avLst/>
          </a:prstGeom>
        </p:spPr>
      </p:pic>
      <p:sp>
        <p:nvSpPr>
          <p:cNvPr id="50" name="Right Triangle 3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34">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Υπότιτλος 2">
            <a:extLst>
              <a:ext uri="{FF2B5EF4-FFF2-40B4-BE49-F238E27FC236}">
                <a16:creationId xmlns:a16="http://schemas.microsoft.com/office/drawing/2014/main" id="{A305B45B-F9C4-E4D3-E1A8-039BCA55DC12}"/>
              </a:ext>
            </a:extLst>
          </p:cNvPr>
          <p:cNvSpPr>
            <a:spLocks noGrp="1"/>
          </p:cNvSpPr>
          <p:nvPr>
            <p:ph type="subTitle" idx="1"/>
          </p:nvPr>
        </p:nvSpPr>
        <p:spPr>
          <a:xfrm>
            <a:off x="9485056" y="5774856"/>
            <a:ext cx="2705619" cy="762618"/>
          </a:xfrm>
        </p:spPr>
        <p:txBody>
          <a:bodyPr vert="horz" lIns="91440" tIns="45720" rIns="91440" bIns="45720" rtlCol="0" anchor="t">
            <a:normAutofit/>
          </a:bodyPr>
          <a:lstStyle/>
          <a:p>
            <a:pPr algn="l"/>
            <a:r>
              <a:rPr lang="el-GR" sz="2000"/>
              <a:t>Ευχαριστώ για την προσοχή σας!!</a:t>
            </a:r>
          </a:p>
        </p:txBody>
      </p:sp>
    </p:spTree>
    <p:extLst>
      <p:ext uri="{BB962C8B-B14F-4D97-AF65-F5344CB8AC3E}">
        <p14:creationId xmlns:p14="http://schemas.microsoft.com/office/powerpoint/2010/main" val="4217034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2812EC2-5089-9695-FFE0-8707EEE617CF}"/>
              </a:ext>
            </a:extLst>
          </p:cNvPr>
          <p:cNvPicPr>
            <a:picLocks noChangeAspect="1"/>
          </p:cNvPicPr>
          <p:nvPr/>
        </p:nvPicPr>
        <p:blipFill>
          <a:blip r:embed="rId2"/>
          <a:srcRect r="9085" b="20716"/>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D5FF821B-6E94-6EC3-5086-84015D097E30}"/>
              </a:ext>
            </a:extLst>
          </p:cNvPr>
          <p:cNvSpPr>
            <a:spLocks noGrp="1"/>
          </p:cNvSpPr>
          <p:nvPr>
            <p:ph type="title"/>
          </p:nvPr>
        </p:nvSpPr>
        <p:spPr>
          <a:xfrm>
            <a:off x="838200" y="365125"/>
            <a:ext cx="10515600" cy="1325563"/>
          </a:xfrm>
        </p:spPr>
        <p:txBody>
          <a:bodyPr>
            <a:normAutofit/>
          </a:bodyPr>
          <a:lstStyle/>
          <a:p>
            <a:r>
              <a:rPr lang="el-GR">
                <a:latin typeface="Aptos"/>
              </a:rPr>
              <a:t>Ορισμοί</a:t>
            </a:r>
          </a:p>
        </p:txBody>
      </p:sp>
      <p:graphicFrame>
        <p:nvGraphicFramePr>
          <p:cNvPr id="12" name="Θέση περιεχομένου 2">
            <a:extLst>
              <a:ext uri="{FF2B5EF4-FFF2-40B4-BE49-F238E27FC236}">
                <a16:creationId xmlns:a16="http://schemas.microsoft.com/office/drawing/2014/main" id="{5DDED8F4-8535-5374-B54D-9C1565DAFEFC}"/>
              </a:ext>
            </a:extLst>
          </p:cNvPr>
          <p:cNvGraphicFramePr>
            <a:graphicFrameLocks noGrp="1"/>
          </p:cNvGraphicFramePr>
          <p:nvPr>
            <p:ph idx="1"/>
            <p:extLst>
              <p:ext uri="{D42A27DB-BD31-4B8C-83A1-F6EECF244321}">
                <p14:modId xmlns:p14="http://schemas.microsoft.com/office/powerpoint/2010/main" val="24221287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Εικόνα 8" descr="Εικόνα που περιέχει στιγμιότυπο οθόνης, κείμενο, καρτούν&#10;&#10;Περιγραφή που δημιουργήθηκε αυτόματα">
            <a:extLst>
              <a:ext uri="{FF2B5EF4-FFF2-40B4-BE49-F238E27FC236}">
                <a16:creationId xmlns:a16="http://schemas.microsoft.com/office/drawing/2014/main" id="{8A419A5C-D9CC-34BF-E9A6-47CFBE9648AC}"/>
              </a:ext>
            </a:extLst>
          </p:cNvPr>
          <p:cNvPicPr>
            <a:picLocks noChangeAspect="1"/>
          </p:cNvPicPr>
          <p:nvPr/>
        </p:nvPicPr>
        <p:blipFill>
          <a:blip r:embed="rId8"/>
          <a:stretch>
            <a:fillRect/>
          </a:stretch>
        </p:blipFill>
        <p:spPr>
          <a:xfrm>
            <a:off x="7565708" y="81915"/>
            <a:ext cx="4538345" cy="2752090"/>
          </a:xfrm>
          <a:prstGeom prst="rect">
            <a:avLst/>
          </a:prstGeom>
        </p:spPr>
      </p:pic>
    </p:spTree>
    <p:extLst>
      <p:ext uri="{BB962C8B-B14F-4D97-AF65-F5344CB8AC3E}">
        <p14:creationId xmlns:p14="http://schemas.microsoft.com/office/powerpoint/2010/main" val="2439340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1F67DF2-47A8-AB06-BFCD-EF6AB862C7B4}"/>
              </a:ext>
            </a:extLst>
          </p:cNvPr>
          <p:cNvSpPr>
            <a:spLocks noGrp="1"/>
          </p:cNvSpPr>
          <p:nvPr>
            <p:ph type="title"/>
          </p:nvPr>
        </p:nvSpPr>
        <p:spPr>
          <a:xfrm>
            <a:off x="572493" y="238539"/>
            <a:ext cx="11018520" cy="1434415"/>
          </a:xfrm>
        </p:spPr>
        <p:txBody>
          <a:bodyPr anchor="b">
            <a:normAutofit/>
          </a:bodyPr>
          <a:lstStyle/>
          <a:p>
            <a:r>
              <a:rPr lang="el-GR" sz="5400"/>
              <a:t>Εισαγωγή</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Θέση περιεχομένου 2">
            <a:extLst>
              <a:ext uri="{FF2B5EF4-FFF2-40B4-BE49-F238E27FC236}">
                <a16:creationId xmlns:a16="http://schemas.microsoft.com/office/drawing/2014/main" id="{47BAAD54-184D-6A20-4C34-1E46C70D4A22}"/>
              </a:ext>
            </a:extLst>
          </p:cNvPr>
          <p:cNvGraphicFramePr>
            <a:graphicFrameLocks noGrp="1"/>
          </p:cNvGraphicFramePr>
          <p:nvPr>
            <p:ph idx="1"/>
            <p:extLst>
              <p:ext uri="{D42A27DB-BD31-4B8C-83A1-F6EECF244321}">
                <p14:modId xmlns:p14="http://schemas.microsoft.com/office/powerpoint/2010/main" val="83652012"/>
              </p:ext>
            </p:extLst>
          </p:nvPr>
        </p:nvGraphicFramePr>
        <p:xfrm>
          <a:off x="572493" y="2071316"/>
          <a:ext cx="7007286" cy="4661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0" name="Εικόνα 159" descr="Εικόνα που περιέχει τέχνη, γραφικά, ζωγραφιά, γραφικός χαρακτήρας&#10;&#10;Περιγραφή που δημιουργήθηκε αυτόματα">
            <a:extLst>
              <a:ext uri="{FF2B5EF4-FFF2-40B4-BE49-F238E27FC236}">
                <a16:creationId xmlns:a16="http://schemas.microsoft.com/office/drawing/2014/main" id="{BCB3EE1D-4B37-C507-33A9-B27961AA7C0E}"/>
              </a:ext>
            </a:extLst>
          </p:cNvPr>
          <p:cNvPicPr>
            <a:picLocks noChangeAspect="1"/>
          </p:cNvPicPr>
          <p:nvPr/>
        </p:nvPicPr>
        <p:blipFill>
          <a:blip r:embed="rId7"/>
          <a:stretch>
            <a:fillRect/>
          </a:stretch>
        </p:blipFill>
        <p:spPr>
          <a:xfrm>
            <a:off x="8084344" y="4400550"/>
            <a:ext cx="3095625" cy="2105025"/>
          </a:xfrm>
          <a:prstGeom prst="rect">
            <a:avLst/>
          </a:prstGeom>
        </p:spPr>
      </p:pic>
      <p:pic>
        <p:nvPicPr>
          <p:cNvPr id="179" name="Εικόνα 178" descr="Εικόνα που περιέχει ουρανός, σύννεφο, κτίριο, ζωγραφική&#10;&#10;Περιγραφή που δημιουργήθηκε αυτόματα">
            <a:extLst>
              <a:ext uri="{FF2B5EF4-FFF2-40B4-BE49-F238E27FC236}">
                <a16:creationId xmlns:a16="http://schemas.microsoft.com/office/drawing/2014/main" id="{A669345E-91F6-723E-4469-1401FE3993D0}"/>
              </a:ext>
            </a:extLst>
          </p:cNvPr>
          <p:cNvPicPr>
            <a:picLocks noChangeAspect="1"/>
          </p:cNvPicPr>
          <p:nvPr/>
        </p:nvPicPr>
        <p:blipFill>
          <a:blip r:embed="rId8"/>
          <a:stretch>
            <a:fillRect/>
          </a:stretch>
        </p:blipFill>
        <p:spPr>
          <a:xfrm>
            <a:off x="8081962" y="2076450"/>
            <a:ext cx="3076575" cy="2085975"/>
          </a:xfrm>
          <a:prstGeom prst="rect">
            <a:avLst/>
          </a:prstGeom>
        </p:spPr>
      </p:pic>
    </p:spTree>
    <p:extLst>
      <p:ext uri="{BB962C8B-B14F-4D97-AF65-F5344CB8AC3E}">
        <p14:creationId xmlns:p14="http://schemas.microsoft.com/office/powerpoint/2010/main" val="296239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9CF980A-743F-5EB7-41C8-481A85F788AE}"/>
              </a:ext>
            </a:extLst>
          </p:cNvPr>
          <p:cNvSpPr>
            <a:spLocks noGrp="1"/>
          </p:cNvSpPr>
          <p:nvPr>
            <p:ph type="title"/>
          </p:nvPr>
        </p:nvSpPr>
        <p:spPr>
          <a:xfrm>
            <a:off x="630936" y="639520"/>
            <a:ext cx="3429000" cy="1719072"/>
          </a:xfrm>
        </p:spPr>
        <p:txBody>
          <a:bodyPr anchor="b">
            <a:normAutofit/>
          </a:bodyPr>
          <a:lstStyle/>
          <a:p>
            <a:r>
              <a:rPr lang="el-GR" sz="4200"/>
              <a:t>ορισμός Virtual Reality</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F52C476-0F8A-54A6-466C-CD750EE6D41F}"/>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el-GR" sz="2200">
                <a:ea typeface="+mn-lt"/>
                <a:cs typeface="+mn-lt"/>
              </a:rPr>
              <a:t>«Ένα αλληλεπιδραστικό, τρισδιάστατο περιβάλλον, παραγόμενο από υπολογιστή, στο οποίο μπορεί κάποιος να εμβυθιστεί» [Lanier et al., 1989].</a:t>
            </a:r>
            <a:endParaRPr lang="el-GR" sz="2200"/>
          </a:p>
        </p:txBody>
      </p:sp>
      <p:pic>
        <p:nvPicPr>
          <p:cNvPr id="4" name="Εικόνα 3" descr="Εικόνα που περιέχει αξεσουάρ μόδας, αποσκευές και τσάντες, αξεσουάρ, ρουχισμός&#10;&#10;Το περιεχόμενο που δημιουργείται από τεχνητή νοημοσύνη μπορεί να μην είναι σωστό.">
            <a:extLst>
              <a:ext uri="{FF2B5EF4-FFF2-40B4-BE49-F238E27FC236}">
                <a16:creationId xmlns:a16="http://schemas.microsoft.com/office/drawing/2014/main" id="{90A35DCF-2009-4297-E9AA-A24127049688}"/>
              </a:ext>
            </a:extLst>
          </p:cNvPr>
          <p:cNvPicPr>
            <a:picLocks noChangeAspect="1"/>
          </p:cNvPicPr>
          <p:nvPr/>
        </p:nvPicPr>
        <p:blipFill>
          <a:blip r:embed="rId2"/>
          <a:stretch>
            <a:fillRect/>
          </a:stretch>
        </p:blipFill>
        <p:spPr>
          <a:xfrm>
            <a:off x="4654296" y="1323366"/>
            <a:ext cx="6903720" cy="4211268"/>
          </a:xfrm>
          <a:prstGeom prst="rect">
            <a:avLst/>
          </a:prstGeom>
        </p:spPr>
      </p:pic>
      <p:pic>
        <p:nvPicPr>
          <p:cNvPr id="5" name="Εικόνα 4" descr="Virtual Reality: Η εικονική πραγματικότητα «βγάζει» χειριστές ελικοπτέρων  στον μισό χρόνο - Πτήση">
            <a:extLst>
              <a:ext uri="{FF2B5EF4-FFF2-40B4-BE49-F238E27FC236}">
                <a16:creationId xmlns:a16="http://schemas.microsoft.com/office/drawing/2014/main" id="{73BAB378-751A-7C2D-2D77-B42E3D83864B}"/>
              </a:ext>
            </a:extLst>
          </p:cNvPr>
          <p:cNvPicPr>
            <a:picLocks noChangeAspect="1"/>
          </p:cNvPicPr>
          <p:nvPr/>
        </p:nvPicPr>
        <p:blipFill>
          <a:blip r:embed="rId3"/>
          <a:stretch>
            <a:fillRect/>
          </a:stretch>
        </p:blipFill>
        <p:spPr>
          <a:xfrm>
            <a:off x="8653463" y="4510088"/>
            <a:ext cx="2619375" cy="1743075"/>
          </a:xfrm>
          <a:prstGeom prst="rect">
            <a:avLst/>
          </a:prstGeom>
        </p:spPr>
      </p:pic>
    </p:spTree>
    <p:extLst>
      <p:ext uri="{BB962C8B-B14F-4D97-AF65-F5344CB8AC3E}">
        <p14:creationId xmlns:p14="http://schemas.microsoft.com/office/powerpoint/2010/main" val="280387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descr="Εικονική Πραγματικότητα | VR sector">
            <a:extLst>
              <a:ext uri="{FF2B5EF4-FFF2-40B4-BE49-F238E27FC236}">
                <a16:creationId xmlns:a16="http://schemas.microsoft.com/office/drawing/2014/main" id="{331A5C68-8CCF-5FCD-899C-AAFDB4C2498A}"/>
              </a:ext>
            </a:extLst>
          </p:cNvPr>
          <p:cNvPicPr>
            <a:picLocks noChangeAspect="1"/>
          </p:cNvPicPr>
          <p:nvPr/>
        </p:nvPicPr>
        <p:blipFill>
          <a:blip r:embed="rId2"/>
          <a:srcRect t="4432" b="15638"/>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2" name="Εικόνα 1" descr="Εικονική Πραγματικότητα | Oculus Quest 2 VR - Επενδύω | tsikolatas.com">
            <a:extLst>
              <a:ext uri="{FF2B5EF4-FFF2-40B4-BE49-F238E27FC236}">
                <a16:creationId xmlns:a16="http://schemas.microsoft.com/office/drawing/2014/main" id="{2A863206-1AEE-4177-03A9-17514BA05FCC}"/>
              </a:ext>
            </a:extLst>
          </p:cNvPr>
          <p:cNvPicPr>
            <a:picLocks noChangeAspect="1"/>
          </p:cNvPicPr>
          <p:nvPr/>
        </p:nvPicPr>
        <p:blipFill>
          <a:blip r:embed="rId3"/>
          <a:srcRect l="28991" r="-2" b="-2"/>
          <a:stretch/>
        </p:blipFill>
        <p:spPr>
          <a:xfrm>
            <a:off x="20" y="4069976"/>
            <a:ext cx="3535311" cy="2788023"/>
          </a:xfrm>
          <a:prstGeom prst="rect">
            <a:avLst/>
          </a:prstGeom>
        </p:spPr>
      </p:pic>
      <p:pic>
        <p:nvPicPr>
          <p:cNvPr id="3" name="Εικόνα 2" descr="Η εικονική πραγματικότητα στην υπηρεσία της VW – Hellastron.com">
            <a:extLst>
              <a:ext uri="{FF2B5EF4-FFF2-40B4-BE49-F238E27FC236}">
                <a16:creationId xmlns:a16="http://schemas.microsoft.com/office/drawing/2014/main" id="{3200D792-FC84-48CC-DB8A-1901A9A89E76}"/>
              </a:ext>
            </a:extLst>
          </p:cNvPr>
          <p:cNvPicPr>
            <a:picLocks noChangeAspect="1"/>
          </p:cNvPicPr>
          <p:nvPr/>
        </p:nvPicPr>
        <p:blipFill>
          <a:blip r:embed="rId4"/>
          <a:srcRect l="19831" r="5688" b="-2"/>
          <a:stretch/>
        </p:blipFill>
        <p:spPr>
          <a:xfrm>
            <a:off x="3696199" y="3257176"/>
            <a:ext cx="4789093" cy="3600824"/>
          </a:xfrm>
          <a:prstGeom prst="rect">
            <a:avLst/>
          </a:prstGeom>
        </p:spPr>
      </p:pic>
      <p:pic>
        <p:nvPicPr>
          <p:cNvPr id="5" name="Εικόνα 4" descr="Η ελληνική είσοδος στην αγορά της εικονικής πραγματικότητας | Business Daily">
            <a:extLst>
              <a:ext uri="{FF2B5EF4-FFF2-40B4-BE49-F238E27FC236}">
                <a16:creationId xmlns:a16="http://schemas.microsoft.com/office/drawing/2014/main" id="{F7097A1D-E452-E6F2-C5D0-5BD224A04D9F}"/>
              </a:ext>
            </a:extLst>
          </p:cNvPr>
          <p:cNvPicPr>
            <a:picLocks noChangeAspect="1"/>
          </p:cNvPicPr>
          <p:nvPr/>
        </p:nvPicPr>
        <p:blipFill>
          <a:blip r:embed="rId5"/>
          <a:srcRect l="8883" r="5182" b="2"/>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6" name="Εικόνα 5" descr="Εικονική πραγματικότητα (virtual reality) | TechTeacher">
            <a:extLst>
              <a:ext uri="{FF2B5EF4-FFF2-40B4-BE49-F238E27FC236}">
                <a16:creationId xmlns:a16="http://schemas.microsoft.com/office/drawing/2014/main" id="{F0047683-1CDE-E084-3DA8-37ED6F669A5E}"/>
              </a:ext>
            </a:extLst>
          </p:cNvPr>
          <p:cNvPicPr>
            <a:picLocks noChangeAspect="1"/>
          </p:cNvPicPr>
          <p:nvPr/>
        </p:nvPicPr>
        <p:blipFill>
          <a:blip r:embed="rId6"/>
          <a:srcRect l="10564" r="18875" b="1"/>
          <a:stretch/>
        </p:blipFill>
        <p:spPr>
          <a:xfrm>
            <a:off x="8646161" y="4069976"/>
            <a:ext cx="3545840" cy="2788024"/>
          </a:xfrm>
          <a:prstGeom prst="rect">
            <a:avLst/>
          </a:prstGeom>
        </p:spPr>
      </p:pic>
    </p:spTree>
    <p:extLst>
      <p:ext uri="{BB962C8B-B14F-4D97-AF65-F5344CB8AC3E}">
        <p14:creationId xmlns:p14="http://schemas.microsoft.com/office/powerpoint/2010/main" val="3809895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FDB147-518E-5733-6FF9-74E9C21D208E}"/>
              </a:ext>
            </a:extLst>
          </p:cNvPr>
          <p:cNvSpPr>
            <a:spLocks noGrp="1"/>
          </p:cNvSpPr>
          <p:nvPr>
            <p:ph type="title"/>
          </p:nvPr>
        </p:nvSpPr>
        <p:spPr>
          <a:xfrm>
            <a:off x="838200" y="365125"/>
            <a:ext cx="10786820" cy="1338478"/>
          </a:xfrm>
        </p:spPr>
        <p:txBody>
          <a:bodyPr/>
          <a:lstStyle/>
          <a:p>
            <a:r>
              <a:rPr lang="el-GR" dirty="0"/>
              <a:t>Τρεις συνιστώσες της εικονικής πραγματικότητας </a:t>
            </a:r>
          </a:p>
        </p:txBody>
      </p:sp>
      <p:sp>
        <p:nvSpPr>
          <p:cNvPr id="3" name="Θέση περιεχομένου 2">
            <a:extLst>
              <a:ext uri="{FF2B5EF4-FFF2-40B4-BE49-F238E27FC236}">
                <a16:creationId xmlns:a16="http://schemas.microsoft.com/office/drawing/2014/main" id="{AF0EA6A3-5A95-B6C5-60AF-79937E4DF5FC}"/>
              </a:ext>
            </a:extLst>
          </p:cNvPr>
          <p:cNvSpPr>
            <a:spLocks noGrp="1"/>
          </p:cNvSpPr>
          <p:nvPr>
            <p:ph idx="1"/>
          </p:nvPr>
        </p:nvSpPr>
        <p:spPr/>
        <p:txBody>
          <a:bodyPr vert="horz" lIns="91440" tIns="45720" rIns="91440" bIns="45720" rtlCol="0" anchor="t">
            <a:normAutofit/>
          </a:bodyPr>
          <a:lstStyle/>
          <a:p>
            <a:r>
              <a:rPr lang="el-GR" err="1">
                <a:ea typeface="+mn-lt"/>
                <a:cs typeface="+mn-lt"/>
              </a:rPr>
              <a:t>Εμβύθιση</a:t>
            </a:r>
            <a:r>
              <a:rPr lang="el-GR" dirty="0">
                <a:ea typeface="+mn-lt"/>
                <a:cs typeface="+mn-lt"/>
              </a:rPr>
              <a:t>, είναι η ψευδαίσθηση που έχει ο χρήστης αναφορικά με την ύπαρξή του μέσα σε ένα εικονικό περιβάλλον [</a:t>
            </a:r>
            <a:r>
              <a:rPr lang="el-GR" err="1">
                <a:ea typeface="+mn-lt"/>
                <a:cs typeface="+mn-lt"/>
              </a:rPr>
              <a:t>Slater</a:t>
            </a:r>
            <a:r>
              <a:rPr lang="el-GR" dirty="0">
                <a:ea typeface="+mn-lt"/>
                <a:cs typeface="+mn-lt"/>
              </a:rPr>
              <a:t> </a:t>
            </a:r>
            <a:r>
              <a:rPr lang="el-GR" err="1">
                <a:ea typeface="+mn-lt"/>
                <a:cs typeface="+mn-lt"/>
              </a:rPr>
              <a:t>et</a:t>
            </a:r>
            <a:r>
              <a:rPr lang="el-GR" dirty="0">
                <a:ea typeface="+mn-lt"/>
                <a:cs typeface="+mn-lt"/>
              </a:rPr>
              <a:t> </a:t>
            </a:r>
            <a:r>
              <a:rPr lang="el-GR" err="1">
                <a:ea typeface="+mn-lt"/>
                <a:cs typeface="+mn-lt"/>
              </a:rPr>
              <a:t>al</a:t>
            </a:r>
            <a:r>
              <a:rPr lang="el-GR" dirty="0">
                <a:ea typeface="+mn-lt"/>
                <a:cs typeface="+mn-lt"/>
              </a:rPr>
              <a:t>., 1994]</a:t>
            </a:r>
          </a:p>
          <a:p>
            <a:r>
              <a:rPr lang="el-GR" dirty="0"/>
              <a:t>Αλληλεπίδραση </a:t>
            </a:r>
            <a:r>
              <a:rPr lang="el-GR" err="1"/>
              <a:t>Sense</a:t>
            </a:r>
            <a:r>
              <a:rPr lang="el-GR" dirty="0"/>
              <a:t> of </a:t>
            </a:r>
            <a:r>
              <a:rPr lang="el-GR" err="1"/>
              <a:t>Presence</a:t>
            </a:r>
            <a:r>
              <a:rPr lang="el-GR" dirty="0"/>
              <a:t> (</a:t>
            </a:r>
            <a:r>
              <a:rPr lang="el-GR" err="1"/>
              <a:t>SoP</a:t>
            </a:r>
            <a:r>
              <a:rPr lang="el-GR" dirty="0"/>
              <a:t>) , δυνατότητα αλληλεπίδρασης του χρήστη με τα στοιχεία του εικονικού κόσμου. </a:t>
            </a:r>
            <a:r>
              <a:rPr lang="el-GR" sz="2000" dirty="0"/>
              <a:t>Οι ενέργειες του χρήστη πάνω στα αντικείμενα του εικονικού κόσμου και η επίδραση που μπορεί να έχουν πάνω του</a:t>
            </a:r>
          </a:p>
          <a:p>
            <a:r>
              <a:rPr lang="el-GR" dirty="0"/>
              <a:t>Φαντασία, η ικανότητα του ανθρώπινου μυαλού να συνθέτει νοητικές εικόνες καταστάσεων που δεν υφίστανται στην πραγματικότητα, αλλά εκφράζουν επιθυμίες ή στόχους </a:t>
            </a:r>
          </a:p>
          <a:p>
            <a:endParaRPr lang="el-GR" dirty="0"/>
          </a:p>
        </p:txBody>
      </p:sp>
    </p:spTree>
    <p:extLst>
      <p:ext uri="{BB962C8B-B14F-4D97-AF65-F5344CB8AC3E}">
        <p14:creationId xmlns:p14="http://schemas.microsoft.com/office/powerpoint/2010/main" val="28858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BBB5DA9-7284-6046-1F21-2FFBDE61C737}"/>
              </a:ext>
            </a:extLst>
          </p:cNvPr>
          <p:cNvSpPr>
            <a:spLocks noGrp="1"/>
          </p:cNvSpPr>
          <p:nvPr>
            <p:ph type="title"/>
          </p:nvPr>
        </p:nvSpPr>
        <p:spPr>
          <a:xfrm>
            <a:off x="838200" y="365125"/>
            <a:ext cx="5558489" cy="1325563"/>
          </a:xfrm>
        </p:spPr>
        <p:txBody>
          <a:bodyPr>
            <a:normAutofit/>
          </a:bodyPr>
          <a:lstStyle/>
          <a:p>
            <a:r>
              <a:rPr lang="el-GR" dirty="0">
                <a:ea typeface="+mj-lt"/>
                <a:cs typeface="+mj-lt"/>
              </a:rPr>
              <a:t>Πεδία Εφαρμογής </a:t>
            </a:r>
            <a:endParaRPr lang="el-GR" dirty="0"/>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Θέση περιεχομένου 2">
            <a:extLst>
              <a:ext uri="{FF2B5EF4-FFF2-40B4-BE49-F238E27FC236}">
                <a16:creationId xmlns:a16="http://schemas.microsoft.com/office/drawing/2014/main" id="{EB8AD71A-75AE-DD58-3735-84D48D1518CA}"/>
              </a:ext>
            </a:extLst>
          </p:cNvPr>
          <p:cNvSpPr>
            <a:spLocks noGrp="1"/>
          </p:cNvSpPr>
          <p:nvPr>
            <p:ph idx="1"/>
          </p:nvPr>
        </p:nvSpPr>
        <p:spPr>
          <a:xfrm>
            <a:off x="838200" y="1825625"/>
            <a:ext cx="5558489" cy="4665663"/>
          </a:xfrm>
        </p:spPr>
        <p:txBody>
          <a:bodyPr vert="horz" lIns="91440" tIns="45720" rIns="91440" bIns="45720" rtlCol="0" anchor="t">
            <a:normAutofit fontScale="92500" lnSpcReduction="20000"/>
          </a:bodyPr>
          <a:lstStyle/>
          <a:p>
            <a:r>
              <a:rPr lang="el-GR" dirty="0">
                <a:ea typeface="+mn-lt"/>
                <a:cs typeface="+mn-lt"/>
              </a:rPr>
              <a:t>προσομοίωση πτήσεων, οδήγησης πλοίων, αυτοκινήτων και διαστημοπλοίων</a:t>
            </a:r>
          </a:p>
          <a:p>
            <a:r>
              <a:rPr lang="el-GR" dirty="0">
                <a:ea typeface="+mn-lt"/>
                <a:cs typeface="+mn-lt"/>
              </a:rPr>
              <a:t>Ψυχαγωγία</a:t>
            </a:r>
          </a:p>
          <a:p>
            <a:r>
              <a:rPr lang="el-GR" dirty="0">
                <a:ea typeface="+mn-lt"/>
                <a:cs typeface="+mn-lt"/>
              </a:rPr>
              <a:t>Εκπαίδευση και Επαγγελματική Κατάρτιση</a:t>
            </a:r>
          </a:p>
          <a:p>
            <a:r>
              <a:rPr lang="el-GR" dirty="0">
                <a:ea typeface="+mn-lt"/>
                <a:cs typeface="+mn-lt"/>
              </a:rPr>
              <a:t>Αρχιτεκτονική και Πολεοδομικές Εφαρμογές </a:t>
            </a:r>
            <a:endParaRPr lang="el-GR"/>
          </a:p>
          <a:p>
            <a:r>
              <a:rPr lang="el-GR" dirty="0">
                <a:ea typeface="+mn-lt"/>
                <a:cs typeface="+mn-lt"/>
              </a:rPr>
              <a:t>Στρατιωτικές Εφαρμογές </a:t>
            </a:r>
          </a:p>
          <a:p>
            <a:r>
              <a:rPr lang="el-GR" dirty="0">
                <a:ea typeface="+mn-lt"/>
                <a:cs typeface="+mn-lt"/>
              </a:rPr>
              <a:t>Ιατρική </a:t>
            </a:r>
          </a:p>
          <a:p>
            <a:r>
              <a:rPr lang="el-GR" dirty="0">
                <a:ea typeface="+mn-lt"/>
                <a:cs typeface="+mn-lt"/>
              </a:rPr>
              <a:t>Βιομηχανία και Κατασκευές </a:t>
            </a:r>
          </a:p>
          <a:p>
            <a:r>
              <a:rPr lang="el-GR" dirty="0">
                <a:ea typeface="+mn-lt"/>
                <a:cs typeface="+mn-lt"/>
              </a:rPr>
              <a:t>Πολιτισμός</a:t>
            </a:r>
            <a:endParaRPr lang="el-GR"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63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5E41213-149A-523E-E71E-D48F0EF6A532}"/>
              </a:ext>
            </a:extLst>
          </p:cNvPr>
          <p:cNvSpPr>
            <a:spLocks noGrp="1"/>
          </p:cNvSpPr>
          <p:nvPr>
            <p:ph type="title"/>
          </p:nvPr>
        </p:nvSpPr>
        <p:spPr>
          <a:xfrm>
            <a:off x="686834" y="1153572"/>
            <a:ext cx="3200400" cy="4461163"/>
          </a:xfrm>
        </p:spPr>
        <p:txBody>
          <a:bodyPr>
            <a:normAutofit/>
          </a:bodyPr>
          <a:lstStyle/>
          <a:p>
            <a:r>
              <a:rPr lang="el-GR" sz="3400">
                <a:solidFill>
                  <a:srgbClr val="FFFFFF"/>
                </a:solidFill>
                <a:ea typeface="+mj-lt"/>
                <a:cs typeface="+mj-lt"/>
              </a:rPr>
              <a:t>Επαυξημένη Πραγματικότητα</a:t>
            </a:r>
            <a:endParaRPr lang="el-GR" sz="34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2E9B743D-C484-8EFF-492F-D2332BC01D9E}"/>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l-GR" dirty="0">
                <a:ea typeface="+mn-lt"/>
                <a:cs typeface="+mn-lt"/>
              </a:rPr>
              <a:t>«την τεχνολογία η οποία γνωρίζοντας πού βρίσκεται ο χρήστης, προς τα πού κοιτάει, πώς είναι ο χώρος στον οποίο βρίσκεται και τι είναι το αντικείμενο με το οποίο </a:t>
            </a:r>
            <a:r>
              <a:rPr lang="el-GR" err="1">
                <a:ea typeface="+mn-lt"/>
                <a:cs typeface="+mn-lt"/>
              </a:rPr>
              <a:t>αλληλεπιδρά</a:t>
            </a:r>
            <a:r>
              <a:rPr lang="el-GR" dirty="0">
                <a:ea typeface="+mn-lt"/>
                <a:cs typeface="+mn-lt"/>
              </a:rPr>
              <a:t> στον πραγματικό κόσμο, επιτρέπει τη χωρική και χρονική συσχέτιση πληροφορίας που παράγει ο υπολογιστής και την εμφανίζει σε τρισδιάστατη υπέρθεση με το φυσικό κόσμο, σε πραγματικό χρόνο»</a:t>
            </a:r>
            <a:endParaRPr lang="el-GR" dirty="0"/>
          </a:p>
        </p:txBody>
      </p:sp>
    </p:spTree>
    <p:extLst>
      <p:ext uri="{BB962C8B-B14F-4D97-AF65-F5344CB8AC3E}">
        <p14:creationId xmlns:p14="http://schemas.microsoft.com/office/powerpoint/2010/main" val="802735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B474CFA-7A10-C1A4-5703-FAF334B6CE8F}"/>
              </a:ext>
            </a:extLst>
          </p:cNvPr>
          <p:cNvSpPr>
            <a:spLocks noGrp="1"/>
          </p:cNvSpPr>
          <p:nvPr>
            <p:ph type="title"/>
          </p:nvPr>
        </p:nvSpPr>
        <p:spPr>
          <a:xfrm>
            <a:off x="841248" y="548640"/>
            <a:ext cx="3600860" cy="5431536"/>
          </a:xfrm>
        </p:spPr>
        <p:txBody>
          <a:bodyPr>
            <a:normAutofit/>
          </a:bodyPr>
          <a:lstStyle/>
          <a:p>
            <a:r>
              <a:rPr lang="el-GR" sz="3800" dirty="0">
                <a:ea typeface="+mj-lt"/>
                <a:cs typeface="+mj-lt"/>
              </a:rPr>
              <a:t>Χαρακτηριστικά</a:t>
            </a:r>
            <a:endParaRPr lang="el-GR" sz="38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D3771DB-6050-76C3-78A8-53F7C9D61D8D}"/>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l-GR" sz="2200" dirty="0">
                <a:ea typeface="+mn-lt"/>
                <a:cs typeface="+mn-lt"/>
              </a:rPr>
              <a:t>Συνδυάζει το πραγματικό και το εικονικό </a:t>
            </a:r>
          </a:p>
          <a:p>
            <a:r>
              <a:rPr lang="el-GR" sz="2200" dirty="0">
                <a:ea typeface="+mn-lt"/>
                <a:cs typeface="+mn-lt"/>
              </a:rPr>
              <a:t>Είναι </a:t>
            </a:r>
            <a:r>
              <a:rPr lang="el-GR" sz="2200" dirty="0" err="1">
                <a:ea typeface="+mn-lt"/>
                <a:cs typeface="+mn-lt"/>
              </a:rPr>
              <a:t>διαδραστική</a:t>
            </a:r>
            <a:r>
              <a:rPr lang="el-GR" sz="2200" dirty="0">
                <a:ea typeface="+mn-lt"/>
                <a:cs typeface="+mn-lt"/>
              </a:rPr>
              <a:t> σε πραγματικό χρόνο </a:t>
            </a:r>
          </a:p>
          <a:p>
            <a:r>
              <a:rPr lang="el-GR" sz="2200">
                <a:ea typeface="+mn-lt"/>
                <a:cs typeface="+mn-lt"/>
              </a:rPr>
              <a:t>Η πληροφορία χωροθετείται στις τρεις διαστάσεις</a:t>
            </a:r>
            <a:endParaRPr lang="el-GR" sz="2200"/>
          </a:p>
        </p:txBody>
      </p:sp>
    </p:spTree>
    <p:extLst>
      <p:ext uri="{BB962C8B-B14F-4D97-AF65-F5344CB8AC3E}">
        <p14:creationId xmlns:p14="http://schemas.microsoft.com/office/powerpoint/2010/main" val="89508584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Ευρεία οθόνη</PresentationFormat>
  <Paragraphs>0</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Κεφάλαιο 8ο: Περιβάλλοντα Εικονικής &amp; Επαυξημένης Πραγματικότητας</vt:lpstr>
      <vt:lpstr>Ορισμοί</vt:lpstr>
      <vt:lpstr>Εισαγωγή</vt:lpstr>
      <vt:lpstr>ορισμός Virtual Reality</vt:lpstr>
      <vt:lpstr>Παρουσίαση του PowerPoint</vt:lpstr>
      <vt:lpstr>Τρεις συνιστώσες της εικονικής πραγματικότητας </vt:lpstr>
      <vt:lpstr>Πεδία Εφαρμογής </vt:lpstr>
      <vt:lpstr>Επαυξημένη Πραγματικότητα</vt:lpstr>
      <vt:lpstr>Χαρακτηριστικά</vt:lpstr>
      <vt:lpstr>Πεδία Εφαρμογής </vt:lpstr>
      <vt:lpstr>Παρουσίαση του PowerPoint</vt:lpstr>
      <vt:lpstr>Επαυξημένη Πραγματικότητα vs Εικονική Πραγματικότητα</vt:lpstr>
      <vt:lpstr>Βίντεο</vt:lpstr>
      <vt:lpstr>VR vs AR vs MR vs XR</vt:lpstr>
      <vt:lpstr>Βιβλιογραφία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331</cp:revision>
  <dcterms:created xsi:type="dcterms:W3CDTF">2025-01-05T17:52:47Z</dcterms:created>
  <dcterms:modified xsi:type="dcterms:W3CDTF">2025-02-04T05:13:45Z</dcterms:modified>
</cp:coreProperties>
</file>