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59" r:id="rId5"/>
    <p:sldId id="260" r:id="rId6"/>
    <p:sldId id="262" r:id="rId7"/>
    <p:sldId id="257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Τίτλος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570C-A291-4491-8777-9E3A81A96CF1}" type="datetimeFigureOut">
              <a:rPr lang="el-GR" smtClean="0"/>
              <a:pPr/>
              <a:t>17/11/2016</a:t>
            </a:fld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DAC752-088B-4E94-B5FB-6E56C8FF890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570C-A291-4491-8777-9E3A81A96CF1}" type="datetimeFigureOut">
              <a:rPr lang="el-GR" smtClean="0"/>
              <a:pPr/>
              <a:t>17/11/2016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C752-088B-4E94-B5FB-6E56C8FF89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570C-A291-4491-8777-9E3A81A96CF1}" type="datetimeFigureOut">
              <a:rPr lang="el-GR" smtClean="0"/>
              <a:pPr/>
              <a:t>17/11/2016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C752-088B-4E94-B5FB-6E56C8FF89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449570C-A291-4491-8777-9E3A81A96CF1}" type="datetimeFigureOut">
              <a:rPr lang="el-GR" smtClean="0"/>
              <a:pPr/>
              <a:t>17/11/2016</a:t>
            </a:fld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8DAC752-088B-4E94-B5FB-6E56C8FF890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6" name="15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570C-A291-4491-8777-9E3A81A96CF1}" type="datetimeFigureOut">
              <a:rPr lang="el-GR" smtClean="0"/>
              <a:pPr/>
              <a:t>17/11/2016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C752-088B-4E94-B5FB-6E56C8FF890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570C-A291-4491-8777-9E3A81A96CF1}" type="datetimeFigureOut">
              <a:rPr lang="el-GR" smtClean="0"/>
              <a:pPr/>
              <a:t>17/11/2016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C752-088B-4E94-B5FB-6E56C8FF890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C752-088B-4E94-B5FB-6E56C8FF890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570C-A291-4491-8777-9E3A81A96CF1}" type="datetimeFigureOut">
              <a:rPr lang="el-GR" smtClean="0"/>
              <a:pPr/>
              <a:t>17/11/2016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2" name="31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4" name="33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570C-A291-4491-8777-9E3A81A96CF1}" type="datetimeFigureOut">
              <a:rPr lang="el-GR" smtClean="0"/>
              <a:pPr/>
              <a:t>17/11/2016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C752-088B-4E94-B5FB-6E56C8FF890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570C-A291-4491-8777-9E3A81A96CF1}" type="datetimeFigureOut">
              <a:rPr lang="el-GR" smtClean="0"/>
              <a:pPr/>
              <a:t>17/11/2016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C752-088B-4E94-B5FB-6E56C8FF89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1" name="30 - Τίτλος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449570C-A291-4491-8777-9E3A81A96CF1}" type="datetimeFigureOut">
              <a:rPr lang="el-GR" smtClean="0"/>
              <a:pPr/>
              <a:t>17/11/2016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8DAC752-088B-4E94-B5FB-6E56C8FF890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9570C-A291-4491-8777-9E3A81A96CF1}" type="datetimeFigureOut">
              <a:rPr lang="el-GR" smtClean="0"/>
              <a:pPr/>
              <a:t>17/11/2016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DAC752-088B-4E94-B5FB-6E56C8FF890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449570C-A291-4491-8777-9E3A81A96CF1}" type="datetimeFigureOut">
              <a:rPr lang="el-GR" smtClean="0"/>
              <a:pPr/>
              <a:t>17/11/2016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8DAC752-088B-4E94-B5FB-6E56C8FF890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Σπατάλη Διευθύνσεων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1142976" y="1643050"/>
          <a:ext cx="65836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000" dirty="0">
                          <a:latin typeface="Tahoma"/>
                          <a:ea typeface="Times New Roman"/>
                          <a:cs typeface="Tahoma"/>
                        </a:rPr>
                        <a:t>0</a:t>
                      </a:r>
                      <a:endParaRPr lang="el-GR" sz="1200" dirty="0"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ahoma"/>
                          <a:ea typeface="Times New Roman"/>
                          <a:cs typeface="Tahoma"/>
                        </a:rPr>
                        <a:t>0</a:t>
                      </a:r>
                      <a:endParaRPr lang="el-GR" sz="1200"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ahoma"/>
                          <a:ea typeface="Times New Roman"/>
                          <a:cs typeface="Tahoma"/>
                        </a:rPr>
                        <a:t>1</a:t>
                      </a:r>
                      <a:endParaRPr lang="el-GR" sz="1200"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000" dirty="0">
                          <a:latin typeface="Tahoma"/>
                          <a:ea typeface="Times New Roman"/>
                          <a:cs typeface="Tahoma"/>
                        </a:rPr>
                        <a:t>1</a:t>
                      </a:r>
                      <a:endParaRPr lang="el-GR" sz="1200" dirty="0"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000" dirty="0">
                          <a:latin typeface="Tahoma"/>
                          <a:ea typeface="Times New Roman"/>
                          <a:cs typeface="Tahoma"/>
                        </a:rPr>
                        <a:t>0</a:t>
                      </a:r>
                      <a:endParaRPr lang="el-GR" sz="1200" dirty="0"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ahoma"/>
                          <a:ea typeface="Times New Roman"/>
                          <a:cs typeface="Tahoma"/>
                        </a:rPr>
                        <a:t>1</a:t>
                      </a:r>
                      <a:endParaRPr lang="el-GR" sz="1200"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ahoma"/>
                          <a:ea typeface="Times New Roman"/>
                          <a:cs typeface="Tahoma"/>
                        </a:rPr>
                        <a:t>0</a:t>
                      </a:r>
                      <a:endParaRPr lang="el-GR" sz="1200"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ahoma"/>
                          <a:ea typeface="Times New Roman"/>
                          <a:cs typeface="Tahoma"/>
                        </a:rPr>
                        <a:t>1</a:t>
                      </a:r>
                      <a:endParaRPr lang="el-GR" sz="1200"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000" b="1">
                          <a:solidFill>
                            <a:srgbClr val="0000FF"/>
                          </a:solidFill>
                          <a:latin typeface="Tahoma"/>
                          <a:ea typeface="Times New Roman"/>
                          <a:cs typeface="Tahoma"/>
                        </a:rPr>
                        <a:t>0</a:t>
                      </a:r>
                      <a:endParaRPr lang="el-GR" sz="1200"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000" b="1">
                          <a:solidFill>
                            <a:srgbClr val="0000FF"/>
                          </a:solidFill>
                          <a:latin typeface="Tahoma"/>
                          <a:ea typeface="Times New Roman"/>
                          <a:cs typeface="Tahoma"/>
                        </a:rPr>
                        <a:t>0</a:t>
                      </a:r>
                      <a:endParaRPr lang="el-GR" sz="1200"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000" b="1" dirty="0">
                          <a:solidFill>
                            <a:srgbClr val="0000FF"/>
                          </a:solidFill>
                          <a:latin typeface="Tahoma"/>
                          <a:ea typeface="Times New Roman"/>
                          <a:cs typeface="Tahoma"/>
                        </a:rPr>
                        <a:t>0</a:t>
                      </a:r>
                      <a:endParaRPr lang="el-GR" sz="1200" dirty="0"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000" b="1" dirty="0">
                          <a:solidFill>
                            <a:srgbClr val="0000FF"/>
                          </a:solidFill>
                          <a:latin typeface="Tahoma"/>
                          <a:ea typeface="Times New Roman"/>
                          <a:cs typeface="Tahoma"/>
                        </a:rPr>
                        <a:t>1</a:t>
                      </a:r>
                      <a:endParaRPr lang="el-GR" sz="1200" dirty="0"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ΠΡΑΞΗ </a:t>
            </a:r>
            <a:r>
              <a:rPr smtClean="0"/>
              <a:t>AND</a:t>
            </a:r>
            <a:endParaRPr lang="el-GR" dirty="0"/>
          </a:p>
        </p:txBody>
      </p:sp>
      <p:sp>
        <p:nvSpPr>
          <p:cNvPr id="5" name="4 - Ορθογώνιο"/>
          <p:cNvSpPr/>
          <p:nvPr/>
        </p:nvSpPr>
        <p:spPr>
          <a:xfrm>
            <a:off x="785786" y="2928934"/>
            <a:ext cx="75009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/>
              <a:t>Έχουμε δηλαδή αποτέλεσμα </a:t>
            </a:r>
            <a:r>
              <a:rPr lang="el-GR" sz="2000" b="1" dirty="0"/>
              <a:t>1</a:t>
            </a:r>
            <a:r>
              <a:rPr lang="el-GR" sz="2000" dirty="0"/>
              <a:t>, μόνο όταν και τα άλλα δύο </a:t>
            </a:r>
            <a:r>
              <a:rPr lang="en-US" sz="2000" dirty="0"/>
              <a:t>Bits </a:t>
            </a:r>
            <a:r>
              <a:rPr lang="el-GR" sz="2000" dirty="0"/>
              <a:t>είναι </a:t>
            </a:r>
            <a:r>
              <a:rPr lang="en-US" sz="2000" dirty="0" smtClean="0"/>
              <a:t>1</a:t>
            </a:r>
            <a:endParaRPr lang="el-GR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3" y="3714752"/>
            <a:ext cx="8291911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642918"/>
            <a:ext cx="850565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286124"/>
            <a:ext cx="8729795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357158" y="285728"/>
            <a:ext cx="8501122" cy="6286544"/>
          </a:xfrm>
        </p:spPr>
        <p:txBody>
          <a:bodyPr>
            <a:noAutofit/>
          </a:bodyPr>
          <a:lstStyle/>
          <a:p>
            <a:r>
              <a:rPr lang="el-GR" sz="2800" dirty="0" smtClean="0"/>
              <a:t>Όταν σε ένα δίκτυο δεσμεύονται παραπάνω διευθύνσεις για να καλύψουν τις ανάγκες τους και στην ουσία ένας μεγάλος αριθμός διευθύνσεων μένουν ανεκμετάλλευτες.</a:t>
            </a:r>
          </a:p>
          <a:p>
            <a:pPr>
              <a:buNone/>
            </a:pPr>
            <a:r>
              <a:rPr lang="el-GR" sz="2800" dirty="0" smtClean="0"/>
              <a:t>Για παράδειγμα ένας οργανισμός χρειάζεται να συνδέσει 25 υπολογιστές σε ένα δίκτυο όπου και θα του αποδοθεί ένα δίκτυο τάξης </a:t>
            </a:r>
            <a:r>
              <a:rPr lang="en-US" sz="2800" dirty="0" smtClean="0"/>
              <a:t>C</a:t>
            </a:r>
            <a:r>
              <a:rPr lang="el-GR" sz="2800" dirty="0" smtClean="0"/>
              <a:t> π.χ. 210.218.224.0 οπότε χρησιμοποιούνται από </a:t>
            </a:r>
            <a:r>
              <a:rPr lang="en-US" sz="2800" dirty="0" smtClean="0"/>
              <a:t> </a:t>
            </a:r>
            <a:r>
              <a:rPr lang="el-GR" sz="2800" dirty="0" smtClean="0"/>
              <a:t>210.218.224.1 έως 210.218.224.25. Έως τους 254; </a:t>
            </a:r>
          </a:p>
          <a:p>
            <a:pPr>
              <a:buNone/>
            </a:pPr>
            <a:r>
              <a:rPr lang="el-GR" sz="2800" dirty="0" smtClean="0"/>
              <a:t>Για παράδειγμα ένας οργανισμός θα ήθελε ένα δίκτυο για πχ 300 υπολογιστές, θα έπρεπε να χρησιμοποιήσει την κλάση Β όπου όμως θα είχε διαθέσιμες </a:t>
            </a:r>
            <a:r>
              <a:rPr lang="el-GR" sz="2800" dirty="0" err="1" smtClean="0"/>
              <a:t>ΙΡ</a:t>
            </a:r>
            <a:r>
              <a:rPr lang="el-GR" sz="2800" dirty="0" smtClean="0"/>
              <a:t> για 65.536…..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l-GR" sz="2800" dirty="0" smtClean="0"/>
              <a:t>Σκεφθείτε πόσες θα ήταν άχρηστες.</a:t>
            </a:r>
          </a:p>
          <a:p>
            <a:pPr>
              <a:buNone/>
            </a:pPr>
            <a:endParaRPr lang="el-GR" sz="2800" dirty="0" smtClean="0"/>
          </a:p>
          <a:p>
            <a:pPr>
              <a:buNone/>
            </a:pPr>
            <a:endParaRPr lang="el-GR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Προβλήματα που προκαλεί η δέσμευση διευθύνσεων που στην ουσία παραμένουν ανεκμετάλλευτες</a:t>
            </a:r>
          </a:p>
          <a:p>
            <a:endParaRPr lang="el-GR" dirty="0" smtClean="0"/>
          </a:p>
          <a:p>
            <a:r>
              <a:rPr lang="el-GR" dirty="0" smtClean="0"/>
              <a:t>σπατάλη και εξάντληση διαθέσιμων διευθύνσεων</a:t>
            </a:r>
          </a:p>
          <a:p>
            <a:r>
              <a:rPr lang="el-GR" dirty="0" smtClean="0"/>
              <a:t>Δυσχέρεια </a:t>
            </a:r>
          </a:p>
          <a:p>
            <a:pPr lvl="1"/>
            <a:r>
              <a:rPr lang="el-GR" dirty="0" smtClean="0"/>
              <a:t>στη δρομολόγηση πακέτων δεδομένων</a:t>
            </a:r>
          </a:p>
          <a:p>
            <a:pPr lvl="1"/>
            <a:r>
              <a:rPr lang="el-GR" dirty="0" smtClean="0"/>
              <a:t>Διαχείριση πινάκων δρομολόγησης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3a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4" y="-23"/>
            <a:ext cx="8786842" cy="6858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269456" y="2071678"/>
          <a:ext cx="8643998" cy="3357585"/>
        </p:xfrm>
        <a:graphic>
          <a:graphicData uri="http://schemas.openxmlformats.org/drawingml/2006/table">
            <a:tbl>
              <a:tblPr/>
              <a:tblGrid>
                <a:gridCol w="883227"/>
                <a:gridCol w="1320688"/>
                <a:gridCol w="1328994"/>
                <a:gridCol w="1993491"/>
                <a:gridCol w="3117598"/>
              </a:tblGrid>
              <a:tr h="671517">
                <a:tc>
                  <a:txBody>
                    <a:bodyPr/>
                    <a:lstStyle/>
                    <a:p>
                      <a:pPr algn="just">
                        <a:lnSpc>
                          <a:spcPct val="13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l-GR" sz="1800" spc="7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3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1800" spc="7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Πρώτο Byte (δεκαδικό)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l-GR" sz="1800" spc="7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3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1800" spc="7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Αριθμός Σταθμών Εργασίας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671517">
                <a:tc>
                  <a:txBody>
                    <a:bodyPr/>
                    <a:lstStyle/>
                    <a:p>
                      <a:pPr algn="just">
                        <a:lnSpc>
                          <a:spcPct val="13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1800" spc="7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Κλάση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1800" spc="7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Από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1800" spc="7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Ως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1800" spc="7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Αριθμός Δικτύων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671517">
                <a:tc>
                  <a:txBody>
                    <a:bodyPr/>
                    <a:lstStyle/>
                    <a:p>
                      <a:pPr algn="ctr">
                        <a:lnSpc>
                          <a:spcPct val="13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spc="7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A</a:t>
                      </a:r>
                      <a:endParaRPr lang="el-GR" sz="1800" spc="7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spc="7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el-GR" sz="1800" spc="7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spc="7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126</a:t>
                      </a:r>
                      <a:endParaRPr lang="el-GR" sz="1800" spc="7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spc="7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126</a:t>
                      </a:r>
                      <a:endParaRPr lang="el-GR" sz="1800" spc="7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spc="7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16777214</a:t>
                      </a:r>
                      <a:endParaRPr lang="el-GR" sz="1800" spc="7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671517">
                <a:tc>
                  <a:txBody>
                    <a:bodyPr/>
                    <a:lstStyle/>
                    <a:p>
                      <a:pPr algn="ctr">
                        <a:lnSpc>
                          <a:spcPct val="13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spc="7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B</a:t>
                      </a:r>
                      <a:endParaRPr lang="el-GR" sz="1800" spc="7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spc="7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128</a:t>
                      </a:r>
                      <a:endParaRPr lang="el-GR" sz="1800" spc="7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spc="7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191</a:t>
                      </a:r>
                      <a:endParaRPr lang="el-GR" sz="1800" spc="7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spc="7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16384</a:t>
                      </a:r>
                      <a:endParaRPr lang="el-GR" sz="1800" spc="7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spc="7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65534</a:t>
                      </a:r>
                      <a:endParaRPr lang="el-GR" sz="1800" spc="7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671517">
                <a:tc>
                  <a:txBody>
                    <a:bodyPr/>
                    <a:lstStyle/>
                    <a:p>
                      <a:pPr algn="ctr">
                        <a:lnSpc>
                          <a:spcPct val="13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spc="7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C</a:t>
                      </a:r>
                      <a:endParaRPr lang="el-GR" sz="1800" spc="7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spc="7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192</a:t>
                      </a:r>
                      <a:endParaRPr lang="el-GR" sz="1800" spc="7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spc="7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223</a:t>
                      </a:r>
                      <a:endParaRPr lang="el-GR" sz="1800" spc="7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spc="7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2097152</a:t>
                      </a:r>
                      <a:endParaRPr lang="el-GR" sz="1800" spc="7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2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spc="7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254</a:t>
                      </a:r>
                      <a:endParaRPr lang="el-GR" sz="1800" spc="7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Κλάσεις δικτύων-διευθύνσεων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Μάσκα δικτύου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6739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dirty="0" smtClean="0"/>
              <a:t>O αριθμός των </a:t>
            </a:r>
            <a:r>
              <a:rPr lang="el-GR" dirty="0" err="1" smtClean="0"/>
              <a:t>bit</a:t>
            </a:r>
            <a:r>
              <a:rPr lang="el-GR" dirty="0" smtClean="0"/>
              <a:t> που περιλαμβάνει το τμήμα δικτύου πολλές φορές γράφεται στο τέλος της διεύθυνσης </a:t>
            </a:r>
            <a:r>
              <a:rPr lang="el-GR" dirty="0" err="1" smtClean="0"/>
              <a:t>ΙΡ</a:t>
            </a:r>
            <a:r>
              <a:rPr lang="el-GR" dirty="0" smtClean="0"/>
              <a:t>. π.χ. 192.108.114.10/24 Αυτό σημαίνει τρία </a:t>
            </a:r>
            <a:r>
              <a:rPr lang="el-GR" dirty="0" err="1" smtClean="0"/>
              <a:t>byte</a:t>
            </a:r>
            <a:r>
              <a:rPr lang="el-GR" dirty="0" smtClean="0"/>
              <a:t> που περιγράφουν το δίκτυο και ένα </a:t>
            </a:r>
            <a:r>
              <a:rPr lang="el-GR" dirty="0" err="1" smtClean="0"/>
              <a:t>byte</a:t>
            </a:r>
            <a:r>
              <a:rPr lang="el-GR" dirty="0" smtClean="0"/>
              <a:t> που αποτελεί τον υπολογιστή υπηρεσίας. Συνεπώς το συγκεκριμένο δίκτυο έχει 256 διαθέσιμες </a:t>
            </a:r>
            <a:r>
              <a:rPr lang="el-GR" dirty="0" err="1" smtClean="0"/>
              <a:t>IP</a:t>
            </a:r>
            <a:r>
              <a:rPr lang="el-GR" dirty="0" smtClean="0"/>
              <a:t> διευθύνσεις για υπολογιστές. </a:t>
            </a:r>
          </a:p>
          <a:p>
            <a:pPr>
              <a:buNone/>
            </a:pPr>
            <a:r>
              <a:rPr lang="el-GR" dirty="0" smtClean="0"/>
              <a:t>Συνήθως χρησιμοποιείται ο όρος </a:t>
            </a:r>
            <a:r>
              <a:rPr lang="el-GR" dirty="0" err="1" smtClean="0"/>
              <a:t>subnet</a:t>
            </a:r>
            <a:r>
              <a:rPr lang="el-GR" dirty="0" smtClean="0"/>
              <a:t> </a:t>
            </a:r>
            <a:r>
              <a:rPr lang="el-GR" dirty="0" err="1" smtClean="0"/>
              <a:t>mask</a:t>
            </a:r>
            <a:r>
              <a:rPr lang="el-GR" dirty="0" smtClean="0"/>
              <a:t> για την περιγραφή του τμήματος δικτύου. Η </a:t>
            </a:r>
            <a:r>
              <a:rPr lang="el-GR" dirty="0" err="1" smtClean="0"/>
              <a:t>subnet</a:t>
            </a:r>
            <a:r>
              <a:rPr lang="el-GR" dirty="0" smtClean="0"/>
              <a:t> </a:t>
            </a:r>
            <a:r>
              <a:rPr lang="el-GR" dirty="0" err="1" smtClean="0"/>
              <a:t>mask</a:t>
            </a:r>
            <a:r>
              <a:rPr lang="el-GR" dirty="0" smtClean="0"/>
              <a:t> είναι ένας αριθμός 32-bit ο οποίος περιλαμβάνει '1' στα </a:t>
            </a:r>
            <a:r>
              <a:rPr lang="el-GR" dirty="0" err="1" smtClean="0"/>
              <a:t>bit</a:t>
            </a:r>
            <a:r>
              <a:rPr lang="el-GR" dirty="0" smtClean="0"/>
              <a:t> που αντιστοιχούν στο τμήμα δικτύου και '0' στα </a:t>
            </a:r>
            <a:r>
              <a:rPr lang="el-GR" dirty="0" err="1" smtClean="0"/>
              <a:t>bit</a:t>
            </a:r>
            <a:r>
              <a:rPr lang="el-GR" dirty="0" smtClean="0"/>
              <a:t> που αντιστοιχούν στο τμήμα υπολογιστή. Στο προηγούμενο παράδειγμα για τη διεύθυνση 192.108.114.10/24 η </a:t>
            </a:r>
            <a:r>
              <a:rPr lang="el-GR" dirty="0" err="1" smtClean="0"/>
              <a:t>subnet</a:t>
            </a:r>
            <a:r>
              <a:rPr lang="el-GR" dirty="0" smtClean="0"/>
              <a:t> </a:t>
            </a:r>
            <a:r>
              <a:rPr lang="el-GR" dirty="0" err="1" smtClean="0"/>
              <a:t>mask</a:t>
            </a:r>
            <a:r>
              <a:rPr lang="el-GR" dirty="0" smtClean="0"/>
              <a:t> είναι 255.255.255.0 Όπως είναι αντιληπτό η μάσκα </a:t>
            </a:r>
            <a:r>
              <a:rPr lang="el-GR" dirty="0" err="1" smtClean="0"/>
              <a:t>υποδικτύου</a:t>
            </a:r>
            <a:r>
              <a:rPr lang="el-GR" dirty="0" smtClean="0"/>
              <a:t> αναγράφεται με τη </a:t>
            </a:r>
            <a:r>
              <a:rPr lang="el-GR" dirty="0" err="1" smtClean="0"/>
              <a:t>σημιολογία</a:t>
            </a:r>
            <a:r>
              <a:rPr lang="el-GR" dirty="0" smtClean="0"/>
              <a:t> που αναγράφεται και η διεύθυνση </a:t>
            </a:r>
            <a:r>
              <a:rPr lang="el-GR" dirty="0" err="1" smtClean="0"/>
              <a:t>ΙΡ</a:t>
            </a:r>
            <a:r>
              <a:rPr lang="el-GR" dirty="0" smtClean="0"/>
              <a:t> δηλαδή τα τέσσερα </a:t>
            </a:r>
            <a:r>
              <a:rPr lang="el-GR" dirty="0" err="1" smtClean="0"/>
              <a:t>byte</a:t>
            </a:r>
            <a:r>
              <a:rPr lang="el-GR" dirty="0" smtClean="0"/>
              <a:t> σε δεκαδικούς αριθμούς οι οποίοι χωρίζονται με τελείες. 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ιεραρχικές διευθύνσεις </a:t>
            </a:r>
            <a:r>
              <a:rPr lang="el-GR" dirty="0" err="1" smtClean="0"/>
              <a:t>ΙΡ</a:t>
            </a:r>
            <a:r>
              <a:rPr lang="el-GR" dirty="0" smtClean="0"/>
              <a:t> παρέχουν το πλεονέκτημα της ευκολότερης δρομολόγησης καθώς αρκεί να ξέρει ο δρομολογητής μόνο τη διεύθυνση δικτύου για να στείλει ένα πακέτο στη σωστή κατεύθυνση όμως προκαλείται σπατάλη στις διευθύνσεις </a:t>
            </a:r>
            <a:r>
              <a:rPr lang="el-GR" dirty="0" err="1" smtClean="0"/>
              <a:t>ΙΡ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16668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600" dirty="0" smtClean="0"/>
              <a:t>ΘΥΜΗΘΕΙΤΕ</a:t>
            </a:r>
            <a:r>
              <a:rPr lang="en-US" sz="1600" dirty="0" smtClean="0"/>
              <a:t>:	</a:t>
            </a:r>
          </a:p>
          <a:p>
            <a:pPr>
              <a:buNone/>
            </a:pPr>
            <a:r>
              <a:rPr lang="en-US" sz="1600" dirty="0" smtClean="0"/>
              <a:t>	 </a:t>
            </a:r>
            <a:r>
              <a:rPr lang="en-US" sz="1600" dirty="0" smtClean="0"/>
              <a:t>Class A	</a:t>
            </a:r>
            <a:r>
              <a:rPr lang="en-US" sz="1600" dirty="0" smtClean="0"/>
              <a:t>0	( </a:t>
            </a:r>
            <a:r>
              <a:rPr lang="en-US" sz="1600" dirty="0" smtClean="0"/>
              <a:t>1-127)	</a:t>
            </a:r>
            <a:r>
              <a:rPr lang="el-GR" sz="1600" b="1" dirty="0" err="1" smtClean="0">
                <a:solidFill>
                  <a:srgbClr val="FF0000"/>
                </a:solidFill>
              </a:rPr>
              <a:t>ΔΔΔΔΔΔΔΔ</a:t>
            </a:r>
            <a:r>
              <a:rPr lang="en-US" sz="1600" b="1" dirty="0" smtClean="0"/>
              <a:t>. </a:t>
            </a:r>
            <a:r>
              <a:rPr lang="el-GR" sz="1600" b="1" dirty="0" err="1" smtClean="0"/>
              <a:t>ΥΥΥΥΥΥΥΥ</a:t>
            </a:r>
            <a:r>
              <a:rPr lang="en-US" sz="1600" b="1" dirty="0" smtClean="0"/>
              <a:t>. </a:t>
            </a:r>
            <a:r>
              <a:rPr lang="el-GR" sz="1600" b="1" dirty="0" err="1" smtClean="0"/>
              <a:t>ΥΥΥΥΥΥΥΥ</a:t>
            </a:r>
            <a:r>
              <a:rPr lang="en-US" sz="1600" b="1" dirty="0" smtClean="0"/>
              <a:t>. </a:t>
            </a:r>
            <a:r>
              <a:rPr lang="el-GR" sz="1600" b="1" dirty="0" err="1" smtClean="0"/>
              <a:t>ΥΥΥΥΥΥΥΥ</a:t>
            </a:r>
            <a:endParaRPr lang="el-GR" sz="1600" dirty="0" smtClean="0"/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 </a:t>
            </a:r>
            <a:r>
              <a:rPr lang="en-US" sz="1600" dirty="0" smtClean="0"/>
              <a:t>Class B	</a:t>
            </a:r>
            <a:r>
              <a:rPr lang="en-US" sz="1600" dirty="0" smtClean="0"/>
              <a:t>10</a:t>
            </a:r>
            <a:r>
              <a:rPr lang="en-US" sz="1600" dirty="0" smtClean="0"/>
              <a:t>	(128-191)	</a:t>
            </a:r>
            <a:r>
              <a:rPr lang="el-GR" sz="1600" b="1" dirty="0" err="1" smtClean="0">
                <a:solidFill>
                  <a:srgbClr val="FF0000"/>
                </a:solidFill>
              </a:rPr>
              <a:t>ΔΔΔΔΔΔΔΔ</a:t>
            </a:r>
            <a:r>
              <a:rPr lang="en-US" sz="1600" b="1" dirty="0" smtClean="0">
                <a:solidFill>
                  <a:srgbClr val="FF0000"/>
                </a:solidFill>
              </a:rPr>
              <a:t>. </a:t>
            </a:r>
            <a:r>
              <a:rPr lang="el-GR" sz="1600" b="1" dirty="0" err="1" smtClean="0">
                <a:solidFill>
                  <a:srgbClr val="FF0000"/>
                </a:solidFill>
              </a:rPr>
              <a:t>ΔΔΔΔΔΔΔΔ</a:t>
            </a:r>
            <a:r>
              <a:rPr lang="en-US" sz="1600" b="1" dirty="0" smtClean="0">
                <a:solidFill>
                  <a:srgbClr val="FF0000"/>
                </a:solidFill>
              </a:rPr>
              <a:t>. </a:t>
            </a:r>
            <a:r>
              <a:rPr lang="el-GR" sz="1600" b="1" dirty="0" err="1" smtClean="0"/>
              <a:t>ΥΥΥΥΥΥΥΥ</a:t>
            </a:r>
            <a:r>
              <a:rPr lang="en-US" sz="1600" b="1" dirty="0" smtClean="0"/>
              <a:t>. </a:t>
            </a:r>
            <a:r>
              <a:rPr lang="el-GR" sz="1600" b="1" dirty="0" err="1" smtClean="0"/>
              <a:t>ΥΥΥΥΥΥΥΥ</a:t>
            </a:r>
            <a:endParaRPr lang="el-GR" sz="1600" dirty="0" smtClean="0"/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 </a:t>
            </a:r>
            <a:r>
              <a:rPr lang="en-US" sz="1600" dirty="0" smtClean="0"/>
              <a:t>Class C	</a:t>
            </a:r>
            <a:r>
              <a:rPr lang="en-US" sz="1600" dirty="0" smtClean="0"/>
              <a:t>110  </a:t>
            </a:r>
            <a:r>
              <a:rPr lang="en-US" sz="1600" dirty="0" smtClean="0"/>
              <a:t>	(192-223)	</a:t>
            </a:r>
            <a:r>
              <a:rPr lang="el-GR" sz="1600" b="1" dirty="0" err="1" smtClean="0">
                <a:solidFill>
                  <a:srgbClr val="FF0000"/>
                </a:solidFill>
              </a:rPr>
              <a:t>ΔΔΔΔΔΔΔΔ</a:t>
            </a:r>
            <a:r>
              <a:rPr lang="en-US" sz="1600" b="1" dirty="0" smtClean="0">
                <a:solidFill>
                  <a:srgbClr val="FF0000"/>
                </a:solidFill>
              </a:rPr>
              <a:t>. </a:t>
            </a:r>
            <a:r>
              <a:rPr lang="el-GR" sz="1600" b="1" dirty="0" err="1" smtClean="0">
                <a:solidFill>
                  <a:srgbClr val="FF0000"/>
                </a:solidFill>
              </a:rPr>
              <a:t>ΔΔΔΔΔΔΔΔ</a:t>
            </a:r>
            <a:r>
              <a:rPr lang="en-US" sz="1600" b="1" dirty="0" smtClean="0">
                <a:solidFill>
                  <a:srgbClr val="FF0000"/>
                </a:solidFill>
              </a:rPr>
              <a:t>. </a:t>
            </a:r>
            <a:r>
              <a:rPr lang="el-GR" sz="1600" b="1" dirty="0" err="1" smtClean="0">
                <a:solidFill>
                  <a:srgbClr val="FF0000"/>
                </a:solidFill>
              </a:rPr>
              <a:t>ΔΔΔΔΔΔΔΔ</a:t>
            </a:r>
            <a:r>
              <a:rPr lang="el-GR" sz="1600" b="1" dirty="0" err="1" smtClean="0"/>
              <a:t>.ΥΥΥΥΥΥΥΥ</a:t>
            </a:r>
            <a:endParaRPr lang="el-GR" sz="16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Χαρτί">
  <a:themeElements>
    <a:clrScheme name="Χαρτί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Χαρτί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Χαρτ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120</TotalTime>
  <Words>344</Words>
  <Application>Microsoft Office PowerPoint</Application>
  <PresentationFormat>Προβολή στην οθόνη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Χαρτί</vt:lpstr>
      <vt:lpstr>Σπατάλη Διευθύνσεων</vt:lpstr>
      <vt:lpstr>Διαφάνεια 2</vt:lpstr>
      <vt:lpstr>Διαφάνεια 3</vt:lpstr>
      <vt:lpstr>Διαφάνεια 4</vt:lpstr>
      <vt:lpstr>Κλάσεις δικτύων-διευθύνσεων</vt:lpstr>
      <vt:lpstr>Μάσκα δικτύου</vt:lpstr>
      <vt:lpstr>Διαφάνεια 7</vt:lpstr>
      <vt:lpstr>Διαφάνεια 8</vt:lpstr>
      <vt:lpstr>Διαφάνεια 9</vt:lpstr>
      <vt:lpstr>ΠΡΑΞΗ AND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Σπατάλη Διευθύνσεων</dc:title>
  <dc:creator>zoi</dc:creator>
  <cp:lastModifiedBy>zoi</cp:lastModifiedBy>
  <cp:revision>16</cp:revision>
  <dcterms:created xsi:type="dcterms:W3CDTF">2016-11-17T15:24:29Z</dcterms:created>
  <dcterms:modified xsi:type="dcterms:W3CDTF">2016-11-17T17:28:19Z</dcterms:modified>
</cp:coreProperties>
</file>