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Τίτλος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1AF4-B589-42AF-AE59-157B4593D11A}" type="datetimeFigureOut">
              <a:rPr lang="el-GR" smtClean="0"/>
              <a:t>13/11/2016</a:t>
            </a:fld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993B72-01F6-472D-ABD3-2ACC6EA05A57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1AF4-B589-42AF-AE59-157B4593D11A}" type="datetimeFigureOut">
              <a:rPr lang="el-GR" smtClean="0"/>
              <a:t>13/11/2016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3B72-01F6-472D-ABD3-2ACC6EA05A5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1AF4-B589-42AF-AE59-157B4593D11A}" type="datetimeFigureOut">
              <a:rPr lang="el-GR" smtClean="0"/>
              <a:t>13/11/2016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3B72-01F6-472D-ABD3-2ACC6EA05A5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C181AF4-B589-42AF-AE59-157B4593D11A}" type="datetimeFigureOut">
              <a:rPr lang="el-GR" smtClean="0"/>
              <a:t>13/11/2016</a:t>
            </a:fld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C993B72-01F6-472D-ABD3-2ACC6EA05A57}" type="slidenum">
              <a:rPr lang="el-GR" smtClean="0"/>
              <a:t>‹#›</a:t>
            </a:fld>
            <a:endParaRPr lang="el-GR"/>
          </a:p>
        </p:txBody>
      </p:sp>
      <p:sp>
        <p:nvSpPr>
          <p:cNvPr id="16" name="15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1AF4-B589-42AF-AE59-157B4593D11A}" type="datetimeFigureOut">
              <a:rPr lang="el-GR" smtClean="0"/>
              <a:t>13/11/2016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3B72-01F6-472D-ABD3-2ACC6EA05A57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1AF4-B589-42AF-AE59-157B4593D11A}" type="datetimeFigureOut">
              <a:rPr lang="el-GR" smtClean="0"/>
              <a:t>13/11/2016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3B72-01F6-472D-ABD3-2ACC6EA05A57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3B72-01F6-472D-ABD3-2ACC6EA05A57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1AF4-B589-42AF-AE59-157B4593D11A}" type="datetimeFigureOut">
              <a:rPr lang="el-GR" smtClean="0"/>
              <a:t>13/11/2016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2" name="31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3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1AF4-B589-42AF-AE59-157B4593D11A}" type="datetimeFigureOut">
              <a:rPr lang="el-GR" smtClean="0"/>
              <a:t>13/11/2016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3B72-01F6-472D-ABD3-2ACC6EA05A57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1AF4-B589-42AF-AE59-157B4593D11A}" type="datetimeFigureOut">
              <a:rPr lang="el-GR" smtClean="0"/>
              <a:t>13/11/2016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93B72-01F6-472D-ABD3-2ACC6EA05A57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1" name="30 - Τίτλος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C181AF4-B589-42AF-AE59-157B4593D11A}" type="datetimeFigureOut">
              <a:rPr lang="el-GR" smtClean="0"/>
              <a:t>13/11/2016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993B72-01F6-472D-ABD3-2ACC6EA05A57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81AF4-B589-42AF-AE59-157B4593D11A}" type="datetimeFigureOut">
              <a:rPr lang="el-GR" smtClean="0"/>
              <a:t>13/11/2016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993B72-01F6-472D-ABD3-2ACC6EA05A57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C181AF4-B589-42AF-AE59-157B4593D11A}" type="datetimeFigureOut">
              <a:rPr lang="el-GR" smtClean="0"/>
              <a:t>13/11/2016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C993B72-01F6-472D-ABD3-2ACC6EA05A57}" type="slidenum">
              <a:rPr lang="el-GR" smtClean="0"/>
              <a:t>‹#›</a:t>
            </a:fld>
            <a:endParaRPr lang="el-GR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ΔΙΕΥΘΥΝΣΕΙΣ </a:t>
            </a:r>
            <a:r>
              <a:rPr lang="en-US" dirty="0" smtClean="0"/>
              <a:t>IPv4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24520"/>
          </a:xfrm>
        </p:spPr>
        <p:txBody>
          <a:bodyPr/>
          <a:lstStyle/>
          <a:p>
            <a:r>
              <a:rPr lang="el-GR" dirty="0" smtClean="0"/>
              <a:t>Το πρωτόκολλο </a:t>
            </a:r>
            <a:r>
              <a:rPr lang="el-GR" dirty="0" err="1" smtClean="0"/>
              <a:t>IP</a:t>
            </a:r>
            <a:r>
              <a:rPr lang="el-GR" dirty="0" smtClean="0"/>
              <a:t> ορίζει ότι οι υπολογιστές που συμμετέχουν σε ένα δίκτυο, χρησιμοποιώντας το συγκεκριμένο πρωτόκολλο (την έκδοση 4 - IPv4), αναγνωρίζονται με μοναδικό τρόπο από έναν 32μπιτο δυαδικό αριθμό, την διεύθυνση </a:t>
            </a:r>
            <a:r>
              <a:rPr lang="el-GR" dirty="0" err="1" smtClean="0"/>
              <a:t>IP</a:t>
            </a:r>
            <a:r>
              <a:rPr lang="el-GR" dirty="0" smtClean="0"/>
              <a:t> (</a:t>
            </a:r>
            <a:r>
              <a:rPr lang="el-GR" dirty="0" err="1" smtClean="0"/>
              <a:t>IP</a:t>
            </a:r>
            <a:r>
              <a:rPr lang="el-GR" dirty="0" smtClean="0"/>
              <a:t> </a:t>
            </a:r>
            <a:r>
              <a:rPr lang="el-GR" dirty="0" err="1" smtClean="0"/>
              <a:t>Address</a:t>
            </a:r>
            <a:r>
              <a:rPr lang="el-GR" dirty="0" smtClean="0"/>
              <a:t>). </a:t>
            </a:r>
            <a:endParaRPr lang="en-US" dirty="0" smtClean="0"/>
          </a:p>
          <a:p>
            <a:r>
              <a:rPr lang="el-GR" dirty="0" smtClean="0"/>
              <a:t> </a:t>
            </a:r>
            <a:r>
              <a:rPr lang="el-GR" dirty="0" smtClean="0"/>
              <a:t>Ένας τέτοιος αριθμός είναι π.χ.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</a:t>
            </a:r>
            <a:r>
              <a:rPr lang="el-GR" dirty="0" smtClean="0"/>
              <a:t>11000000 </a:t>
            </a:r>
            <a:r>
              <a:rPr lang="el-GR" dirty="0" smtClean="0"/>
              <a:t>10101000 00000001 00010010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</a:t>
            </a:r>
            <a:r>
              <a:rPr lang="el-GR" dirty="0" smtClean="0"/>
              <a:t>που είναι η διεύθυνση 192.168.1.18 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Επειδή  </a:t>
            </a:r>
            <a:r>
              <a:rPr lang="el-GR" dirty="0" smtClean="0"/>
              <a:t>ένας αριθμός, </a:t>
            </a:r>
            <a:r>
              <a:rPr lang="el-GR" sz="2800" dirty="0" smtClean="0">
                <a:solidFill>
                  <a:srgbClr val="FFFF00"/>
                </a:solidFill>
              </a:rPr>
              <a:t>11000000 10101000 00000001 </a:t>
            </a:r>
            <a:r>
              <a:rPr lang="el-GR" sz="2800" dirty="0" smtClean="0">
                <a:solidFill>
                  <a:srgbClr val="FFFF00"/>
                </a:solidFill>
              </a:rPr>
              <a:t>00010010</a:t>
            </a:r>
            <a:r>
              <a:rPr lang="el-GR" dirty="0" smtClean="0"/>
              <a:t>, </a:t>
            </a:r>
            <a:r>
              <a:rPr lang="el-GR" dirty="0" smtClean="0"/>
              <a:t>είναι </a:t>
            </a:r>
            <a:r>
              <a:rPr lang="el-GR" dirty="0" err="1" smtClean="0"/>
              <a:t>δυσκολομνημόνευτος</a:t>
            </a:r>
            <a:r>
              <a:rPr lang="el-GR" dirty="0" smtClean="0"/>
              <a:t> </a:t>
            </a:r>
            <a:r>
              <a:rPr lang="el-GR" dirty="0" smtClean="0"/>
              <a:t>γράφεται </a:t>
            </a:r>
            <a:r>
              <a:rPr lang="el-GR" dirty="0" smtClean="0"/>
              <a:t>ως εξής:  </a:t>
            </a:r>
            <a:endParaRPr lang="el-GR" dirty="0" smtClean="0"/>
          </a:p>
          <a:p>
            <a:r>
              <a:rPr lang="el-GR" dirty="0" err="1" smtClean="0"/>
              <a:t>Tα</a:t>
            </a:r>
            <a:r>
              <a:rPr lang="el-GR" dirty="0" smtClean="0"/>
              <a:t> </a:t>
            </a:r>
            <a:r>
              <a:rPr lang="el-GR" dirty="0" smtClean="0"/>
              <a:t>ψηφία του, </a:t>
            </a:r>
            <a:endParaRPr lang="el-GR" dirty="0" smtClean="0"/>
          </a:p>
          <a:p>
            <a:pPr lvl="1"/>
            <a:r>
              <a:rPr lang="el-GR" dirty="0" smtClean="0"/>
              <a:t>ομαδοποιούνται </a:t>
            </a:r>
            <a:r>
              <a:rPr lang="el-GR" dirty="0" smtClean="0"/>
              <a:t>σε τέσσερα τμήματα του ενός </a:t>
            </a:r>
            <a:r>
              <a:rPr lang="el-GR" dirty="0" err="1" smtClean="0"/>
              <a:t>byte</a:t>
            </a:r>
            <a:r>
              <a:rPr lang="el-GR" dirty="0" smtClean="0"/>
              <a:t> και  </a:t>
            </a:r>
            <a:endParaRPr lang="el-GR" dirty="0" smtClean="0"/>
          </a:p>
          <a:p>
            <a:pPr lvl="1"/>
            <a:r>
              <a:rPr lang="el-GR" dirty="0" smtClean="0"/>
              <a:t>αναγράφονται </a:t>
            </a:r>
            <a:r>
              <a:rPr lang="el-GR" dirty="0" smtClean="0"/>
              <a:t>τα αντίστοιχα δεκαδικά τους ισοδύναμα, </a:t>
            </a:r>
            <a:endParaRPr lang="el-GR" dirty="0" smtClean="0"/>
          </a:p>
          <a:p>
            <a:pPr lvl="1"/>
            <a:r>
              <a:rPr lang="el-GR" dirty="0" smtClean="0"/>
              <a:t> </a:t>
            </a:r>
            <a:r>
              <a:rPr lang="el-GR" dirty="0" smtClean="0"/>
              <a:t>διαχωριζόμενα από τα διπλανά τους με τελείες.  </a:t>
            </a:r>
            <a:endParaRPr lang="el-GR" dirty="0" smtClean="0"/>
          </a:p>
          <a:p>
            <a:r>
              <a:rPr lang="el-GR" dirty="0" smtClean="0"/>
              <a:t>Ο </a:t>
            </a:r>
            <a:r>
              <a:rPr lang="el-GR" dirty="0" smtClean="0"/>
              <a:t>συγκεκριμένος τρόπος γραφής αναφέρεται ως δεκαδική σημειογραφία με τελείες (</a:t>
            </a:r>
            <a:r>
              <a:rPr lang="el-GR" dirty="0" err="1" smtClean="0"/>
              <a:t>four</a:t>
            </a:r>
            <a:r>
              <a:rPr lang="el-GR" dirty="0" smtClean="0"/>
              <a:t>-</a:t>
            </a:r>
            <a:r>
              <a:rPr lang="el-GR" dirty="0" err="1" smtClean="0"/>
              <a:t>part</a:t>
            </a:r>
            <a:r>
              <a:rPr lang="el-GR" dirty="0" smtClean="0"/>
              <a:t> </a:t>
            </a:r>
            <a:r>
              <a:rPr lang="el-GR" dirty="0" err="1" smtClean="0"/>
              <a:t>dotted</a:t>
            </a:r>
            <a:r>
              <a:rPr lang="el-GR" dirty="0" smtClean="0"/>
              <a:t> </a:t>
            </a:r>
            <a:r>
              <a:rPr lang="el-GR" dirty="0" err="1" smtClean="0"/>
              <a:t>decimal</a:t>
            </a:r>
            <a:r>
              <a:rPr lang="el-GR" dirty="0" smtClean="0"/>
              <a:t> </a:t>
            </a:r>
            <a:r>
              <a:rPr lang="el-GR" dirty="0" err="1" smtClean="0"/>
              <a:t>notation</a:t>
            </a:r>
            <a:r>
              <a:rPr lang="el-GR" dirty="0" smtClean="0"/>
              <a:t>)  Σύμφωνα με αυτόν τον τρόπο γραφής μια διεύθυνση </a:t>
            </a:r>
            <a:r>
              <a:rPr lang="el-GR" dirty="0" err="1" smtClean="0"/>
              <a:t>IP</a:t>
            </a:r>
            <a:r>
              <a:rPr lang="el-GR" dirty="0" smtClean="0"/>
              <a:t> για να είναι σωστή θα πρέπει: </a:t>
            </a:r>
            <a:endParaRPr lang="el-GR" dirty="0" smtClean="0"/>
          </a:p>
          <a:p>
            <a:pPr lvl="1"/>
            <a:r>
              <a:rPr lang="el-GR" dirty="0" smtClean="0"/>
              <a:t>να </a:t>
            </a:r>
            <a:r>
              <a:rPr lang="el-GR" dirty="0" smtClean="0"/>
              <a:t>αποτελείται από τέσσερις δεκαδικούς αριθμούς διαχωρισμένους με τελείες </a:t>
            </a:r>
            <a:endParaRPr lang="el-GR" dirty="0" smtClean="0"/>
          </a:p>
          <a:p>
            <a:pPr lvl="1"/>
            <a:r>
              <a:rPr lang="el-GR" dirty="0" smtClean="0"/>
              <a:t>κάθε </a:t>
            </a:r>
            <a:r>
              <a:rPr lang="el-GR" dirty="0" smtClean="0"/>
              <a:t>αριθμός να είναι μεταξύ του μηδενός 0 και του 255 (αφού αυτές είναι οι τιμές που μπορεί να πάρει ένας </a:t>
            </a:r>
            <a:r>
              <a:rPr lang="el-GR" dirty="0" err="1" smtClean="0"/>
              <a:t>οκταψήφιος</a:t>
            </a:r>
            <a:r>
              <a:rPr lang="el-GR" dirty="0" smtClean="0"/>
              <a:t> δυαδικός αριθμός – </a:t>
            </a:r>
            <a:r>
              <a:rPr lang="el-GR" dirty="0" err="1" smtClean="0"/>
              <a:t>byte</a:t>
            </a:r>
            <a:r>
              <a:rPr lang="el-GR" dirty="0" smtClean="0"/>
              <a:t>, από 0 έως 28-1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Τρόπος γραφής μια διεύθυνσης IPv4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215" y="785794"/>
            <a:ext cx="8818941" cy="4357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10 - Ομάδα"/>
          <p:cNvGrpSpPr/>
          <p:nvPr/>
        </p:nvGrpSpPr>
        <p:grpSpPr>
          <a:xfrm>
            <a:off x="316922" y="-11077"/>
            <a:ext cx="8541357" cy="6883145"/>
            <a:chOff x="316922" y="-25145"/>
            <a:chExt cx="8541357" cy="6883145"/>
          </a:xfrm>
        </p:grpSpPr>
        <p:grpSp>
          <p:nvGrpSpPr>
            <p:cNvPr id="7" name="6 - Ομάδα"/>
            <p:cNvGrpSpPr/>
            <p:nvPr/>
          </p:nvGrpSpPr>
          <p:grpSpPr>
            <a:xfrm>
              <a:off x="316922" y="-25145"/>
              <a:ext cx="8541357" cy="6883145"/>
              <a:chOff x="316922" y="-25145"/>
              <a:chExt cx="8541357" cy="6883145"/>
            </a:xfrm>
          </p:grpSpPr>
          <p:pic>
            <p:nvPicPr>
              <p:cNvPr id="3075" name="Picture 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16922" y="-25145"/>
                <a:ext cx="8541357" cy="68831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3076" name="Picture 4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043096" y="5500702"/>
                <a:ext cx="571504" cy="3187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  <p:pic>
          <p:nvPicPr>
            <p:cNvPr id="3078" name="Picture 6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85984" y="6357958"/>
              <a:ext cx="1466850" cy="295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10206"/>
          </a:xfrm>
          <a:ln>
            <a:noFill/>
          </a:ln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Ελέγχω εάν από το 207 αφαιρείται η μεγαλύτερη αξία ψηφίου που είναι το 128</a:t>
            </a:r>
          </a:p>
          <a:p>
            <a:pPr marL="880110" lvl="1" indent="-514350"/>
            <a:r>
              <a:rPr lang="el-G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Εφόσον αφαιρείται, εκτελώ αφαίρεση 207-128=79 και σημειώνω 1 στη θέση </a:t>
            </a:r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1200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Ελέγχω εάν από το </a:t>
            </a: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79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αφαιρείται η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επόμενη μεγαλύτερη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αξία ψηφίου που είναι το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64</a:t>
            </a:r>
            <a:endParaRPr lang="el-GR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880110" lvl="1" indent="-514350"/>
            <a:r>
              <a:rPr lang="el-G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Εφόσον αφαιρείται, εκτελώ αφαίρεση 79-64=15 και σημειώνω 1 στη θέση </a:t>
            </a:r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l-GR" sz="1200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</a:t>
            </a:r>
            <a:endParaRPr lang="en-US" sz="1200" baseline="-25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Ελέγχω εάν από το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αφαιρείται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η</a:t>
            </a:r>
            <a:r>
              <a:rPr lang="en-US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επόμενη μεγαλύτερη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αξία ψηφίου που είναι το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32</a:t>
            </a:r>
            <a:endParaRPr lang="el-GR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880110" lvl="1" indent="-514350"/>
            <a:r>
              <a:rPr lang="el-G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Εφόσον δεν αφαιρείται</a:t>
            </a:r>
            <a:r>
              <a:rPr lang="el-G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l-G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σημειώνω 0 </a:t>
            </a:r>
            <a:r>
              <a:rPr lang="el-G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στη θέση </a:t>
            </a:r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l-GR" sz="1200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1200" baseline="-25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Ελέγχω εάν από το 15 αφαιρείται η επόμενη μεγαλύτερη αξία ψηφίου που είναι το 16</a:t>
            </a:r>
            <a:endParaRPr lang="el-GR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880110" lvl="1" indent="-514350"/>
            <a:r>
              <a:rPr lang="el-G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Εφόσον δεν αφαιρείται, σημειώνω 0 στη θέση </a:t>
            </a:r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l-GR" sz="1200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1200" baseline="-25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Ελέγχω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εάν από το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αφαιρείται η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επόμενη μεγαλύτερη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αξία ψηφίου που είναι το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el-GR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880110" lvl="1" indent="-514350"/>
            <a:r>
              <a:rPr lang="el-G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Εφόσον </a:t>
            </a:r>
            <a:r>
              <a:rPr lang="el-G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αφαιρείται, εκτελώ αφαίρεση </a:t>
            </a:r>
            <a:r>
              <a:rPr lang="el-G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15-8=7 </a:t>
            </a:r>
            <a:r>
              <a:rPr lang="el-G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και σημειώνω 1 στη θέση </a:t>
            </a:r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l-GR" sz="1200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1200" baseline="-25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Ελέγχω εάν από το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αφαιρείται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η επόμενη μεγαλύτερη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αξία ψηφίου που είναι το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l-GR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880110" lvl="1" indent="-514350"/>
            <a:r>
              <a:rPr lang="el-G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Εφόσον αφαιρείται, εκτελώ αφαίρεση </a:t>
            </a:r>
            <a:r>
              <a:rPr lang="el-G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7-4=3 </a:t>
            </a:r>
            <a:r>
              <a:rPr lang="el-G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και σημειώνω 1 στη θέση </a:t>
            </a:r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l-GR" sz="1200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1200" baseline="-25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Ελέγχω εάν από το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 αφαιρείται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η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επόμενη μεγαλύτερη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αξία ψηφίου που είναι το 2</a:t>
            </a:r>
          </a:p>
          <a:p>
            <a:pPr marL="880110" lvl="1" indent="-514350"/>
            <a:r>
              <a:rPr lang="el-G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Εφόσον αφαιρείται, εκτελώ αφαίρεση </a:t>
            </a:r>
            <a:r>
              <a:rPr lang="el-G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3-2=1 </a:t>
            </a:r>
            <a:r>
              <a:rPr lang="el-G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και σημειώνω 1 στη θέση </a:t>
            </a:r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l-GR" sz="1200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n-US" sz="1200" baseline="-25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Ελέγχω εάν από το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αφαιρείται η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επόμενη μεγαλύτερη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αξία ψηφίου που είναι το </a:t>
            </a:r>
            <a:r>
              <a:rPr lang="el-GR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endParaRPr lang="el-GR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880110" lvl="1" indent="-514350"/>
            <a:r>
              <a:rPr lang="el-G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Εφόσον αφαιρείται, εκτελώ αφαίρεση </a:t>
            </a:r>
            <a:r>
              <a:rPr lang="el-G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1-1=0 και </a:t>
            </a:r>
            <a:r>
              <a:rPr lang="el-GR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σημειώνω 1 στη θέση </a:t>
            </a:r>
            <a:r>
              <a:rPr lang="en-US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l-GR" sz="1200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endParaRPr lang="en-US" sz="1200" baseline="-25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880110" lvl="1" indent="-514350">
              <a:buFont typeface="+mj-lt"/>
              <a:buAutoNum type="arabicPeriod"/>
            </a:pPr>
            <a:endParaRPr lang="en-US" sz="1200" baseline="-25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285984" y="6286520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128+64+8+4+2+1=207  </a:t>
            </a:r>
            <a:r>
              <a:rPr lang="el-GR" dirty="0" smtClean="0">
                <a:solidFill>
                  <a:schemeClr val="bg1"/>
                </a:solidFill>
                <a:sym typeface="Wingdings" pitchFamily="2" charset="2"/>
              </a:rPr>
              <a:t> </a:t>
            </a:r>
            <a:r>
              <a:rPr lang="el-GR" dirty="0" smtClean="0">
                <a:solidFill>
                  <a:schemeClr val="bg1"/>
                </a:solidFill>
              </a:rPr>
              <a:t>11001111</a:t>
            </a: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830" y="285728"/>
            <a:ext cx="8744122" cy="6167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74</TotalTime>
  <Words>391</Words>
  <Application>Microsoft Office PowerPoint</Application>
  <PresentationFormat>Προβολή στην οθόνη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Χαρτί</vt:lpstr>
      <vt:lpstr>ΔΙΕΥΘΥΝΣΕΙΣ IPv4</vt:lpstr>
      <vt:lpstr>Διαφάνεια 2</vt:lpstr>
      <vt:lpstr>Τρόπος γραφής μια διεύθυνσης IPv4 </vt:lpstr>
      <vt:lpstr>Διαφάνεια 4</vt:lpstr>
      <vt:lpstr>Διαφάνεια 5</vt:lpstr>
      <vt:lpstr>Διαφάνεια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ΔΙΕΥΘΥΝΣΕΙΣ IPv4</dc:title>
  <dc:creator>zoi</dc:creator>
  <cp:lastModifiedBy>zoi</cp:lastModifiedBy>
  <cp:revision>5</cp:revision>
  <dcterms:created xsi:type="dcterms:W3CDTF">2016-11-13T17:00:51Z</dcterms:created>
  <dcterms:modified xsi:type="dcterms:W3CDTF">2016-11-13T18:15:11Z</dcterms:modified>
</cp:coreProperties>
</file>