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58" r:id="rId5"/>
    <p:sldId id="259" r:id="rId6"/>
    <p:sldId id="260" r:id="rId7"/>
    <p:sldId id="263" r:id="rId8"/>
    <p:sldId id="262" r:id="rId9"/>
    <p:sldId id="264" r:id="rId10"/>
    <p:sldId id="265" r:id="rId11"/>
    <p:sldId id="266" r:id="rId12"/>
    <p:sldId id="267" r:id="rId13"/>
    <p:sldId id="268" r:id="rId14"/>
    <p:sldId id="269" r:id="rId15"/>
    <p:sldId id="270" r:id="rId16"/>
    <p:sldId id="274" r:id="rId17"/>
    <p:sldId id="271" r:id="rId18"/>
    <p:sldId id="272" r:id="rId19"/>
    <p:sldId id="273"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Υπότιτλος"/>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Τίτλος"/>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smtClean="0"/>
              <a:t>Kλικ για επεξεργασία του τίτλου</a:t>
            </a:r>
            <a:endParaRPr kumimoji="0" lang="en-US"/>
          </a:p>
        </p:txBody>
      </p:sp>
      <p:cxnSp>
        <p:nvCxnSpPr>
          <p:cNvPr id="8" name="7 - Ευθεία γραμμή σύνδεσης"/>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 Έλλειψη"/>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 Θέση ημερομηνίας"/>
          <p:cNvSpPr>
            <a:spLocks noGrp="1"/>
          </p:cNvSpPr>
          <p:nvPr>
            <p:ph type="dt" sz="half" idx="10"/>
          </p:nvPr>
        </p:nvSpPr>
        <p:spPr/>
        <p:txBody>
          <a:bodyPr/>
          <a:lstStyle/>
          <a:p>
            <a:fld id="{9C0DDECE-4FBD-4583-95AF-6B65F954DE05}" type="datetimeFigureOut">
              <a:rPr lang="el-GR" smtClean="0"/>
              <a:t>15/10/2016</a:t>
            </a:fld>
            <a:endParaRPr lang="el-GR"/>
          </a:p>
        </p:txBody>
      </p:sp>
      <p:sp>
        <p:nvSpPr>
          <p:cNvPr id="16" name="15 - Θέση αριθμού διαφάνειας"/>
          <p:cNvSpPr>
            <a:spLocks noGrp="1"/>
          </p:cNvSpPr>
          <p:nvPr>
            <p:ph type="sldNum" sz="quarter" idx="11"/>
          </p:nvPr>
        </p:nvSpPr>
        <p:spPr/>
        <p:txBody>
          <a:bodyPr/>
          <a:lstStyle/>
          <a:p>
            <a:fld id="{A18085D5-8765-4C31-9360-E3D90EF5A62E}" type="slidenum">
              <a:rPr lang="el-GR" smtClean="0"/>
              <a:t>‹#›</a:t>
            </a:fld>
            <a:endParaRPr lang="el-GR"/>
          </a:p>
        </p:txBody>
      </p:sp>
      <p:sp>
        <p:nvSpPr>
          <p:cNvPr id="17" name="16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C0DDECE-4FBD-4583-95AF-6B65F954DE05}" type="datetimeFigureOut">
              <a:rPr lang="el-GR" smtClean="0"/>
              <a:t>15/10/2016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18085D5-8765-4C31-9360-E3D90EF5A62E}"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C0DDECE-4FBD-4583-95AF-6B65F954DE05}" type="datetimeFigureOut">
              <a:rPr lang="el-GR" smtClean="0"/>
              <a:t>15/10/2016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18085D5-8765-4C31-9360-E3D90EF5A62E}"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8 - Θέση περιεχομένου"/>
          <p:cNvSpPr>
            <a:spLocks noGrp="1"/>
          </p:cNvSpPr>
          <p:nvPr>
            <p:ph idx="1"/>
          </p:nvPr>
        </p:nvSpPr>
        <p:spPr>
          <a:xfrm>
            <a:off x="457200" y="1524000"/>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4" name="13 - Θέση ημερομηνίας"/>
          <p:cNvSpPr>
            <a:spLocks noGrp="1"/>
          </p:cNvSpPr>
          <p:nvPr>
            <p:ph type="dt" sz="half" idx="14"/>
          </p:nvPr>
        </p:nvSpPr>
        <p:spPr/>
        <p:txBody>
          <a:bodyPr/>
          <a:lstStyle/>
          <a:p>
            <a:fld id="{9C0DDECE-4FBD-4583-95AF-6B65F954DE05}" type="datetimeFigureOut">
              <a:rPr lang="el-GR" smtClean="0"/>
              <a:t>15/10/2016</a:t>
            </a:fld>
            <a:endParaRPr lang="el-GR"/>
          </a:p>
        </p:txBody>
      </p:sp>
      <p:sp>
        <p:nvSpPr>
          <p:cNvPr id="15" name="14 - Θέση αριθμού διαφάνειας"/>
          <p:cNvSpPr>
            <a:spLocks noGrp="1"/>
          </p:cNvSpPr>
          <p:nvPr>
            <p:ph type="sldNum" sz="quarter" idx="15"/>
          </p:nvPr>
        </p:nvSpPr>
        <p:spPr/>
        <p:txBody>
          <a:bodyPr/>
          <a:lstStyle>
            <a:lvl1pPr algn="ctr">
              <a:defRPr/>
            </a:lvl1pPr>
          </a:lstStyle>
          <a:p>
            <a:fld id="{A18085D5-8765-4C31-9360-E3D90EF5A62E}" type="slidenum">
              <a:rPr lang="el-GR" smtClean="0"/>
              <a:t>‹#›</a:t>
            </a:fld>
            <a:endParaRPr lang="el-GR"/>
          </a:p>
        </p:txBody>
      </p:sp>
      <p:sp>
        <p:nvSpPr>
          <p:cNvPr id="16" name="15 - Θέση υποσέλιδου"/>
          <p:cNvSpPr>
            <a:spLocks noGrp="1"/>
          </p:cNvSpPr>
          <p:nvPr>
            <p:ph type="ftr" sz="quarter" idx="16"/>
          </p:nvPr>
        </p:nvSpPr>
        <p:spPr/>
        <p:txBody>
          <a:bodyPr/>
          <a:lstStyle/>
          <a:p>
            <a:endParaRPr lang="el-GR"/>
          </a:p>
        </p:txBody>
      </p:sp>
      <p:sp>
        <p:nvSpPr>
          <p:cNvPr id="17" name="16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3 - Θέση ημερομηνίας"/>
          <p:cNvSpPr>
            <a:spLocks noGrp="1"/>
          </p:cNvSpPr>
          <p:nvPr>
            <p:ph type="dt" sz="half" idx="10"/>
          </p:nvPr>
        </p:nvSpPr>
        <p:spPr/>
        <p:txBody>
          <a:bodyPr/>
          <a:lstStyle/>
          <a:p>
            <a:fld id="{9C0DDECE-4FBD-4583-95AF-6B65F954DE05}" type="datetimeFigureOut">
              <a:rPr lang="el-GR" smtClean="0"/>
              <a:t>15/10/2016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18085D5-8765-4C31-9360-E3D90EF5A62E}" type="slidenum">
              <a:rPr lang="el-GR" smtClean="0"/>
              <a:t>‹#›</a:t>
            </a:fld>
            <a:endParaRPr lang="el-GR"/>
          </a:p>
        </p:txBody>
      </p:sp>
      <p:sp>
        <p:nvSpPr>
          <p:cNvPr id="2" name="1 - Τίτλος"/>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cxnSp>
        <p:nvCxnSpPr>
          <p:cNvPr id="7" name="6 - Ευθεία γραμμή σύνδεσης"/>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4 - Θέση ημερομηνίας"/>
          <p:cNvSpPr>
            <a:spLocks noGrp="1"/>
          </p:cNvSpPr>
          <p:nvPr>
            <p:ph type="dt" sz="half" idx="10"/>
          </p:nvPr>
        </p:nvSpPr>
        <p:spPr/>
        <p:txBody>
          <a:bodyPr/>
          <a:lstStyle/>
          <a:p>
            <a:fld id="{9C0DDECE-4FBD-4583-95AF-6B65F954DE05}" type="datetimeFigureOut">
              <a:rPr lang="el-GR" smtClean="0"/>
              <a:t>15/10/2016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18085D5-8765-4C31-9360-E3D90EF5A62E}" type="slidenum">
              <a:rPr lang="el-GR" smtClean="0"/>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11" name="10 - Θέση περιεχομένου"/>
          <p:cNvSpPr>
            <a:spLocks noGrp="1"/>
          </p:cNvSpPr>
          <p:nvPr>
            <p:ph sz="half" idx="1"/>
          </p:nvPr>
        </p:nvSpPr>
        <p:spPr>
          <a:xfrm>
            <a:off x="457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8 - Θέση αριθμού διαφάνειας"/>
          <p:cNvSpPr>
            <a:spLocks noGrp="1"/>
          </p:cNvSpPr>
          <p:nvPr>
            <p:ph type="sldNum" sz="quarter" idx="12"/>
          </p:nvPr>
        </p:nvSpPr>
        <p:spPr/>
        <p:txBody>
          <a:bodyPr/>
          <a:lstStyle/>
          <a:p>
            <a:fld id="{A18085D5-8765-4C31-9360-E3D90EF5A62E}" type="slidenum">
              <a:rPr lang="el-GR" smtClean="0"/>
              <a:t>‹#›</a:t>
            </a:fld>
            <a:endParaRPr lang="el-GR"/>
          </a:p>
        </p:txBody>
      </p:sp>
      <p:sp>
        <p:nvSpPr>
          <p:cNvPr id="8" name="7 - Θέση υποσέλιδου"/>
          <p:cNvSpPr>
            <a:spLocks noGrp="1"/>
          </p:cNvSpPr>
          <p:nvPr>
            <p:ph type="ftr" sz="quarter" idx="11"/>
          </p:nvPr>
        </p:nvSpPr>
        <p:spPr/>
        <p:txBody>
          <a:bodyPr/>
          <a:lstStyle/>
          <a:p>
            <a:endParaRPr lang="el-GR"/>
          </a:p>
        </p:txBody>
      </p:sp>
      <p:sp>
        <p:nvSpPr>
          <p:cNvPr id="7" name="6 - Θέση ημερομηνίας"/>
          <p:cNvSpPr>
            <a:spLocks noGrp="1"/>
          </p:cNvSpPr>
          <p:nvPr>
            <p:ph type="dt" sz="half" idx="10"/>
          </p:nvPr>
        </p:nvSpPr>
        <p:spPr/>
        <p:txBody>
          <a:bodyPr/>
          <a:lstStyle/>
          <a:p>
            <a:fld id="{9C0DDECE-4FBD-4583-95AF-6B65F954DE05}" type="datetimeFigureOut">
              <a:rPr lang="el-GR" smtClean="0"/>
              <a:t>15/10/2016</a:t>
            </a:fld>
            <a:endParaRPr lang="el-GR"/>
          </a:p>
        </p:txBody>
      </p:sp>
      <p:sp>
        <p:nvSpPr>
          <p:cNvPr id="3" name="2 - Θέση κειμένου"/>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32" name="31 - Θέση περιεχομένου"/>
          <p:cNvSpPr>
            <a:spLocks noGrp="1"/>
          </p:cNvSpPr>
          <p:nvPr>
            <p:ph sz="half" idx="2"/>
          </p:nvPr>
        </p:nvSpPr>
        <p:spPr>
          <a:xfrm>
            <a:off x="457200"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4" name="33 - Θέση περιεχομένου"/>
          <p:cNvSpPr>
            <a:spLocks noGrp="1"/>
          </p:cNvSpPr>
          <p:nvPr>
            <p:ph sz="quarter" idx="4"/>
          </p:nvPr>
        </p:nvSpPr>
        <p:spPr>
          <a:xfrm>
            <a:off x="4649788"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 name="1 - Τίτλος"/>
          <p:cNvSpPr>
            <a:spLocks noGrp="1"/>
          </p:cNvSpPr>
          <p:nvPr>
            <p:ph type="title"/>
          </p:nvPr>
        </p:nvSpPr>
        <p:spPr>
          <a:xfrm>
            <a:off x="457200" y="155448"/>
            <a:ext cx="8229600" cy="1143000"/>
          </a:xfrm>
        </p:spPr>
        <p:txBody>
          <a:bodyPr anchor="b" anchorCtr="0"/>
          <a:lstStyle>
            <a:lvl1pPr>
              <a:defRPr/>
            </a:lvl1pPr>
          </a:lstStyle>
          <a:p>
            <a:r>
              <a:rPr kumimoji="0" lang="el-GR" smtClean="0"/>
              <a:t>Kλικ για επεξεργασία του τίτλου</a:t>
            </a:r>
            <a:endParaRPr kumimoji="0" lang="en-US"/>
          </a:p>
        </p:txBody>
      </p:sp>
      <p:sp>
        <p:nvSpPr>
          <p:cNvPr id="12" name="11 - Θέση κειμένου"/>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cxnSp>
        <p:nvCxnSpPr>
          <p:cNvPr id="10" name="9 - Ευθεία γραμμή σύνδεσης"/>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9C0DDECE-4FBD-4583-95AF-6B65F954DE05}" type="datetimeFigureOut">
              <a:rPr lang="el-GR" smtClean="0"/>
              <a:t>15/10/2016</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A18085D5-8765-4C31-9360-E3D90EF5A62E}" type="slidenum">
              <a:rPr lang="el-GR" smtClean="0"/>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9C0DDECE-4FBD-4583-95AF-6B65F954DE05}" type="datetimeFigureOut">
              <a:rPr lang="el-GR" smtClean="0"/>
              <a:t>15/10/2016</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18085D5-8765-4C31-9360-E3D90EF5A62E}"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28 - Θέση περιεχομένου"/>
          <p:cNvSpPr>
            <a:spLocks noGrp="1"/>
          </p:cNvSpPr>
          <p:nvPr>
            <p:ph sz="quarter" idx="1"/>
          </p:nvPr>
        </p:nvSpPr>
        <p:spPr>
          <a:xfrm>
            <a:off x="457200" y="457200"/>
            <a:ext cx="6248400" cy="5715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 name="2 - Θέση κειμένου"/>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31" name="30 - Τίτλος"/>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8" name="7 - Θέση ημερομηνίας"/>
          <p:cNvSpPr>
            <a:spLocks noGrp="1"/>
          </p:cNvSpPr>
          <p:nvPr>
            <p:ph type="dt" sz="half" idx="14"/>
          </p:nvPr>
        </p:nvSpPr>
        <p:spPr/>
        <p:txBody>
          <a:bodyPr/>
          <a:lstStyle/>
          <a:p>
            <a:fld id="{9C0DDECE-4FBD-4583-95AF-6B65F954DE05}" type="datetimeFigureOut">
              <a:rPr lang="el-GR" smtClean="0"/>
              <a:t>15/10/2016</a:t>
            </a:fld>
            <a:endParaRPr lang="el-GR"/>
          </a:p>
        </p:txBody>
      </p:sp>
      <p:sp>
        <p:nvSpPr>
          <p:cNvPr id="9" name="8 - Θέση αριθμού διαφάνειας"/>
          <p:cNvSpPr>
            <a:spLocks noGrp="1"/>
          </p:cNvSpPr>
          <p:nvPr>
            <p:ph type="sldNum" sz="quarter" idx="15"/>
          </p:nvPr>
        </p:nvSpPr>
        <p:spPr/>
        <p:txBody>
          <a:bodyPr/>
          <a:lstStyle/>
          <a:p>
            <a:fld id="{A18085D5-8765-4C31-9360-E3D90EF5A62E}" type="slidenum">
              <a:rPr lang="el-GR" smtClean="0"/>
              <a:t>‹#›</a:t>
            </a:fld>
            <a:endParaRPr lang="el-GR"/>
          </a:p>
        </p:txBody>
      </p:sp>
      <p:sp>
        <p:nvSpPr>
          <p:cNvPr id="10" name="9 - Θέση υποσέλιδου"/>
          <p:cNvSpPr>
            <a:spLocks noGrp="1"/>
          </p:cNvSpPr>
          <p:nvPr>
            <p:ph type="ftr" sz="quarter" idx="16"/>
          </p:nvPr>
        </p:nvSpPr>
        <p:spPr/>
        <p:txBody>
          <a:bodyPr/>
          <a:lstStyle/>
          <a:p>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smtClean="0"/>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8" name="7 - Θέση ημερομηνίας"/>
          <p:cNvSpPr>
            <a:spLocks noGrp="1"/>
          </p:cNvSpPr>
          <p:nvPr>
            <p:ph type="dt" sz="half" idx="10"/>
          </p:nvPr>
        </p:nvSpPr>
        <p:spPr/>
        <p:txBody>
          <a:bodyPr/>
          <a:lstStyle/>
          <a:p>
            <a:fld id="{9C0DDECE-4FBD-4583-95AF-6B65F954DE05}" type="datetimeFigureOut">
              <a:rPr lang="el-GR" smtClean="0"/>
              <a:t>15/10/2016</a:t>
            </a:fld>
            <a:endParaRPr lang="el-GR"/>
          </a:p>
        </p:txBody>
      </p:sp>
      <p:sp>
        <p:nvSpPr>
          <p:cNvPr id="9" name="8 - Θέση αριθμού διαφάνειας"/>
          <p:cNvSpPr>
            <a:spLocks noGrp="1"/>
          </p:cNvSpPr>
          <p:nvPr>
            <p:ph type="sldNum" sz="quarter" idx="11"/>
          </p:nvPr>
        </p:nvSpPr>
        <p:spPr/>
        <p:txBody>
          <a:bodyPr/>
          <a:lstStyle/>
          <a:p>
            <a:fld id="{A18085D5-8765-4C31-9360-E3D90EF5A62E}" type="slidenum">
              <a:rPr lang="el-GR" smtClean="0"/>
              <a:t>‹#›</a:t>
            </a:fld>
            <a:endParaRPr lang="el-GR"/>
          </a:p>
        </p:txBody>
      </p:sp>
      <p:sp>
        <p:nvSpPr>
          <p:cNvPr id="10" name="9 - Θέση υποσέλιδου"/>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 Θέση κειμένου"/>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9C0DDECE-4FBD-4583-95AF-6B65F954DE05}" type="datetimeFigureOut">
              <a:rPr lang="el-GR" smtClean="0"/>
              <a:t>15/10/2016</a:t>
            </a:fld>
            <a:endParaRPr lang="el-GR"/>
          </a:p>
        </p:txBody>
      </p:sp>
      <p:sp>
        <p:nvSpPr>
          <p:cNvPr id="10" name="9 - Θέση υποσέλιδου"/>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l-GR"/>
          </a:p>
        </p:txBody>
      </p:sp>
      <p:sp>
        <p:nvSpPr>
          <p:cNvPr id="22" name="21 - Θέση αριθμού διαφάνειας"/>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A18085D5-8765-4C31-9360-E3D90EF5A62E}" type="slidenum">
              <a:rPr lang="el-GR" smtClean="0"/>
              <a:t>‹#›</a:t>
            </a:fld>
            <a:endParaRPr lang="el-GR"/>
          </a:p>
        </p:txBody>
      </p:sp>
      <p:sp>
        <p:nvSpPr>
          <p:cNvPr id="5" name="4 - Θέση τίτλου"/>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l-GR" smtClean="0"/>
              <a:t>Kλικ για επεξεργασία του τίτλου</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lstStyle/>
          <a:p>
            <a:endParaRPr lang="el-GR" dirty="0"/>
          </a:p>
        </p:txBody>
      </p:sp>
      <p:sp>
        <p:nvSpPr>
          <p:cNvPr id="2" name="1 - Τίτλος"/>
          <p:cNvSpPr>
            <a:spLocks noGrp="1"/>
          </p:cNvSpPr>
          <p:nvPr>
            <p:ph type="ctrTitle"/>
          </p:nvPr>
        </p:nvSpPr>
        <p:spPr/>
        <p:txBody>
          <a:bodyPr/>
          <a:lstStyle/>
          <a:p>
            <a:r>
              <a:rPr lang="el-GR" dirty="0" smtClean="0"/>
              <a:t>ΔΙΚΤΥΑ </a:t>
            </a:r>
            <a:r>
              <a:rPr lang="en-US" dirty="0" smtClean="0"/>
              <a:t>ETHERNET</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t>Στην </a:t>
            </a:r>
            <a:r>
              <a:rPr lang="el-GR" dirty="0" smtClean="0"/>
              <a:t>προηγούμενη παράγραφο παρουσιάσαμε τα βασικά πρότυπα του </a:t>
            </a:r>
            <a:r>
              <a:rPr lang="el-GR" dirty="0" err="1" smtClean="0"/>
              <a:t>IEEE</a:t>
            </a:r>
            <a:r>
              <a:rPr lang="el-GR" dirty="0" smtClean="0"/>
              <a:t> 802.3. Όπως έχουμε, ήδη, αναφέρει νέες εκδόσεις του </a:t>
            </a:r>
            <a:r>
              <a:rPr lang="el-GR" dirty="0" err="1" smtClean="0"/>
              <a:t>IEEE</a:t>
            </a:r>
            <a:r>
              <a:rPr lang="el-GR" dirty="0" smtClean="0"/>
              <a:t> 802.3 αναπτύσσονται και γίνονται πρότυπα με την πάροδο του χρόνου. Στη συνέχεια, θα παρουσιάσουμε δύο νέα πρότυπα: το </a:t>
            </a:r>
            <a:r>
              <a:rPr lang="el-GR" dirty="0" err="1" smtClean="0"/>
              <a:t>IEEE</a:t>
            </a:r>
            <a:r>
              <a:rPr lang="el-GR" dirty="0" smtClean="0"/>
              <a:t> 802.3u (</a:t>
            </a:r>
            <a:r>
              <a:rPr lang="el-GR" dirty="0" err="1" smtClean="0"/>
              <a:t>Fast</a:t>
            </a:r>
            <a:r>
              <a:rPr lang="el-GR" dirty="0" smtClean="0"/>
              <a:t> </a:t>
            </a:r>
            <a:r>
              <a:rPr lang="el-GR" dirty="0" err="1" smtClean="0"/>
              <a:t>Ethernet</a:t>
            </a:r>
            <a:r>
              <a:rPr lang="el-GR" dirty="0" smtClean="0"/>
              <a:t>) και το </a:t>
            </a:r>
            <a:r>
              <a:rPr lang="el-GR" dirty="0" err="1" smtClean="0"/>
              <a:t>IEEE</a:t>
            </a:r>
            <a:r>
              <a:rPr lang="el-GR" dirty="0" smtClean="0"/>
              <a:t> 802.3z (</a:t>
            </a:r>
            <a:r>
              <a:rPr lang="el-GR" dirty="0" err="1" smtClean="0"/>
              <a:t>Gigabit</a:t>
            </a:r>
            <a:r>
              <a:rPr lang="el-GR" dirty="0" smtClean="0"/>
              <a:t> </a:t>
            </a:r>
            <a:r>
              <a:rPr lang="el-GR" dirty="0" err="1" smtClean="0"/>
              <a:t>Ethernet</a:t>
            </a:r>
            <a:r>
              <a:rPr lang="el-GR" dirty="0" smtClean="0"/>
              <a:t>)</a:t>
            </a:r>
            <a:endParaRPr lang="el-GR" dirty="0"/>
          </a:p>
        </p:txBody>
      </p:sp>
      <p:sp>
        <p:nvSpPr>
          <p:cNvPr id="3" name="2 - Τίτλος"/>
          <p:cNvSpPr>
            <a:spLocks noGrp="1"/>
          </p:cNvSpPr>
          <p:nvPr>
            <p:ph type="title"/>
          </p:nvPr>
        </p:nvSpPr>
        <p:spPr/>
        <p:txBody>
          <a:bodyPr/>
          <a:lstStyle/>
          <a:p>
            <a:r>
              <a:rPr lang="el-GR" dirty="0" err="1" smtClean="0"/>
              <a:t>Ethernet</a:t>
            </a:r>
            <a:r>
              <a:rPr lang="el-GR" dirty="0" smtClean="0"/>
              <a:t> υψηλών ταχυτήτων</a:t>
            </a:r>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t> </a:t>
            </a:r>
            <a:r>
              <a:rPr lang="el-GR" dirty="0" smtClean="0"/>
              <a:t>Το </a:t>
            </a:r>
            <a:r>
              <a:rPr lang="el-GR" dirty="0" err="1" smtClean="0"/>
              <a:t>Fast</a:t>
            </a:r>
            <a:r>
              <a:rPr lang="el-GR" dirty="0" smtClean="0"/>
              <a:t> </a:t>
            </a:r>
            <a:r>
              <a:rPr lang="el-GR" dirty="0" err="1" smtClean="0"/>
              <a:t>Ethernet</a:t>
            </a:r>
            <a:r>
              <a:rPr lang="el-GR" dirty="0" smtClean="0"/>
              <a:t> παρέχει εύρος ζώνης 100Mbps. Εκτός από το δεκαπλασιασμό της ταχύτητας, που παρέχει το </a:t>
            </a:r>
            <a:r>
              <a:rPr lang="el-GR" dirty="0" err="1" smtClean="0"/>
              <a:t>Fast</a:t>
            </a:r>
            <a:r>
              <a:rPr lang="el-GR" dirty="0" smtClean="0"/>
              <a:t> </a:t>
            </a:r>
            <a:r>
              <a:rPr lang="el-GR" dirty="0" err="1" smtClean="0"/>
              <a:t>Ethernet</a:t>
            </a:r>
            <a:r>
              <a:rPr lang="el-GR" dirty="0" smtClean="0"/>
              <a:t>, δόθηκε ιδιαίτερη προσοχή στο να μην διαταραχθεί κατά το δυνατόν η υπάρχουσα καλωδιακή υποδομή. Έτσι ανάλογα με το χρησιμοποιούμενο φυσικό μέσο, δημιουργήθηκαν διάφορα επιμέρους πρότυπα: </a:t>
            </a:r>
            <a:endParaRPr lang="el-GR" dirty="0" smtClean="0"/>
          </a:p>
          <a:p>
            <a:pPr lvl="1"/>
            <a:r>
              <a:rPr lang="el-GR" dirty="0" smtClean="0"/>
              <a:t>το </a:t>
            </a:r>
            <a:r>
              <a:rPr lang="el-GR" dirty="0" smtClean="0"/>
              <a:t>100Base-TX, </a:t>
            </a:r>
            <a:endParaRPr lang="el-GR" dirty="0" smtClean="0"/>
          </a:p>
          <a:p>
            <a:pPr lvl="1"/>
            <a:r>
              <a:rPr lang="el-GR" dirty="0" smtClean="0"/>
              <a:t>100Base-FX </a:t>
            </a:r>
            <a:r>
              <a:rPr lang="el-GR" dirty="0" smtClean="0"/>
              <a:t>και </a:t>
            </a:r>
            <a:endParaRPr lang="el-GR" dirty="0" smtClean="0"/>
          </a:p>
          <a:p>
            <a:pPr lvl="1"/>
            <a:r>
              <a:rPr lang="el-GR" dirty="0" smtClean="0"/>
              <a:t>100Base-T4</a:t>
            </a:r>
            <a:r>
              <a:rPr lang="el-GR" dirty="0" smtClean="0"/>
              <a:t>.</a:t>
            </a:r>
            <a:endParaRPr lang="el-GR" dirty="0"/>
          </a:p>
        </p:txBody>
      </p:sp>
      <p:sp>
        <p:nvSpPr>
          <p:cNvPr id="3" name="2 - Τίτλος"/>
          <p:cNvSpPr>
            <a:spLocks noGrp="1"/>
          </p:cNvSpPr>
          <p:nvPr>
            <p:ph type="title"/>
          </p:nvPr>
        </p:nvSpPr>
        <p:spPr/>
        <p:txBody>
          <a:bodyPr/>
          <a:lstStyle/>
          <a:p>
            <a:r>
              <a:rPr lang="el-GR" dirty="0" err="1" smtClean="0"/>
              <a:t>Fast</a:t>
            </a:r>
            <a:r>
              <a:rPr lang="el-GR" dirty="0" smtClean="0"/>
              <a:t> </a:t>
            </a:r>
            <a:r>
              <a:rPr lang="el-GR" dirty="0" err="1" smtClean="0"/>
              <a:t>Ethernet</a:t>
            </a:r>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a:bodyPr>
          <a:lstStyle/>
          <a:p>
            <a:r>
              <a:rPr lang="el-GR" dirty="0" smtClean="0"/>
              <a:t>Ως </a:t>
            </a:r>
            <a:r>
              <a:rPr lang="el-GR" dirty="0" smtClean="0"/>
              <a:t>φυσικό μέσο μπορεί να χρησιμοποιηθεί καλώδιο </a:t>
            </a:r>
            <a:r>
              <a:rPr lang="el-GR" dirty="0" err="1" smtClean="0"/>
              <a:t>UTP</a:t>
            </a:r>
            <a:r>
              <a:rPr lang="el-GR" dirty="0" smtClean="0"/>
              <a:t> (</a:t>
            </a:r>
            <a:r>
              <a:rPr lang="el-GR" dirty="0" err="1" smtClean="0"/>
              <a:t>αθωράκι</a:t>
            </a:r>
            <a:r>
              <a:rPr lang="el-GR" dirty="0" smtClean="0"/>
              <a:t>- στο) κατηγορίας 5, ή καλώδιο </a:t>
            </a:r>
            <a:r>
              <a:rPr lang="el-GR" dirty="0" err="1" smtClean="0"/>
              <a:t>STP</a:t>
            </a:r>
            <a:r>
              <a:rPr lang="el-GR" dirty="0" smtClean="0"/>
              <a:t> (θωρακισμένο). Η απόσταση του τμήματος μπορεί να φθάσει μέχρι τα 100 μέτρα. Για τη μετάδοση των δεδομένων χρησιμοποιούνται τα δύο από τα τέσσερα ζεύγη του καλωδίου, ένα ζεύγος για κάθε κατεύθυνση. Επίσης, για λόγους χρονισμού κυκλοφορούν πάντα σύμβολα και στα δύο ζεύγη, είτε αυτά είναι πραγματικά δεδομένα είτε ειδικά σύμβολα στην περίπτωση, που δεν υπάρχει δραστηριότητα στο δίκτυο. Τα ζεύγη, που δεν χρησιμοποιούνται, συνήθως τερματίζονται. </a:t>
            </a:r>
          </a:p>
        </p:txBody>
      </p:sp>
      <p:sp>
        <p:nvSpPr>
          <p:cNvPr id="4" name="3 - Τίτλος"/>
          <p:cNvSpPr>
            <a:spLocks noGrp="1"/>
          </p:cNvSpPr>
          <p:nvPr>
            <p:ph type="title"/>
          </p:nvPr>
        </p:nvSpPr>
        <p:spPr/>
        <p:txBody>
          <a:bodyPr/>
          <a:lstStyle/>
          <a:p>
            <a:r>
              <a:rPr lang="el-GR" dirty="0" smtClean="0"/>
              <a:t>100Base-TX: </a:t>
            </a: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lnSpcReduction="10000"/>
          </a:bodyPr>
          <a:lstStyle/>
          <a:p>
            <a:r>
              <a:rPr lang="el-GR" dirty="0" smtClean="0"/>
              <a:t>Το </a:t>
            </a:r>
            <a:r>
              <a:rPr lang="el-GR" dirty="0" smtClean="0"/>
              <a:t>φυσικό μέσο μπορεί να είναι καλώδιο </a:t>
            </a:r>
            <a:r>
              <a:rPr lang="el-GR" dirty="0" err="1" smtClean="0"/>
              <a:t>UTP</a:t>
            </a:r>
            <a:r>
              <a:rPr lang="el-GR" dirty="0" smtClean="0"/>
              <a:t> κατηγορίας 3 και πάνω. Στο πρότυπο αυτό γίνεται χρήση και των τεσσάρων ζευγών του καλωδίου και αυτό αποτελεί μειονέκτημα στην περίπτωση, που υπάρχουν παλαιότερες εγκαταστάσεις και χρησιμοποιούν μόνο τα δύο ζεύγη. Στα ζεύγη υπάρχει σήμα μόνο, όταν έχουμε μεταφορά δεδομένων. Η μέγιστη απόσταση ενός τμήματος είναι τα 100 μέτρα. Τα τρία ζεύγη χρησιμοποιούνται για μετάδοση δεδομένων, ενώ το τέταρτο για αναγνώριση (λήψη) των συγκρούσεων. Το 100- BaseT4, αντίθετα με το 100BaseTX, δεν χρησιμοποιεί ξεχωριστά κανάλια για εκπομπή και λήψη και για τον λόγο αυτό δεν είναι δυνατή η αμφίδρομη μετάδοση δεδομένων. </a:t>
            </a:r>
          </a:p>
        </p:txBody>
      </p:sp>
      <p:sp>
        <p:nvSpPr>
          <p:cNvPr id="3" name="2 - Τίτλος"/>
          <p:cNvSpPr>
            <a:spLocks noGrp="1"/>
          </p:cNvSpPr>
          <p:nvPr>
            <p:ph type="title"/>
          </p:nvPr>
        </p:nvSpPr>
        <p:spPr/>
        <p:txBody>
          <a:bodyPr/>
          <a:lstStyle/>
          <a:p>
            <a:r>
              <a:rPr lang="el-GR" dirty="0" smtClean="0"/>
              <a:t>100Base-T4: </a:t>
            </a:r>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t>Μπορούμε </a:t>
            </a:r>
            <a:r>
              <a:rPr lang="el-GR" dirty="0" smtClean="0"/>
              <a:t>να χρησιμοποιήσουμε διπλή πολύτροπη (62.5/125μm) ή μονότροπη οπτική ίνα. Το μήκος τμήματος για την περίπτωση χρήσης πολύτροπης ίνας είναι 412 μέτρα σε επικοινωνία </a:t>
            </a:r>
            <a:r>
              <a:rPr lang="el-GR" dirty="0" err="1" smtClean="0"/>
              <a:t>half</a:t>
            </a:r>
            <a:r>
              <a:rPr lang="el-GR" dirty="0" smtClean="0"/>
              <a:t>-</a:t>
            </a:r>
            <a:r>
              <a:rPr lang="el-GR" dirty="0" err="1" smtClean="0"/>
              <a:t>dublex</a:t>
            </a:r>
            <a:r>
              <a:rPr lang="el-GR" dirty="0" smtClean="0"/>
              <a:t> και 2 χιλιόμετρα σε επικοινωνία </a:t>
            </a:r>
            <a:r>
              <a:rPr lang="el-GR" dirty="0" err="1" smtClean="0"/>
              <a:t>fulldublex</a:t>
            </a:r>
            <a:r>
              <a:rPr lang="el-GR" dirty="0" smtClean="0"/>
              <a:t>. Για μονότροπη ίνα η απόσταση τμήματος μπορεί να φθάσει τα 25 χιλιόμετρα.</a:t>
            </a:r>
          </a:p>
          <a:p>
            <a:endParaRPr lang="el-GR" dirty="0" smtClean="0"/>
          </a:p>
          <a:p>
            <a:endParaRPr lang="el-GR" dirty="0"/>
          </a:p>
        </p:txBody>
      </p:sp>
      <p:sp>
        <p:nvSpPr>
          <p:cNvPr id="3" name="2 - Τίτλος"/>
          <p:cNvSpPr>
            <a:spLocks noGrp="1"/>
          </p:cNvSpPr>
          <p:nvPr>
            <p:ph type="title"/>
          </p:nvPr>
        </p:nvSpPr>
        <p:spPr/>
        <p:txBody>
          <a:bodyPr/>
          <a:lstStyle/>
          <a:p>
            <a:r>
              <a:rPr lang="el-GR" dirty="0" smtClean="0"/>
              <a:t>100Base-FX: </a:t>
            </a:r>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357298"/>
            <a:ext cx="8229600" cy="5143536"/>
          </a:xfrm>
        </p:spPr>
        <p:txBody>
          <a:bodyPr>
            <a:normAutofit fontScale="85000" lnSpcReduction="20000"/>
          </a:bodyPr>
          <a:lstStyle/>
          <a:p>
            <a:r>
              <a:rPr lang="el-GR" dirty="0" smtClean="0"/>
              <a:t>Το </a:t>
            </a:r>
            <a:r>
              <a:rPr lang="el-GR" dirty="0" err="1" smtClean="0"/>
              <a:t>gigabit</a:t>
            </a:r>
            <a:r>
              <a:rPr lang="el-GR" dirty="0" smtClean="0"/>
              <a:t> </a:t>
            </a:r>
            <a:r>
              <a:rPr lang="el-GR" dirty="0" err="1" smtClean="0"/>
              <a:t>Ethernet</a:t>
            </a:r>
            <a:r>
              <a:rPr lang="el-GR" dirty="0" smtClean="0"/>
              <a:t> </a:t>
            </a:r>
            <a:r>
              <a:rPr lang="el-GR" dirty="0" err="1" smtClean="0"/>
              <a:t>IEEE</a:t>
            </a:r>
            <a:r>
              <a:rPr lang="el-GR" dirty="0" smtClean="0"/>
              <a:t> 802.3z είναι το νεώτερο πρότυπο του </a:t>
            </a:r>
            <a:r>
              <a:rPr lang="el-GR" dirty="0" err="1" smtClean="0"/>
              <a:t>IEEE</a:t>
            </a:r>
            <a:r>
              <a:rPr lang="el-GR" dirty="0" smtClean="0"/>
              <a:t> 802.3. Προσφέρει επικοινωνία στο δίκτυο με εύρος ζώνης τα 1000 </a:t>
            </a:r>
            <a:r>
              <a:rPr lang="el-GR" dirty="0" err="1" smtClean="0"/>
              <a:t>Mbps</a:t>
            </a:r>
            <a:r>
              <a:rPr lang="el-GR" dirty="0" smtClean="0"/>
              <a:t>. Υπάρχει συμβατότητα στην καλωδίωση και κυρίως για χρήση καλωδίων βελτιωμένων κατηγορίας 5 (</a:t>
            </a:r>
            <a:r>
              <a:rPr lang="el-GR" dirty="0" err="1" smtClean="0"/>
              <a:t>cat</a:t>
            </a:r>
            <a:r>
              <a:rPr lang="el-GR" dirty="0" smtClean="0"/>
              <a:t> 5 </a:t>
            </a:r>
            <a:r>
              <a:rPr lang="el-GR" dirty="0" err="1" smtClean="0"/>
              <a:t>enhance</a:t>
            </a:r>
            <a:r>
              <a:rPr lang="el-GR" dirty="0" smtClean="0"/>
              <a:t>). Το 1000BaseT είναι πρότυπο για καλώδια τύπου </a:t>
            </a:r>
            <a:r>
              <a:rPr lang="el-GR" dirty="0" err="1" smtClean="0"/>
              <a:t>cat</a:t>
            </a:r>
            <a:r>
              <a:rPr lang="el-GR" dirty="0" smtClean="0"/>
              <a:t> 5e. </a:t>
            </a:r>
            <a:r>
              <a:rPr lang="el-GR" dirty="0" err="1" smtClean="0"/>
              <a:t>To</a:t>
            </a:r>
            <a:r>
              <a:rPr lang="el-GR" dirty="0" smtClean="0"/>
              <a:t> </a:t>
            </a:r>
            <a:r>
              <a:rPr lang="el-GR" dirty="0" err="1" smtClean="0"/>
              <a:t>gigabit</a:t>
            </a:r>
            <a:r>
              <a:rPr lang="el-GR" dirty="0" smtClean="0"/>
              <a:t> </a:t>
            </a:r>
            <a:r>
              <a:rPr lang="el-GR" dirty="0" err="1" smtClean="0"/>
              <a:t>Ethernet</a:t>
            </a:r>
            <a:r>
              <a:rPr lang="el-GR" dirty="0" smtClean="0"/>
              <a:t> έχει πρότυπα στην περίπτωση χρήσης οπτικών ινών. </a:t>
            </a:r>
            <a:r>
              <a:rPr lang="el-GR" dirty="0" err="1" smtClean="0"/>
              <a:t>Ετσι</a:t>
            </a:r>
            <a:r>
              <a:rPr lang="el-GR" dirty="0" smtClean="0"/>
              <a:t> για πολύτροπη οπτική ίνα 62.5 </a:t>
            </a:r>
            <a:r>
              <a:rPr lang="el-GR" dirty="0" err="1" smtClean="0"/>
              <a:t>μm</a:t>
            </a:r>
            <a:r>
              <a:rPr lang="el-GR" dirty="0" smtClean="0"/>
              <a:t> στο πρότυπο 1000BaseSX το μέγιστο μήκος μπορεί να φθάσει τα 275 μέτρα, ενώ για ίνα 50 </a:t>
            </a:r>
            <a:r>
              <a:rPr lang="el-GR" dirty="0" err="1" smtClean="0"/>
              <a:t>μm</a:t>
            </a:r>
            <a:r>
              <a:rPr lang="el-GR" dirty="0" smtClean="0"/>
              <a:t> τα 550 μέτρα. Στο πρότυπο 1000BaseLX για πολύτροπη ίνα 62.5 ή 50 </a:t>
            </a:r>
            <a:r>
              <a:rPr lang="el-GR" dirty="0" err="1" smtClean="0"/>
              <a:t>microns</a:t>
            </a:r>
            <a:r>
              <a:rPr lang="el-GR" dirty="0" smtClean="0"/>
              <a:t> το μέγιστο μήκος φθάνει τα 550 μέτρα και με μονότροπη ίνα των 9 </a:t>
            </a:r>
            <a:r>
              <a:rPr lang="el-GR" dirty="0" err="1" smtClean="0"/>
              <a:t>μm</a:t>
            </a:r>
            <a:r>
              <a:rPr lang="el-GR" dirty="0" smtClean="0"/>
              <a:t> μπορεί να φθάσει τα 5km (πίνακας 2.4.β</a:t>
            </a:r>
            <a:r>
              <a:rPr lang="el-GR" dirty="0" smtClean="0"/>
              <a:t>).</a:t>
            </a:r>
          </a:p>
          <a:p>
            <a:r>
              <a:rPr lang="el-GR" dirty="0" smtClean="0"/>
              <a:t>Το </a:t>
            </a:r>
            <a:r>
              <a:rPr lang="el-GR" dirty="0" err="1" smtClean="0"/>
              <a:t>gigabit</a:t>
            </a:r>
            <a:r>
              <a:rPr lang="el-GR" dirty="0" smtClean="0"/>
              <a:t> </a:t>
            </a:r>
            <a:r>
              <a:rPr lang="el-GR" dirty="0" err="1" smtClean="0"/>
              <a:t>Ethernet</a:t>
            </a:r>
            <a:r>
              <a:rPr lang="el-GR" dirty="0" smtClean="0"/>
              <a:t> δημιουργεί νέες δυνατότητες στο χώρο των τοπικών δικτύων με την πραγματικά τεράστια ταχύτητα, που μπορεί να προσφέρει. Ειδικά με την τυποποίηση του 1000BaseT γίνεται πολύ ελκυστικό, γιατί μπορεί να εκμεταλλευθεί την υπάρχουσα καλωδιακή υποδομή που στην πλειοψηφία της είναι τύπου </a:t>
            </a:r>
            <a:r>
              <a:rPr lang="el-GR" dirty="0" err="1" smtClean="0"/>
              <a:t>cat</a:t>
            </a:r>
            <a:r>
              <a:rPr lang="el-GR" dirty="0" smtClean="0"/>
              <a:t> </a:t>
            </a:r>
            <a:r>
              <a:rPr lang="el-GR" dirty="0" smtClean="0"/>
              <a:t>5</a:t>
            </a:r>
            <a:r>
              <a:rPr lang="en-US" dirty="0" smtClean="0"/>
              <a:t>.</a:t>
            </a:r>
            <a:endParaRPr lang="el-GR" dirty="0"/>
          </a:p>
        </p:txBody>
      </p:sp>
      <p:sp>
        <p:nvSpPr>
          <p:cNvPr id="3" name="2 - Τίτλος"/>
          <p:cNvSpPr>
            <a:spLocks noGrp="1"/>
          </p:cNvSpPr>
          <p:nvPr>
            <p:ph type="title"/>
          </p:nvPr>
        </p:nvSpPr>
        <p:spPr/>
        <p:txBody>
          <a:bodyPr/>
          <a:lstStyle/>
          <a:p>
            <a:r>
              <a:rPr lang="el-GR" dirty="0" err="1" smtClean="0"/>
              <a:t>Gigabit</a:t>
            </a:r>
            <a:r>
              <a:rPr lang="el-GR" dirty="0" smtClean="0"/>
              <a:t> </a:t>
            </a:r>
            <a:r>
              <a:rPr lang="el-GR" dirty="0" err="1" smtClean="0"/>
              <a:t>Ethernet</a:t>
            </a:r>
            <a:r>
              <a:rPr lang="el-GR" dirty="0" smtClean="0"/>
              <a:t>. </a:t>
            </a:r>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upload.wikimedia.org/wikipedia/commons/thumb/b/ba/Cat_5.jpg/220px-Cat_5.jpg"/>
          <p:cNvPicPr>
            <a:picLocks noChangeAspect="1" noChangeArrowheads="1"/>
          </p:cNvPicPr>
          <p:nvPr/>
        </p:nvPicPr>
        <p:blipFill>
          <a:blip r:embed="rId2"/>
          <a:srcRect/>
          <a:stretch>
            <a:fillRect/>
          </a:stretch>
        </p:blipFill>
        <p:spPr bwMode="auto">
          <a:xfrm>
            <a:off x="5715008" y="357166"/>
            <a:ext cx="2762268" cy="2071702"/>
          </a:xfrm>
          <a:prstGeom prst="rect">
            <a:avLst/>
          </a:prstGeom>
          <a:noFill/>
        </p:spPr>
      </p:pic>
      <p:pic>
        <p:nvPicPr>
          <p:cNvPr id="5126" name="Picture 6" descr="Αποτέλεσμα εικόνας για cat5e"/>
          <p:cNvPicPr>
            <a:picLocks noChangeAspect="1" noChangeArrowheads="1"/>
          </p:cNvPicPr>
          <p:nvPr/>
        </p:nvPicPr>
        <p:blipFill>
          <a:blip r:embed="rId3"/>
          <a:srcRect/>
          <a:stretch>
            <a:fillRect/>
          </a:stretch>
        </p:blipFill>
        <p:spPr bwMode="auto">
          <a:xfrm>
            <a:off x="500034" y="2714620"/>
            <a:ext cx="7957013" cy="3357586"/>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285720" y="1500174"/>
            <a:ext cx="8618131" cy="419455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dirty="0" smtClean="0"/>
              <a:t>Οι νεότερες εκδόσεις των </a:t>
            </a:r>
            <a:r>
              <a:rPr lang="el-GR" dirty="0" err="1" smtClean="0"/>
              <a:t>Gigabit</a:t>
            </a:r>
            <a:r>
              <a:rPr lang="el-GR" dirty="0" smtClean="0"/>
              <a:t> </a:t>
            </a:r>
            <a:r>
              <a:rPr lang="el-GR" dirty="0" err="1" smtClean="0"/>
              <a:t>Ethernet</a:t>
            </a:r>
            <a:r>
              <a:rPr lang="el-GR" dirty="0" smtClean="0"/>
              <a:t> δικτύων μεταφέρουν τα δεδομένα σε 10 </a:t>
            </a:r>
            <a:r>
              <a:rPr lang="el-GR" dirty="0" err="1" smtClean="0"/>
              <a:t>gigabits</a:t>
            </a:r>
            <a:r>
              <a:rPr lang="el-GR" dirty="0" smtClean="0"/>
              <a:t> ανά δευτερόλεπτο, 40 </a:t>
            </a:r>
            <a:r>
              <a:rPr lang="el-GR" dirty="0" err="1" smtClean="0"/>
              <a:t>gigabits</a:t>
            </a:r>
            <a:r>
              <a:rPr lang="el-GR" dirty="0" smtClean="0"/>
              <a:t> ανά δευτερόλεπτο και 100 </a:t>
            </a:r>
            <a:r>
              <a:rPr lang="el-GR" dirty="0" err="1" smtClean="0"/>
              <a:t>gigabits</a:t>
            </a:r>
            <a:r>
              <a:rPr lang="el-GR" dirty="0" smtClean="0"/>
              <a:t> ανά δευτερόλεπτο. Τα δίκτυα αυτά είναι γνωστά ως δίκτυα των 10Gb, των 40Gb και των 100Gb </a:t>
            </a:r>
            <a:r>
              <a:rPr lang="el-GR" dirty="0" err="1" smtClean="0"/>
              <a:t>Ethernet</a:t>
            </a:r>
            <a:r>
              <a:rPr lang="el-GR" dirty="0" smtClean="0"/>
              <a:t>, ενώ υπό ανάπτυξη βρίσκονται τα δίκτυα των 400Gb.</a:t>
            </a:r>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0" y="0"/>
            <a:ext cx="9143999" cy="68579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524000"/>
            <a:ext cx="8229600" cy="4976834"/>
          </a:xfrm>
        </p:spPr>
        <p:txBody>
          <a:bodyPr>
            <a:normAutofit fontScale="92500" lnSpcReduction="10000"/>
          </a:bodyPr>
          <a:lstStyle/>
          <a:p>
            <a:r>
              <a:rPr lang="el-GR" dirty="0" smtClean="0"/>
              <a:t>Το πρότυπο </a:t>
            </a:r>
            <a:r>
              <a:rPr lang="el-GR" dirty="0" err="1" smtClean="0"/>
              <a:t>ΙΕΕΕ</a:t>
            </a:r>
            <a:r>
              <a:rPr lang="el-GR" dirty="0" smtClean="0"/>
              <a:t> 802.3 περιγράφει το πρωτόκολλο ελέγχου πρόσβασης στο φυσικό μέσο, για τοπικό δίκτυο υπολογιστών τοπολογίας </a:t>
            </a:r>
            <a:r>
              <a:rPr lang="el-GR" dirty="0" smtClean="0"/>
              <a:t>αρτηρίας.</a:t>
            </a:r>
            <a:endParaRPr lang="en-US" dirty="0" smtClean="0"/>
          </a:p>
          <a:p>
            <a:r>
              <a:rPr lang="el-GR" dirty="0" smtClean="0"/>
              <a:t>Το πρότυπο </a:t>
            </a:r>
            <a:r>
              <a:rPr lang="el-GR" dirty="0" err="1" smtClean="0"/>
              <a:t>ΙΕΕΕ</a:t>
            </a:r>
            <a:r>
              <a:rPr lang="el-GR" dirty="0" smtClean="0"/>
              <a:t> 802.3 καλύπτει τα πρωτόκολλα του φυσικού επιπέδου και του </a:t>
            </a:r>
            <a:r>
              <a:rPr lang="el-GR" dirty="0" err="1" smtClean="0"/>
              <a:t>υποεπιπέδου</a:t>
            </a:r>
            <a:r>
              <a:rPr lang="el-GR" dirty="0" smtClean="0"/>
              <a:t> </a:t>
            </a:r>
            <a:r>
              <a:rPr lang="el-GR" dirty="0" err="1" smtClean="0"/>
              <a:t>MAC</a:t>
            </a:r>
            <a:r>
              <a:rPr lang="el-GR" dirty="0" smtClean="0"/>
              <a:t>. </a:t>
            </a:r>
            <a:endParaRPr lang="en-US" dirty="0" smtClean="0"/>
          </a:p>
          <a:p>
            <a:r>
              <a:rPr lang="el-GR" dirty="0" smtClean="0"/>
              <a:t>Με αυτό καθορίζονται </a:t>
            </a:r>
            <a:r>
              <a:rPr lang="el-GR" dirty="0" smtClean="0"/>
              <a:t>οι υπηρεσίες που προσφέρει το </a:t>
            </a:r>
            <a:r>
              <a:rPr lang="el-GR" dirty="0" err="1" smtClean="0"/>
              <a:t>υποεπίπεδο</a:t>
            </a:r>
            <a:r>
              <a:rPr lang="el-GR" dirty="0" smtClean="0"/>
              <a:t> </a:t>
            </a:r>
            <a:r>
              <a:rPr lang="el-GR" dirty="0" err="1" smtClean="0"/>
              <a:t>MAC</a:t>
            </a:r>
            <a:r>
              <a:rPr lang="el-GR" dirty="0" smtClean="0"/>
              <a:t> προς το </a:t>
            </a:r>
            <a:r>
              <a:rPr lang="el-GR" dirty="0" err="1" smtClean="0"/>
              <a:t>υποεπίπεδο</a:t>
            </a:r>
            <a:r>
              <a:rPr lang="el-GR" dirty="0" smtClean="0"/>
              <a:t> </a:t>
            </a:r>
            <a:r>
              <a:rPr lang="el-GR" dirty="0" err="1" smtClean="0"/>
              <a:t>LLC</a:t>
            </a:r>
            <a:r>
              <a:rPr lang="el-GR" dirty="0" smtClean="0"/>
              <a:t> που είδαμε </a:t>
            </a:r>
            <a:r>
              <a:rPr lang="el-GR" dirty="0" smtClean="0"/>
              <a:t>σε προηγούμενο μάθημα. </a:t>
            </a:r>
            <a:r>
              <a:rPr lang="el-GR" dirty="0" smtClean="0"/>
              <a:t>Επίσης καθορίζεται ο τρόπος πρόσβασης του </a:t>
            </a:r>
            <a:r>
              <a:rPr lang="el-GR" dirty="0" err="1" smtClean="0"/>
              <a:t>υποεπιπέδου</a:t>
            </a:r>
            <a:r>
              <a:rPr lang="el-GR" dirty="0" smtClean="0"/>
              <a:t> </a:t>
            </a:r>
            <a:r>
              <a:rPr lang="el-GR" dirty="0" err="1" smtClean="0"/>
              <a:t>MAC</a:t>
            </a:r>
            <a:r>
              <a:rPr lang="el-GR" dirty="0" smtClean="0"/>
              <a:t> στο φυσικό μέσο. </a:t>
            </a:r>
            <a:endParaRPr lang="el-GR" dirty="0" smtClean="0"/>
          </a:p>
          <a:p>
            <a:r>
              <a:rPr lang="el-GR" dirty="0" smtClean="0"/>
              <a:t>Ο </a:t>
            </a:r>
            <a:r>
              <a:rPr lang="el-GR" dirty="0" smtClean="0"/>
              <a:t>τρόπος πρόσβασης στο μέσο, που χρησιμοποιείται στο πρότυπο </a:t>
            </a:r>
            <a:r>
              <a:rPr lang="el-GR" dirty="0" err="1" smtClean="0"/>
              <a:t>ΙΕΕΕ</a:t>
            </a:r>
            <a:r>
              <a:rPr lang="el-GR" dirty="0" smtClean="0"/>
              <a:t> 802.3, είναι γνωστός ως μέθοδος "Πολλαπλής Προσπέλασης με Ακρόαση Φέροντος και Ανίχνευση Συγκρούσεων" (</a:t>
            </a:r>
            <a:r>
              <a:rPr lang="el-GR" dirty="0" err="1" smtClean="0"/>
              <a:t>Carrier</a:t>
            </a:r>
            <a:r>
              <a:rPr lang="el-GR" dirty="0" smtClean="0"/>
              <a:t> </a:t>
            </a:r>
            <a:r>
              <a:rPr lang="el-GR" dirty="0" err="1" smtClean="0"/>
              <a:t>Sense</a:t>
            </a:r>
            <a:r>
              <a:rPr lang="el-GR" dirty="0" smtClean="0"/>
              <a:t> </a:t>
            </a:r>
            <a:r>
              <a:rPr lang="el-GR" dirty="0" err="1" smtClean="0"/>
              <a:t>Multiple</a:t>
            </a:r>
            <a:r>
              <a:rPr lang="el-GR" dirty="0" smtClean="0"/>
              <a:t> Access </a:t>
            </a:r>
            <a:r>
              <a:rPr lang="el-GR" dirty="0" err="1" smtClean="0"/>
              <a:t>with</a:t>
            </a:r>
            <a:r>
              <a:rPr lang="el-GR" dirty="0" smtClean="0"/>
              <a:t> </a:t>
            </a:r>
            <a:r>
              <a:rPr lang="el-GR" dirty="0" err="1" smtClean="0"/>
              <a:t>Collision</a:t>
            </a:r>
            <a:r>
              <a:rPr lang="el-GR" dirty="0" smtClean="0"/>
              <a:t> </a:t>
            </a:r>
            <a:r>
              <a:rPr lang="el-GR" dirty="0" err="1" smtClean="0"/>
              <a:t>Detection</a:t>
            </a:r>
            <a:r>
              <a:rPr lang="el-GR" dirty="0" smtClean="0"/>
              <a:t> - </a:t>
            </a:r>
            <a:r>
              <a:rPr lang="el-GR" dirty="0" err="1" smtClean="0"/>
              <a:t>CSMA</a:t>
            </a:r>
            <a:r>
              <a:rPr lang="el-GR" dirty="0" smtClean="0"/>
              <a:t>/CD).</a:t>
            </a:r>
            <a:endParaRPr lang="el-GR" dirty="0"/>
          </a:p>
        </p:txBody>
      </p:sp>
      <p:sp>
        <p:nvSpPr>
          <p:cNvPr id="3" name="2 - Τίτλος"/>
          <p:cNvSpPr>
            <a:spLocks noGrp="1"/>
          </p:cNvSpPr>
          <p:nvPr>
            <p:ph type="title"/>
          </p:nvPr>
        </p:nvSpPr>
        <p:spPr/>
        <p:txBody>
          <a:bodyPr/>
          <a:lstStyle/>
          <a:p>
            <a:r>
              <a:rPr smtClean="0"/>
              <a:t>IEEE 802.3</a:t>
            </a: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357158" y="1524000"/>
            <a:ext cx="8501122" cy="4976834"/>
          </a:xfrm>
        </p:spPr>
        <p:txBody>
          <a:bodyPr>
            <a:normAutofit/>
          </a:bodyPr>
          <a:lstStyle/>
          <a:p>
            <a:r>
              <a:rPr lang="el-GR" dirty="0" smtClean="0"/>
              <a:t>Ο συνδυασμός της μεθόδου </a:t>
            </a:r>
            <a:r>
              <a:rPr lang="el-GR" dirty="0" err="1" smtClean="0"/>
              <a:t>CSMA</a:t>
            </a:r>
            <a:r>
              <a:rPr lang="el-GR" dirty="0" smtClean="0"/>
              <a:t>/CD και της τοπολογίας αρτηρίας συχνά αναφέρεται ως </a:t>
            </a:r>
            <a:r>
              <a:rPr lang="el-GR" dirty="0" err="1" smtClean="0"/>
              <a:t>Εthernet</a:t>
            </a:r>
            <a:r>
              <a:rPr lang="el-GR" dirty="0" smtClean="0"/>
              <a:t>. </a:t>
            </a:r>
            <a:r>
              <a:rPr lang="el-GR" dirty="0" err="1" smtClean="0"/>
              <a:t>To</a:t>
            </a:r>
            <a:r>
              <a:rPr lang="el-GR" dirty="0" smtClean="0"/>
              <a:t> </a:t>
            </a:r>
            <a:r>
              <a:rPr lang="el-GR" dirty="0" err="1" smtClean="0"/>
              <a:t>Ethernet</a:t>
            </a:r>
            <a:r>
              <a:rPr lang="el-GR" dirty="0" smtClean="0"/>
              <a:t> αναπτύχθηκε από την εταιρεία </a:t>
            </a:r>
            <a:r>
              <a:rPr lang="el-GR" dirty="0" err="1" smtClean="0"/>
              <a:t>Xerox</a:t>
            </a:r>
            <a:r>
              <a:rPr lang="el-GR" dirty="0" smtClean="0"/>
              <a:t> στις αρχές του 1970 και υπήρξε η βάση για την ανάπτυξη του πρωτοτύπου </a:t>
            </a:r>
            <a:r>
              <a:rPr lang="el-GR" dirty="0" err="1" smtClean="0"/>
              <a:t>IEEE</a:t>
            </a:r>
            <a:r>
              <a:rPr lang="el-GR" dirty="0" smtClean="0"/>
              <a:t> 802.3. </a:t>
            </a:r>
            <a:endParaRPr lang="en-US" dirty="0" smtClean="0"/>
          </a:p>
          <a:p>
            <a:r>
              <a:rPr lang="el-GR" dirty="0" smtClean="0"/>
              <a:t>Υπάρχουν </a:t>
            </a:r>
            <a:r>
              <a:rPr lang="el-GR" dirty="0" smtClean="0"/>
              <a:t>δύο εκδόσεις του </a:t>
            </a:r>
            <a:r>
              <a:rPr lang="el-GR" dirty="0" err="1" smtClean="0"/>
              <a:t>Ethernet</a:t>
            </a:r>
            <a:r>
              <a:rPr lang="el-GR" dirty="0" smtClean="0"/>
              <a:t> (η I και η II). Η αρχική έκδοση του </a:t>
            </a:r>
            <a:r>
              <a:rPr lang="el-GR" dirty="0" err="1" smtClean="0"/>
              <a:t>Ethernet</a:t>
            </a:r>
            <a:r>
              <a:rPr lang="el-GR" dirty="0" smtClean="0"/>
              <a:t> (η I) δεν ήταν συμβατή με το </a:t>
            </a:r>
            <a:r>
              <a:rPr lang="el-GR" dirty="0" err="1" smtClean="0"/>
              <a:t>IEEE</a:t>
            </a:r>
            <a:r>
              <a:rPr lang="el-GR" dirty="0" smtClean="0"/>
              <a:t> 802.3, αλλά η έκδοση II είναι βασικά η ίδια με το </a:t>
            </a:r>
            <a:r>
              <a:rPr lang="el-GR" dirty="0" err="1" smtClean="0"/>
              <a:t>IEEE</a:t>
            </a:r>
            <a:r>
              <a:rPr lang="el-GR" dirty="0" smtClean="0"/>
              <a:t> 802.3. Σήμερα, ο όρος </a:t>
            </a:r>
            <a:r>
              <a:rPr lang="el-GR" dirty="0" err="1" smtClean="0"/>
              <a:t>Ethernet</a:t>
            </a:r>
            <a:r>
              <a:rPr lang="el-GR" dirty="0" smtClean="0"/>
              <a:t> συχνά αναφέρεται σε όλα τα δίκτυα, που χρησιμοποιούν τη μέθοδο </a:t>
            </a:r>
            <a:r>
              <a:rPr lang="el-GR" dirty="0" err="1" smtClean="0"/>
              <a:t>CSMA</a:t>
            </a:r>
            <a:r>
              <a:rPr lang="el-GR" dirty="0" smtClean="0"/>
              <a:t>/CD και γενικά συμμορφώνονται με το πρότυπο </a:t>
            </a:r>
            <a:r>
              <a:rPr lang="el-GR" dirty="0" err="1" smtClean="0"/>
              <a:t>Ethernet</a:t>
            </a:r>
            <a:r>
              <a:rPr lang="el-GR" dirty="0" smtClean="0"/>
              <a:t> ή τις διάφορες εκδοχές του </a:t>
            </a:r>
            <a:r>
              <a:rPr lang="el-GR" dirty="0" err="1" smtClean="0"/>
              <a:t>IEEE</a:t>
            </a:r>
            <a:r>
              <a:rPr lang="el-GR" dirty="0" smtClean="0"/>
              <a:t> 802.3.</a:t>
            </a:r>
            <a:endParaRPr lang="el-GR" dirty="0"/>
          </a:p>
        </p:txBody>
      </p:sp>
      <p:sp>
        <p:nvSpPr>
          <p:cNvPr id="3" name="2 - Τίτλος"/>
          <p:cNvSpPr>
            <a:spLocks noGrp="1"/>
          </p:cNvSpPr>
          <p:nvPr>
            <p:ph type="title"/>
          </p:nvPr>
        </p:nvSpPr>
        <p:spPr/>
        <p:txBody>
          <a:bodyPr/>
          <a:lstStyle/>
          <a:p>
            <a:r>
              <a:rPr smtClean="0"/>
              <a:t>Ethernet</a:t>
            </a: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524000"/>
            <a:ext cx="8229600" cy="4976834"/>
          </a:xfrm>
        </p:spPr>
        <p:txBody>
          <a:bodyPr>
            <a:normAutofit lnSpcReduction="10000"/>
          </a:bodyPr>
          <a:lstStyle/>
          <a:p>
            <a:r>
              <a:rPr lang="el-GR" sz="3200" dirty="0" smtClean="0"/>
              <a:t> </a:t>
            </a:r>
            <a:r>
              <a:rPr lang="el-GR" dirty="0" smtClean="0"/>
              <a:t>Προκειμένου να καλυφθούν οι διάφοροι συνδυασμοί φυσικών μέσων μεταφοράς και ρυθμοί δεδομένων, το πρότυπο </a:t>
            </a:r>
            <a:r>
              <a:rPr lang="el-GR" dirty="0" err="1" smtClean="0"/>
              <a:t>IEEE</a:t>
            </a:r>
            <a:r>
              <a:rPr lang="el-GR" dirty="0" smtClean="0"/>
              <a:t> 802.3 έχει προβεί στην έκδοση κάποιων παραλλαγών. </a:t>
            </a:r>
            <a:endParaRPr lang="en-US" dirty="0" smtClean="0">
              <a:solidFill>
                <a:srgbClr val="FF0000"/>
              </a:solidFill>
            </a:endParaRPr>
          </a:p>
          <a:p>
            <a:endParaRPr lang="en-US" sz="3200" dirty="0" smtClean="0">
              <a:solidFill>
                <a:srgbClr val="FF0000"/>
              </a:solidFill>
            </a:endParaRPr>
          </a:p>
          <a:p>
            <a:pPr>
              <a:buNone/>
            </a:pPr>
            <a:r>
              <a:rPr lang="en-US" sz="3200" dirty="0" smtClean="0">
                <a:solidFill>
                  <a:srgbClr val="FF0000"/>
                </a:solidFill>
              </a:rPr>
              <a:t>X</a:t>
            </a:r>
            <a:r>
              <a:rPr lang="el-GR" dirty="0" smtClean="0">
                <a:solidFill>
                  <a:schemeClr val="bg1"/>
                </a:solidFill>
              </a:rPr>
              <a:t>Β</a:t>
            </a:r>
            <a:r>
              <a:rPr lang="en-US" dirty="0" err="1" smtClean="0">
                <a:solidFill>
                  <a:schemeClr val="bg1"/>
                </a:solidFill>
              </a:rPr>
              <a:t>ase</a:t>
            </a:r>
            <a:r>
              <a:rPr lang="en-US" dirty="0" smtClean="0">
                <a:solidFill>
                  <a:schemeClr val="bg1"/>
                </a:solidFill>
              </a:rPr>
              <a:t> / </a:t>
            </a:r>
            <a:r>
              <a:rPr lang="en-US" dirty="0" err="1" smtClean="0">
                <a:solidFill>
                  <a:schemeClr val="bg1"/>
                </a:solidFill>
              </a:rPr>
              <a:t>Broadband</a:t>
            </a:r>
            <a:r>
              <a:rPr lang="en-US" sz="3200" dirty="0" err="1" smtClean="0">
                <a:solidFill>
                  <a:srgbClr val="FF0000"/>
                </a:solidFill>
              </a:rPr>
              <a:t>Y</a:t>
            </a:r>
            <a:endParaRPr lang="en-US" sz="3200" dirty="0" smtClean="0">
              <a:solidFill>
                <a:srgbClr val="FF0000"/>
              </a:solidFill>
            </a:endParaRPr>
          </a:p>
          <a:p>
            <a:r>
              <a:rPr lang="en-US" sz="3200" dirty="0" smtClean="0">
                <a:solidFill>
                  <a:srgbClr val="FF0000"/>
                </a:solidFill>
              </a:rPr>
              <a:t>X </a:t>
            </a:r>
            <a:r>
              <a:rPr lang="el-GR" dirty="0" smtClean="0"/>
              <a:t>η </a:t>
            </a:r>
            <a:r>
              <a:rPr lang="el-GR" dirty="0" err="1" smtClean="0"/>
              <a:t>ταχήτυτα</a:t>
            </a:r>
            <a:r>
              <a:rPr lang="el-GR" dirty="0" smtClean="0"/>
              <a:t> μετάδοσης των δεδομένων σε </a:t>
            </a:r>
            <a:r>
              <a:rPr lang="en-US" dirty="0" smtClean="0"/>
              <a:t>Mbps</a:t>
            </a:r>
          </a:p>
          <a:p>
            <a:r>
              <a:rPr lang="el-GR" dirty="0" smtClean="0">
                <a:solidFill>
                  <a:schemeClr val="bg1"/>
                </a:solidFill>
              </a:rPr>
              <a:t>Β</a:t>
            </a:r>
            <a:r>
              <a:rPr lang="en-US" dirty="0" err="1" smtClean="0">
                <a:solidFill>
                  <a:schemeClr val="bg1"/>
                </a:solidFill>
              </a:rPr>
              <a:t>ase</a:t>
            </a:r>
            <a:r>
              <a:rPr lang="en-US" dirty="0" smtClean="0">
                <a:solidFill>
                  <a:schemeClr val="bg1"/>
                </a:solidFill>
              </a:rPr>
              <a:t> / </a:t>
            </a:r>
            <a:r>
              <a:rPr lang="en-US" dirty="0" smtClean="0">
                <a:solidFill>
                  <a:schemeClr val="bg1"/>
                </a:solidFill>
              </a:rPr>
              <a:t>Broadband</a:t>
            </a:r>
            <a:r>
              <a:rPr lang="el-GR" dirty="0" smtClean="0"/>
              <a:t> ο τύπος σηματοδοσίας που χρησιμοποιείται</a:t>
            </a:r>
          </a:p>
          <a:p>
            <a:r>
              <a:rPr lang="en-US" sz="3200" dirty="0" smtClean="0">
                <a:solidFill>
                  <a:srgbClr val="FF0000"/>
                </a:solidFill>
              </a:rPr>
              <a:t>Y</a:t>
            </a:r>
            <a:r>
              <a:rPr lang="el-GR" dirty="0" smtClean="0">
                <a:solidFill>
                  <a:srgbClr val="FF0000"/>
                </a:solidFill>
              </a:rPr>
              <a:t> </a:t>
            </a:r>
            <a:r>
              <a:rPr lang="el-GR" dirty="0" smtClean="0"/>
              <a:t>αντιστοιχεί στο μέγιστο μήκος του τμήματος (</a:t>
            </a:r>
            <a:r>
              <a:rPr lang="en-US" dirty="0" smtClean="0"/>
              <a:t>segment</a:t>
            </a:r>
            <a:r>
              <a:rPr lang="en-US" dirty="0" smtClean="0"/>
              <a:t>)</a:t>
            </a:r>
            <a:endParaRPr lang="el-GR" dirty="0">
              <a:solidFill>
                <a:srgbClr val="FF0000"/>
              </a:solidFill>
            </a:endParaRPr>
          </a:p>
        </p:txBody>
      </p:sp>
      <p:sp>
        <p:nvSpPr>
          <p:cNvPr id="3" name="2 - Τίτλος"/>
          <p:cNvSpPr>
            <a:spLocks noGrp="1"/>
          </p:cNvSpPr>
          <p:nvPr>
            <p:ph type="title"/>
          </p:nvPr>
        </p:nvSpPr>
        <p:spPr/>
        <p:txBody>
          <a:bodyPr/>
          <a:lstStyle/>
          <a:p>
            <a:r>
              <a:rPr lang="el-GR" dirty="0" smtClean="0"/>
              <a:t>Κωδικοποίηση βασικών προτύπων</a:t>
            </a: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14282" y="714356"/>
            <a:ext cx="8737196" cy="518864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14282" y="1357298"/>
            <a:ext cx="8643998" cy="5286412"/>
          </a:xfrm>
        </p:spPr>
        <p:txBody>
          <a:bodyPr>
            <a:normAutofit/>
          </a:bodyPr>
          <a:lstStyle/>
          <a:p>
            <a:r>
              <a:rPr lang="el-GR" dirty="0" smtClean="0"/>
              <a:t>Βασική ζώνη (</a:t>
            </a:r>
            <a:r>
              <a:rPr lang="en-US" dirty="0" smtClean="0"/>
              <a:t>B</a:t>
            </a:r>
            <a:r>
              <a:rPr lang="en-US" dirty="0" smtClean="0"/>
              <a:t>aseband)</a:t>
            </a:r>
            <a:r>
              <a:rPr lang="el-GR" dirty="0" smtClean="0"/>
              <a:t>: αναφέρεται η περιοχή συχνοτήτων που περιλαμβάνει ένα σήμα, στην αρχική του μορφή, πριν μεταφερθεί σε άλλη περιοχή συχνοτήτων με κάποια διαδικασία μετατροπής ή διαμόρφωσης. </a:t>
            </a:r>
            <a:endParaRPr lang="el-GR" dirty="0" smtClean="0"/>
          </a:p>
          <a:p>
            <a:r>
              <a:rPr lang="el-GR" dirty="0" smtClean="0"/>
              <a:t>Τα ψηφιακά σήματα, συνήθως έχουν μεγαλύτερη περιοχή συχνοτήτων η οποία μεγαλώνει όσο αυξάνεται η ταχύτητα μετάδοσης. Η βασική τους ζώνη εκτείνεται σε μεγαλύτερη περιοχή. Όταν μεταδίδονται χωρίς καμιά άλλη επεξεργασία (π.χ. διαμόρφωση), όπως είναι από τη δημιουργία τους, στη βασική τους ζώνη τότε λέμε ότι η μετάδοση είναι βασικής ζώνης. Στο φυσικό μέσο ταξιδεύει αποκλειστικά μόνο ένα σήμα. </a:t>
            </a:r>
            <a:endParaRPr lang="en-US" dirty="0" smtClean="0"/>
          </a:p>
        </p:txBody>
      </p:sp>
      <p:sp>
        <p:nvSpPr>
          <p:cNvPr id="3" name="2 - Τίτλος"/>
          <p:cNvSpPr>
            <a:spLocks noGrp="1"/>
          </p:cNvSpPr>
          <p:nvPr>
            <p:ph type="title"/>
          </p:nvPr>
        </p:nvSpPr>
        <p:spPr/>
        <p:txBody>
          <a:bodyPr/>
          <a:lstStyle/>
          <a:p>
            <a:r>
              <a:rPr lang="el-GR" dirty="0" smtClean="0"/>
              <a:t>Μετάδοση Βασικής και Ευρεία ζώνης</a:t>
            </a: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14282" y="214290"/>
            <a:ext cx="8715436" cy="6572272"/>
          </a:xfrm>
        </p:spPr>
        <p:txBody>
          <a:bodyPr>
            <a:noAutofit/>
          </a:bodyPr>
          <a:lstStyle/>
          <a:p>
            <a:r>
              <a:rPr lang="el-GR" sz="2200" dirty="0" smtClean="0"/>
              <a:t>Ο όρος μετάδοση βασικής ζώνης καθιερώθηκε με το </a:t>
            </a:r>
            <a:r>
              <a:rPr lang="el-GR" sz="2200" dirty="0" err="1" smtClean="0"/>
              <a:t>Ethernet</a:t>
            </a:r>
            <a:r>
              <a:rPr lang="el-GR" sz="2200" dirty="0" smtClean="0"/>
              <a:t> καθώς κατά τη μετάδοση δεν χρησιμοποίησε καμιά επεξεργασία παρά μόνο κατάλληλη κωδικοποίηση, </a:t>
            </a:r>
            <a:r>
              <a:rPr lang="el-GR" sz="2200" dirty="0" err="1" smtClean="0"/>
              <a:t>Manchester</a:t>
            </a:r>
            <a:r>
              <a:rPr lang="el-GR" sz="2200" dirty="0" smtClean="0"/>
              <a:t> στην αρχή και διαφορετικές στις επόμενες εκδόσεις</a:t>
            </a:r>
            <a:r>
              <a:rPr lang="el-GR" sz="2200" dirty="0" smtClean="0"/>
              <a:t>.</a:t>
            </a:r>
          </a:p>
          <a:p>
            <a:endParaRPr lang="el-GR" sz="2200" dirty="0" smtClean="0"/>
          </a:p>
          <a:p>
            <a:endParaRPr lang="el-GR" sz="2200" dirty="0" smtClean="0"/>
          </a:p>
          <a:p>
            <a:endParaRPr lang="el-GR" sz="2200" dirty="0" smtClean="0"/>
          </a:p>
          <a:p>
            <a:endParaRPr lang="el-GR" sz="2200" dirty="0" smtClean="0"/>
          </a:p>
          <a:p>
            <a:r>
              <a:rPr lang="el-GR" sz="2200" dirty="0" smtClean="0"/>
              <a:t>Στην </a:t>
            </a:r>
            <a:r>
              <a:rPr lang="el-GR" sz="2200" dirty="0" smtClean="0"/>
              <a:t>κωδικοποίηση </a:t>
            </a:r>
            <a:r>
              <a:rPr lang="el-GR" sz="2200" dirty="0" err="1" smtClean="0"/>
              <a:t>Manchester</a:t>
            </a:r>
            <a:r>
              <a:rPr lang="el-GR" sz="2200" dirty="0" smtClean="0"/>
              <a:t>, το καλώδιο μπορεί να βρίσκεται σε μία από τις τρεις καταστάσεις: </a:t>
            </a:r>
            <a:endParaRPr lang="el-GR" sz="2200" dirty="0" smtClean="0"/>
          </a:p>
          <a:p>
            <a:pPr lvl="1"/>
            <a:r>
              <a:rPr lang="el-GR" sz="2200" dirty="0" smtClean="0"/>
              <a:t>η </a:t>
            </a:r>
            <a:r>
              <a:rPr lang="el-GR" sz="2200" dirty="0" smtClean="0"/>
              <a:t>μετάδοση ενός </a:t>
            </a:r>
            <a:r>
              <a:rPr lang="el-GR" sz="2200" dirty="0" err="1" smtClean="0"/>
              <a:t>bit</a:t>
            </a:r>
            <a:r>
              <a:rPr lang="el-GR" sz="2200" dirty="0" smtClean="0"/>
              <a:t> 0</a:t>
            </a:r>
            <a:r>
              <a:rPr lang="el-GR" sz="2200" dirty="0" smtClean="0"/>
              <a:t> </a:t>
            </a:r>
            <a:r>
              <a:rPr lang="el-GR" sz="2200" dirty="0" smtClean="0"/>
              <a:t>γίνεται με μετάβαση από χαμηλή σε υψηλή στάθμη, </a:t>
            </a:r>
            <a:endParaRPr lang="el-GR" sz="2200" dirty="0" smtClean="0"/>
          </a:p>
          <a:p>
            <a:pPr lvl="1"/>
            <a:r>
              <a:rPr lang="el-GR" sz="2200" dirty="0" smtClean="0"/>
              <a:t>η </a:t>
            </a:r>
            <a:r>
              <a:rPr lang="el-GR" sz="2200" dirty="0" smtClean="0"/>
              <a:t>μετάδοση ενός </a:t>
            </a:r>
            <a:r>
              <a:rPr lang="el-GR" sz="2200" dirty="0" err="1" smtClean="0"/>
              <a:t>bit</a:t>
            </a:r>
            <a:r>
              <a:rPr lang="el-GR" sz="2200" dirty="0" smtClean="0"/>
              <a:t> 1 γίνεται με μετάβαση από υψηλή σε χαμηλή στάθμη, </a:t>
            </a:r>
            <a:endParaRPr lang="el-GR" sz="2200" dirty="0" smtClean="0"/>
          </a:p>
          <a:p>
            <a:pPr lvl="1"/>
            <a:r>
              <a:rPr lang="el-GR" sz="2200" dirty="0" smtClean="0"/>
              <a:t>ενώ </a:t>
            </a:r>
            <a:r>
              <a:rPr lang="el-GR" sz="2200" dirty="0" smtClean="0"/>
              <a:t>τέλος κατάσταση χωρίς σήμα </a:t>
            </a:r>
            <a:r>
              <a:rPr lang="el-GR" sz="2200" dirty="0" smtClean="0"/>
              <a:t>ισοδυναμεί </a:t>
            </a:r>
            <a:r>
              <a:rPr lang="el-GR" sz="2200" dirty="0" smtClean="0"/>
              <a:t>σε 0 </a:t>
            </a:r>
            <a:r>
              <a:rPr lang="el-GR" sz="2200" dirty="0" err="1" smtClean="0"/>
              <a:t>Volts</a:t>
            </a:r>
            <a:r>
              <a:rPr lang="el-GR" sz="2200" dirty="0" smtClean="0"/>
              <a:t>. </a:t>
            </a:r>
          </a:p>
          <a:p>
            <a:pPr lvl="1">
              <a:buNone/>
            </a:pPr>
            <a:r>
              <a:rPr lang="el-GR" sz="2200" dirty="0" smtClean="0"/>
              <a:t>Η </a:t>
            </a:r>
            <a:r>
              <a:rPr lang="el-GR" sz="2200" dirty="0" smtClean="0"/>
              <a:t>υψηλή στάθμη σήματος είναι +0,85 </a:t>
            </a:r>
            <a:r>
              <a:rPr lang="el-GR" sz="2200" dirty="0" err="1" smtClean="0"/>
              <a:t>Volts</a:t>
            </a:r>
            <a:r>
              <a:rPr lang="el-GR" sz="2200" dirty="0" smtClean="0"/>
              <a:t>, ενώ η χαμηλή -0,85 </a:t>
            </a:r>
            <a:r>
              <a:rPr lang="el-GR" sz="2200" dirty="0" err="1" smtClean="0"/>
              <a:t>Volts</a:t>
            </a:r>
            <a:r>
              <a:rPr lang="el-GR" sz="2200" dirty="0" smtClean="0"/>
              <a:t>.</a:t>
            </a:r>
            <a:endParaRPr lang="el-GR" sz="2200" dirty="0"/>
          </a:p>
        </p:txBody>
      </p:sp>
      <p:pic>
        <p:nvPicPr>
          <p:cNvPr id="2050" name="Picture 2"/>
          <p:cNvPicPr>
            <a:picLocks noChangeAspect="1" noChangeArrowheads="1"/>
          </p:cNvPicPr>
          <p:nvPr/>
        </p:nvPicPr>
        <p:blipFill>
          <a:blip r:embed="rId2"/>
          <a:srcRect/>
          <a:stretch>
            <a:fillRect/>
          </a:stretch>
        </p:blipFill>
        <p:spPr bwMode="auto">
          <a:xfrm>
            <a:off x="785786" y="1643050"/>
            <a:ext cx="7500990" cy="160735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t>Ευρεία ζώνη</a:t>
            </a:r>
            <a:r>
              <a:rPr lang="en-US" dirty="0" smtClean="0"/>
              <a:t>(Broadband</a:t>
            </a:r>
            <a:r>
              <a:rPr lang="el-GR" dirty="0" smtClean="0"/>
              <a:t> – «</a:t>
            </a:r>
            <a:r>
              <a:rPr lang="en-US" dirty="0" smtClean="0"/>
              <a:t>wide band</a:t>
            </a:r>
            <a:r>
              <a:rPr lang="el-GR" dirty="0" smtClean="0"/>
              <a:t>»</a:t>
            </a:r>
            <a:r>
              <a:rPr lang="en-US" dirty="0" smtClean="0"/>
              <a:t>)</a:t>
            </a:r>
            <a:r>
              <a:rPr lang="el-GR" dirty="0" smtClean="0"/>
              <a:t>: μπορεί να μεταφέρει ταυτόχρονα πολλά σήματα ή κίνηση διαφορετικής μορφής και περιεχομένου όπως βίντεο, φωνή και δεδομένα.</a:t>
            </a:r>
          </a:p>
          <a:p>
            <a:r>
              <a:rPr lang="el-GR" dirty="0" smtClean="0"/>
              <a:t>Στις ψηφιακές μεταδόσεις </a:t>
            </a:r>
            <a:r>
              <a:rPr lang="el-GR" dirty="0" smtClean="0"/>
              <a:t>χρησιμοποιείται </a:t>
            </a:r>
            <a:r>
              <a:rPr lang="el-GR" dirty="0" smtClean="0"/>
              <a:t>για να προσδιορίσει την ταυτόχρονη μετάδοση δεδομένων από περισσότερα στενότερα μη επικαλυπτόμενα κανάλια.</a:t>
            </a:r>
            <a:endParaRPr lang="el-GR" dirty="0"/>
          </a:p>
        </p:txBody>
      </p:sp>
      <p:sp>
        <p:nvSpPr>
          <p:cNvPr id="3" name="2 - Τίτλος"/>
          <p:cNvSpPr>
            <a:spLocks noGrp="1"/>
          </p:cNvSpPr>
          <p:nvPr>
            <p:ph type="title"/>
          </p:nvPr>
        </p:nvSpPr>
        <p:spPr/>
        <p:txBody>
          <a:bodyPr/>
          <a:lstStyle/>
          <a:p>
            <a:endParaRPr lang="el-G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lnSpcReduction="10000"/>
          </a:bodyPr>
          <a:lstStyle/>
          <a:p>
            <a:r>
              <a:rPr lang="el-GR" dirty="0" smtClean="0"/>
              <a:t>Αυτός ο τύπος </a:t>
            </a:r>
            <a:r>
              <a:rPr lang="el-GR" dirty="0" smtClean="0"/>
              <a:t>δικτύου βασίζεται </a:t>
            </a:r>
            <a:r>
              <a:rPr lang="el-GR" dirty="0" smtClean="0"/>
              <a:t>στην </a:t>
            </a:r>
            <a:r>
              <a:rPr lang="el-GR" dirty="0" smtClean="0"/>
              <a:t>προδιαγραφή </a:t>
            </a:r>
            <a:r>
              <a:rPr lang="el-GR" dirty="0" err="1" smtClean="0"/>
              <a:t>FOIRL</a:t>
            </a:r>
            <a:r>
              <a:rPr lang="el-GR" dirty="0" smtClean="0"/>
              <a:t> (</a:t>
            </a:r>
            <a:r>
              <a:rPr lang="el-GR" dirty="0" err="1" smtClean="0"/>
              <a:t>Fiber</a:t>
            </a:r>
            <a:r>
              <a:rPr lang="el-GR" dirty="0" smtClean="0"/>
              <a:t> </a:t>
            </a:r>
            <a:r>
              <a:rPr lang="el-GR" dirty="0" err="1" smtClean="0"/>
              <a:t>Optic</a:t>
            </a:r>
            <a:r>
              <a:rPr lang="el-GR" dirty="0" smtClean="0"/>
              <a:t> </a:t>
            </a:r>
            <a:r>
              <a:rPr lang="el-GR" dirty="0" err="1" smtClean="0"/>
              <a:t>Inter</a:t>
            </a:r>
            <a:r>
              <a:rPr lang="el-GR" dirty="0" smtClean="0"/>
              <a:t>-</a:t>
            </a:r>
            <a:r>
              <a:rPr lang="el-GR" dirty="0" err="1" smtClean="0"/>
              <a:t>Repeater</a:t>
            </a:r>
            <a:r>
              <a:rPr lang="el-GR" dirty="0" smtClean="0"/>
              <a:t> </a:t>
            </a:r>
            <a:r>
              <a:rPr lang="el-GR" dirty="0" err="1" smtClean="0"/>
              <a:t>Link</a:t>
            </a:r>
            <a:r>
              <a:rPr lang="el-GR" dirty="0" smtClean="0"/>
              <a:t>), που δημιουργήθηκε για τη διασύνδεση επαναληπτών με οπτικές ίνες. </a:t>
            </a:r>
            <a:endParaRPr lang="el-GR" dirty="0" smtClean="0"/>
          </a:p>
          <a:p>
            <a:r>
              <a:rPr lang="el-GR" dirty="0" smtClean="0"/>
              <a:t>Η χρήση οπτική ίνας χρησιμοποιείται όταν θέλουμε να συνδέσουμε σημεία, που απέχουν αρκετά μεταξύ τους (μέχρι 2Km), και όταν υπάρχει αυξημένος ηλεκτρομαγνητικός θόρυβος (π.χ. βιομηχανίες). Το μειονέκτημα, όμως, της οπτικής ίνας είναι το αυξημένο κόστος και </a:t>
            </a:r>
            <a:r>
              <a:rPr lang="el-GR" dirty="0" smtClean="0"/>
              <a:t>η δυσκολία</a:t>
            </a:r>
            <a:r>
              <a:rPr lang="el-GR" dirty="0" smtClean="0"/>
              <a:t>, που παρουσιάζει στην εγκατάσταση και το χειρισμό της (π.χ. δεν μπορούμε να την τσακίσουμε για το σχηματισμό γωνίας).</a:t>
            </a:r>
            <a:endParaRPr lang="el-GR" dirty="0" smtClean="0"/>
          </a:p>
          <a:p>
            <a:endParaRPr lang="el-GR" dirty="0" smtClean="0"/>
          </a:p>
          <a:p>
            <a:pPr>
              <a:buNone/>
            </a:pPr>
            <a:endParaRPr lang="el-GR" dirty="0"/>
          </a:p>
        </p:txBody>
      </p:sp>
      <p:sp>
        <p:nvSpPr>
          <p:cNvPr id="3" name="2 - Τίτλος"/>
          <p:cNvSpPr>
            <a:spLocks noGrp="1"/>
          </p:cNvSpPr>
          <p:nvPr>
            <p:ph type="title"/>
          </p:nvPr>
        </p:nvSpPr>
        <p:spPr/>
        <p:txBody>
          <a:bodyPr/>
          <a:lstStyle/>
          <a:p>
            <a:r>
              <a:rPr lang="el-GR" dirty="0" smtClean="0"/>
              <a:t>10</a:t>
            </a:r>
            <a:r>
              <a:rPr smtClean="0"/>
              <a:t>Base </a:t>
            </a:r>
            <a:r>
              <a:rPr lang="el-GR" dirty="0" smtClean="0"/>
              <a:t>–</a:t>
            </a:r>
            <a:r>
              <a:rPr smtClean="0"/>
              <a:t>F: Fiber Ethernet</a:t>
            </a:r>
            <a:endParaRPr lang="el-G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Χαρτί">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206</TotalTime>
  <Words>1240</Words>
  <Application>Microsoft Office PowerPoint</Application>
  <PresentationFormat>Προβολή στην οθόνη (4:3)</PresentationFormat>
  <Paragraphs>51</Paragraphs>
  <Slides>19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19</vt:i4>
      </vt:variant>
    </vt:vector>
  </HeadingPairs>
  <TitlesOfParts>
    <vt:vector size="20" baseType="lpstr">
      <vt:lpstr>Χαρτί</vt:lpstr>
      <vt:lpstr>ΔΙΚΤΥΑ ETHERNET</vt:lpstr>
      <vt:lpstr>IEEE 802.3</vt:lpstr>
      <vt:lpstr>Ethernet</vt:lpstr>
      <vt:lpstr>Κωδικοποίηση βασικών προτύπων</vt:lpstr>
      <vt:lpstr>Διαφάνεια 5</vt:lpstr>
      <vt:lpstr>Μετάδοση Βασικής και Ευρεία ζώνης</vt:lpstr>
      <vt:lpstr>Διαφάνεια 7</vt:lpstr>
      <vt:lpstr>Διαφάνεια 8</vt:lpstr>
      <vt:lpstr>10Base –F: Fiber Ethernet</vt:lpstr>
      <vt:lpstr>Ethernet υψηλών ταχυτήτων</vt:lpstr>
      <vt:lpstr>Fast Ethernet</vt:lpstr>
      <vt:lpstr>100Base-TX: </vt:lpstr>
      <vt:lpstr>100Base-T4: </vt:lpstr>
      <vt:lpstr>100Base-FX: </vt:lpstr>
      <vt:lpstr>Gigabit Ethernet. </vt:lpstr>
      <vt:lpstr>Διαφάνεια 16</vt:lpstr>
      <vt:lpstr>Διαφάνεια 17</vt:lpstr>
      <vt:lpstr>Διαφάνεια 18</vt:lpstr>
      <vt:lpstr>Διαφάνεια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ΔΙΚΤΥΑ ETHERNET</dc:title>
  <dc:creator>zoi</dc:creator>
  <cp:lastModifiedBy>zoi</cp:lastModifiedBy>
  <cp:revision>17</cp:revision>
  <dcterms:created xsi:type="dcterms:W3CDTF">2016-10-15T16:27:06Z</dcterms:created>
  <dcterms:modified xsi:type="dcterms:W3CDTF">2016-10-15T19:53:52Z</dcterms:modified>
</cp:coreProperties>
</file>