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66" r:id="rId3"/>
    <p:sldId id="267" r:id="rId4"/>
    <p:sldId id="268" r:id="rId5"/>
    <p:sldId id="269" r:id="rId6"/>
    <p:sldId id="256" r:id="rId7"/>
    <p:sldId id="258" r:id="rId8"/>
    <p:sldId id="263" r:id="rId9"/>
    <p:sldId id="257" r:id="rId10"/>
    <p:sldId id="264" r:id="rId11"/>
    <p:sldId id="265" r:id="rId12"/>
    <p:sldId id="259" r:id="rId13"/>
    <p:sldId id="260" r:id="rId14"/>
    <p:sldId id="261" r:id="rId15"/>
    <p:sldId id="262"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16" name="15 - Θέση αριθμού διαφάνειας"/>
          <p:cNvSpPr>
            <a:spLocks noGrp="1"/>
          </p:cNvSpPr>
          <p:nvPr>
            <p:ph type="sldNum" sz="quarter" idx="11"/>
          </p:nvPr>
        </p:nvSpPr>
        <p:spPr/>
        <p:txBody>
          <a:bodyPr/>
          <a:lstStyle/>
          <a:p>
            <a:fld id="{7A0F7D9D-CCD1-4C94-ADD2-43413E0C60DF}"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E11F49B9-AFF9-4D1A-A4EB-3EDD4435E39A}" type="datetimeFigureOut">
              <a:rPr lang="el-GR" smtClean="0"/>
              <a:pPr/>
              <a:t>22/9/2017</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7A0F7D9D-CCD1-4C94-ADD2-43413E0C60DF}"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A0F7D9D-CCD1-4C94-ADD2-43413E0C60D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E11F49B9-AFF9-4D1A-A4EB-3EDD4435E39A}" type="datetimeFigureOut">
              <a:rPr lang="el-GR" smtClean="0"/>
              <a:pPr/>
              <a:t>22/9/2017</a:t>
            </a:fld>
            <a:endParaRPr lang="el-GR"/>
          </a:p>
        </p:txBody>
      </p:sp>
      <p:sp>
        <p:nvSpPr>
          <p:cNvPr id="9" name="8 - Θέση αριθμού διαφάνειας"/>
          <p:cNvSpPr>
            <a:spLocks noGrp="1"/>
          </p:cNvSpPr>
          <p:nvPr>
            <p:ph type="sldNum" sz="quarter" idx="15"/>
          </p:nvPr>
        </p:nvSpPr>
        <p:spPr/>
        <p:txBody>
          <a:bodyPr/>
          <a:lstStyle/>
          <a:p>
            <a:fld id="{7A0F7D9D-CCD1-4C94-ADD2-43413E0C60DF}"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E11F49B9-AFF9-4D1A-A4EB-3EDD4435E39A}" type="datetimeFigureOut">
              <a:rPr lang="el-GR" smtClean="0"/>
              <a:pPr/>
              <a:t>22/9/2017</a:t>
            </a:fld>
            <a:endParaRPr lang="el-GR"/>
          </a:p>
        </p:txBody>
      </p:sp>
      <p:sp>
        <p:nvSpPr>
          <p:cNvPr id="9" name="8 - Θέση αριθμού διαφάνειας"/>
          <p:cNvSpPr>
            <a:spLocks noGrp="1"/>
          </p:cNvSpPr>
          <p:nvPr>
            <p:ph type="sldNum" sz="quarter" idx="11"/>
          </p:nvPr>
        </p:nvSpPr>
        <p:spPr/>
        <p:txBody>
          <a:bodyPr/>
          <a:lstStyle/>
          <a:p>
            <a:fld id="{7A0F7D9D-CCD1-4C94-ADD2-43413E0C60DF}"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11F49B9-AFF9-4D1A-A4EB-3EDD4435E39A}" type="datetimeFigureOut">
              <a:rPr lang="el-GR" smtClean="0"/>
              <a:pPr/>
              <a:t>22/9/2017</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0F7D9D-CCD1-4C94-ADD2-43413E0C60DF}"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zoi\Desktop\sxoleio\&#964;&#949;&#967;&#957;&#959;&#955;&#959;&#947;&#953;&#945;%20&#948;&#953;&#954;&#964;&#965;&#969;&#957;%20&#965;&#960;&#959;&#955;\video\OSI%20Model%20Animation.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zoi\Desktop\sxoleio\&#964;&#949;&#967;&#957;&#959;&#955;&#959;&#947;&#953;&#945;%20&#948;&#953;&#954;&#964;&#965;&#969;&#957;%20&#965;&#960;&#959;&#955;\video\Understanding%20the%20OSI%20Reference%20Model-%20Cisco%20Router%20Training%20101.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endParaRPr lang="el-GR"/>
          </a:p>
        </p:txBody>
      </p:sp>
      <p:sp>
        <p:nvSpPr>
          <p:cNvPr id="3" name="2 - Τίτλος"/>
          <p:cNvSpPr>
            <a:spLocks noGrp="1"/>
          </p:cNvSpPr>
          <p:nvPr>
            <p:ph type="ctrTitle"/>
          </p:nvPr>
        </p:nvSpPr>
        <p:spPr/>
        <p:txBody>
          <a:bodyPr/>
          <a:lstStyle/>
          <a:p>
            <a:r>
              <a:rPr lang="el-GR" dirty="0" smtClean="0"/>
              <a:t>Δίκτυο</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ChangeAspect="1" noChangeArrowheads="1"/>
          </p:cNvPicPr>
          <p:nvPr/>
        </p:nvPicPr>
        <p:blipFill>
          <a:blip r:embed="rId2"/>
          <a:srcRect/>
          <a:stretch>
            <a:fillRect/>
          </a:stretch>
        </p:blipFill>
        <p:spPr bwMode="auto">
          <a:xfrm>
            <a:off x="0" y="500042"/>
            <a:ext cx="9232788" cy="57864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Σχετική εικόνα"/>
          <p:cNvPicPr>
            <a:picLocks noChangeAspect="1" noChangeArrowheads="1"/>
          </p:cNvPicPr>
          <p:nvPr/>
        </p:nvPicPr>
        <p:blipFill>
          <a:blip r:embed="rId2"/>
          <a:srcRect/>
          <a:stretch>
            <a:fillRect/>
          </a:stretch>
        </p:blipFill>
        <p:spPr bwMode="auto">
          <a:xfrm>
            <a:off x="0" y="0"/>
            <a:ext cx="9144000" cy="67494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ΕΠΙΠΕΔΑ</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Επίπεδο 7: Εφαρμογής (</a:t>
            </a:r>
            <a:r>
              <a:rPr lang="en-US" dirty="0" smtClean="0"/>
              <a:t>application layer</a:t>
            </a:r>
            <a:r>
              <a:rPr lang="el-GR" dirty="0" smtClean="0"/>
              <a:t> </a:t>
            </a:r>
            <a:r>
              <a:rPr lang="en-US" dirty="0" smtClean="0"/>
              <a:t>–L7) </a:t>
            </a:r>
            <a:r>
              <a:rPr lang="el-GR" dirty="0" smtClean="0"/>
              <a:t>Η εφαρμογή που χρησιμοποιεί ο χρήστης</a:t>
            </a:r>
            <a:r>
              <a:rPr lang="en-US" dirty="0" smtClean="0"/>
              <a:t>.</a:t>
            </a:r>
          </a:p>
          <a:p>
            <a:r>
              <a:rPr lang="el-GR" dirty="0" smtClean="0"/>
              <a:t>Επίπεδο 6: Παρουσίασης (</a:t>
            </a:r>
            <a:r>
              <a:rPr lang="en-US" dirty="0" smtClean="0"/>
              <a:t>presentation layer – L6) </a:t>
            </a:r>
            <a:r>
              <a:rPr lang="el-GR" dirty="0" smtClean="0"/>
              <a:t>Αναλαμβάνει τη μορφοποίηση και την κωδικοποίηση των δεδομένων.</a:t>
            </a:r>
          </a:p>
          <a:p>
            <a:r>
              <a:rPr lang="el-GR" dirty="0" smtClean="0"/>
              <a:t>Επίπεδο 5: Συνόδου (</a:t>
            </a:r>
            <a:r>
              <a:rPr lang="en-US" dirty="0" smtClean="0"/>
              <a:t>session layer – L5) </a:t>
            </a:r>
            <a:r>
              <a:rPr lang="el-GR" dirty="0" smtClean="0"/>
              <a:t>Ελέγχει τη δημιουργία και τον τερματισμό των συνδέσεων του </a:t>
            </a:r>
            <a:r>
              <a:rPr lang="en-US" dirty="0" smtClean="0"/>
              <a:t>L4.</a:t>
            </a:r>
          </a:p>
          <a:p>
            <a:r>
              <a:rPr lang="el-GR" dirty="0" smtClean="0"/>
              <a:t>Επίπεδο 4: Μεταφοράς (</a:t>
            </a:r>
            <a:r>
              <a:rPr lang="en-US" dirty="0" smtClean="0"/>
              <a:t>transport layer – L4)</a:t>
            </a:r>
            <a:r>
              <a:rPr lang="el-GR" dirty="0" smtClean="0"/>
              <a:t> Αναλαμβάνει τη μεταφορά των δεδομένων από άκρο σε άκρο στο δίκτυο, χρησιμοποιώντας τις υπηρεσίες των χαμηλότερων επιπέδων.</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500042"/>
            <a:ext cx="8229600" cy="5595958"/>
          </a:xfrm>
        </p:spPr>
        <p:txBody>
          <a:bodyPr/>
          <a:lstStyle/>
          <a:p>
            <a:r>
              <a:rPr lang="el-GR" dirty="0" smtClean="0"/>
              <a:t>Επίπεδο 3: Δικτύου </a:t>
            </a:r>
            <a:r>
              <a:rPr lang="en-US" dirty="0" smtClean="0"/>
              <a:t>(network layer – L3) </a:t>
            </a:r>
            <a:r>
              <a:rPr lang="el-GR" dirty="0" smtClean="0"/>
              <a:t>είναι υπεύθυνο για τις λειτουργίες δρομολόγησης και λογικής </a:t>
            </a:r>
            <a:r>
              <a:rPr lang="el-GR" dirty="0" err="1" smtClean="0"/>
              <a:t>διευθυνσιοδότησης</a:t>
            </a:r>
            <a:r>
              <a:rPr lang="el-GR" dirty="0" smtClean="0"/>
              <a:t>.</a:t>
            </a:r>
            <a:endParaRPr lang="en-US" dirty="0" smtClean="0"/>
          </a:p>
          <a:p>
            <a:r>
              <a:rPr lang="el-GR" dirty="0" smtClean="0"/>
              <a:t>Επίπεδο 2: γραμμής ή σύνδεσης δεδομένων (</a:t>
            </a:r>
            <a:r>
              <a:rPr lang="en-US" dirty="0" smtClean="0"/>
              <a:t>data link layer – L2)</a:t>
            </a:r>
            <a:r>
              <a:rPr lang="el-GR" dirty="0" smtClean="0"/>
              <a:t> Αναλαμβάνει την προσαρμογή και την μεταφορά των δεδομένων στο κανάλι μετάδοσης. Παραδίδει τα δεδομένα στο </a:t>
            </a:r>
            <a:r>
              <a:rPr lang="en-US" dirty="0" smtClean="0"/>
              <a:t>L1 </a:t>
            </a:r>
            <a:r>
              <a:rPr lang="el-GR" dirty="0" smtClean="0"/>
              <a:t>προκειμένου να μεταδοθούν.</a:t>
            </a:r>
            <a:endParaRPr lang="en-US" dirty="0" smtClean="0"/>
          </a:p>
          <a:p>
            <a:r>
              <a:rPr lang="el-GR" dirty="0" smtClean="0"/>
              <a:t>Επίπεδο 1: φυσικό (</a:t>
            </a:r>
            <a:r>
              <a:rPr lang="en-US" dirty="0" smtClean="0"/>
              <a:t>physical layer – L1)</a:t>
            </a:r>
            <a:r>
              <a:rPr lang="el-GR" dirty="0" smtClean="0"/>
              <a:t> Αναλαμβάνει τη μεταφορά των σημάτων στο μέσο μετάδοσης. Το επίπεδο αυτό καθορίζει τις λειτουργίες του μέσου μετάδοσης.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I Model Animation.mp4">
            <a:hlinkClick r:id="" action="ppaction://media"/>
          </p:cNvPr>
          <p:cNvPicPr>
            <a:picLocks noGrp="1" noRot="1" noChangeAspect="1"/>
          </p:cNvPicPr>
          <p:nvPr>
            <p:ph idx="1"/>
            <a:videoFile r:link="rId1"/>
          </p:nvPr>
        </p:nvPicPr>
        <p:blipFill>
          <a:blip r:embed="rId3"/>
          <a:stretch>
            <a:fillRect/>
          </a:stretch>
        </p:blipFill>
        <p:spPr>
          <a:xfrm>
            <a:off x="214282" y="214290"/>
            <a:ext cx="8802728" cy="64294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5" name="Understanding the OSI Reference Model- Cisco Router Training 101.mp4">
            <a:hlinkClick r:id="" action="ppaction://media"/>
          </p:cNvPr>
          <p:cNvPicPr>
            <a:picLocks noGrp="1" noRot="1" noChangeAspect="1"/>
          </p:cNvPicPr>
          <p:nvPr>
            <p:ph idx="1"/>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lnSpcReduction="10000"/>
          </a:bodyPr>
          <a:lstStyle/>
          <a:p>
            <a:pPr>
              <a:buNone/>
            </a:pPr>
            <a:r>
              <a:rPr lang="el-GR" dirty="0" smtClean="0"/>
              <a:t>Ένα δίκτυο οποιουδήποτε τύπου απαρτίζεται από δυο βασικά δομικά στοιχεία, τους </a:t>
            </a:r>
            <a:r>
              <a:rPr lang="el-GR" b="1" dirty="0" smtClean="0"/>
              <a:t>κόμβους</a:t>
            </a:r>
            <a:r>
              <a:rPr lang="el-GR" dirty="0" smtClean="0"/>
              <a:t> και τις </a:t>
            </a:r>
            <a:r>
              <a:rPr lang="el-GR" b="1" dirty="0" smtClean="0"/>
              <a:t>γραμμές</a:t>
            </a:r>
            <a:r>
              <a:rPr lang="el-GR" dirty="0" smtClean="0"/>
              <a:t> που ενώνουν τους κόμβους και προσδιορίζεται από το είδος τους. </a:t>
            </a:r>
          </a:p>
          <a:p>
            <a:pPr>
              <a:buNone/>
            </a:pPr>
            <a:r>
              <a:rPr lang="el-GR" dirty="0" smtClean="0"/>
              <a:t>Έτσι όταν οι κόμβοι είναι υπολογιστές και οι γραμμές είναι φυσικά μέσα μετάδοσης όπως καλώδια, χαρακτηρίζεται ως δίκτυο υπολογιστών. </a:t>
            </a:r>
          </a:p>
          <a:p>
            <a:pPr>
              <a:buNone/>
            </a:pPr>
            <a:r>
              <a:rPr lang="el-GR" dirty="0" smtClean="0"/>
              <a:t>Με τον όρο “υπολογιστής” εννοείται κάθε ψηφιακός ηλεκτρονικός υπολογιστής γενικής χρήσης, περιφερειακή συσκευή υπολογιστή ή συσκευή διακίνησης δεδομένων / πληροφοριών η οποία έχει τη δυνατότητα διασύνδεσης σε δίκτυο. </a:t>
            </a:r>
            <a:endParaRPr lang="el-GR" dirty="0"/>
          </a:p>
        </p:txBody>
      </p:sp>
      <p:sp>
        <p:nvSpPr>
          <p:cNvPr id="4" name="3 - Τίτλος"/>
          <p:cNvSpPr>
            <a:spLocks noGrp="1"/>
          </p:cNvSpPr>
          <p:nvPr>
            <p:ph type="title"/>
          </p:nvPr>
        </p:nvSpPr>
        <p:spPr/>
        <p:txBody>
          <a:bodyPr/>
          <a:lstStyle/>
          <a:p>
            <a:r>
              <a:rPr lang="el-GR" dirty="0" smtClean="0"/>
              <a:t>Δίκτυο</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Πρωτόκολλο επικοινωνίας είναι ένα σύνολο κανόνων, που έχουν συμφωνηθεί από τα δυο επικοινωνούντα μέρη και εξυπηρετούν τη μεταξύ τους ανταλλαγή πληροφοριών.</a:t>
            </a:r>
            <a:endParaRPr lang="el-GR" dirty="0"/>
          </a:p>
        </p:txBody>
      </p:sp>
      <p:sp>
        <p:nvSpPr>
          <p:cNvPr id="3" name="2 - Τίτλος"/>
          <p:cNvSpPr>
            <a:spLocks noGrp="1"/>
          </p:cNvSpPr>
          <p:nvPr>
            <p:ph type="title"/>
          </p:nvPr>
        </p:nvSpPr>
        <p:spPr/>
        <p:txBody>
          <a:bodyPr/>
          <a:lstStyle/>
          <a:p>
            <a:r>
              <a:rPr lang="el-GR" dirty="0" smtClean="0"/>
              <a:t>Πρωτόκολλο Επικοινωνίας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buNone/>
            </a:pPr>
            <a:r>
              <a:rPr lang="el-GR" dirty="0" smtClean="0"/>
              <a:t>Για την υλοποίηση μιας δικτυακής εφαρμογής η οποία παρέχεται από έναν υπολογιστή σε έναν άλλον θα </a:t>
            </a:r>
            <a:r>
              <a:rPr lang="el-GR" smtClean="0"/>
              <a:t>πρέπει </a:t>
            </a:r>
            <a:endParaRPr lang="el-GR" dirty="0" smtClean="0"/>
          </a:p>
          <a:p>
            <a:r>
              <a:rPr lang="el-GR" dirty="0" smtClean="0"/>
              <a:t>να επινοηθεί ένας τρόπος αναπαράστασης των δεδομένων/πληροφοριών με τη μορφή, συνήθως, ηλεκτρικών ή οπτικών σημάτων,   </a:t>
            </a:r>
          </a:p>
          <a:p>
            <a:r>
              <a:rPr lang="el-GR" dirty="0" smtClean="0"/>
              <a:t> να κατασκευαστούν ιδιαίτερες δικτυακές διασυνδέσεις και καλώδια, τα οποία θα συνδέσουν τους υπολογιστές μεταξύ τους   </a:t>
            </a:r>
          </a:p>
          <a:p>
            <a:r>
              <a:rPr lang="el-GR" dirty="0" smtClean="0"/>
              <a:t>να επινοηθεί και να υλοποιηθεί ο τρόπος εύρεσης μιας διαδρομής μέσω της οποίας θα ταξιδέψουν οι πληροφορίες μέχρι τον  τελικό προορισμό και να αποκατασταθεί η επικοινωνία από άκρο σε άκρο. </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24000"/>
            <a:ext cx="8229600" cy="4976834"/>
          </a:xfrm>
        </p:spPr>
        <p:txBody>
          <a:bodyPr>
            <a:normAutofit fontScale="85000" lnSpcReduction="20000"/>
          </a:bodyPr>
          <a:lstStyle/>
          <a:p>
            <a:r>
              <a:rPr lang="el-GR" dirty="0" smtClean="0"/>
              <a:t>Το Διαδίκτυο, όπως όλα τα δίκτυα, βασίζει τη λειτουργία του στην ύπαρξη ενός συνόλου πρωτοκόλλων που είναι δομημένα σε μια ιεραρχία διακριτών επιπέδων κι έτσι γίνεται εφικτή η μελέτη και η ανάπτυξη κάθε επιπέδου του συστήματος ανεξάρτητα από τα υπόλοιπα. Ακόμα κάνει πιο εύκολη την αλλαγή της υλοποίησης ενός επιπέδου χωρίς να επηρεάζονται τα υπόλοιπα. Κάθε δικτυακό επίπεδο παρέχει στα ανώτερα επίπεδα κάποιες υπηρεσίες. Οι παρεχόμενες υπηρεσίες κάθε επιπέδου είτε υλοποιούνται μέσα στο ίδιο το επίπεδο εκτελώντας κάποιες ενέργειες ή κάνουν χρήση του αμέσως προηγούμενου επιπέδου.</a:t>
            </a:r>
          </a:p>
          <a:p>
            <a:endParaRPr lang="el-GR" dirty="0" smtClean="0"/>
          </a:p>
          <a:p>
            <a:r>
              <a:rPr lang="el-GR" dirty="0" smtClean="0"/>
              <a:t>Ο στόχος είναι η απόκρυψη των λεπτομερειών του υλικού του δικτύου δίνοντας τη δυνατότητα στους υπολογιστές και στις εφαρμογές τους να επικοινωνούν μεταξύ τους ανεξάρτητα από τις φυσικές δικτυακές τους συνδέσεις. </a:t>
            </a:r>
            <a:br>
              <a:rPr lang="el-GR" dirty="0" smtClean="0"/>
            </a:br>
            <a:r>
              <a:rPr lang="el-GR" dirty="0" smtClean="0"/>
              <a:t>    </a:t>
            </a:r>
            <a:br>
              <a:rPr lang="el-GR" dirty="0" smtClean="0"/>
            </a:br>
            <a:endParaRPr lang="el-GR" dirty="0"/>
          </a:p>
        </p:txBody>
      </p:sp>
      <p:sp>
        <p:nvSpPr>
          <p:cNvPr id="3" name="2 - Τίτλος"/>
          <p:cNvSpPr>
            <a:spLocks noGrp="1"/>
          </p:cNvSpPr>
          <p:nvPr>
            <p:ph type="title"/>
          </p:nvPr>
        </p:nvSpPr>
        <p:spPr/>
        <p:txBody>
          <a:bodyPr/>
          <a:lstStyle/>
          <a:p>
            <a:r>
              <a:rPr lang="el-GR" dirty="0" smtClean="0"/>
              <a:t>Διαστρωμάτωση</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n-US" dirty="0" err="1" smtClean="0"/>
              <a:t>OSI</a:t>
            </a:r>
            <a:r>
              <a:rPr lang="en-US" dirty="0" smtClean="0"/>
              <a:t> - </a:t>
            </a:r>
            <a:r>
              <a:rPr lang="en-US" dirty="0" err="1" smtClean="0"/>
              <a:t>RM</a:t>
            </a:r>
            <a:r>
              <a:rPr lang="en-US" dirty="0" smtClean="0"/>
              <a:t> (OPEN SYSTEMS INTERCONNECTION – REFERENCE MODEL)</a:t>
            </a:r>
            <a:endParaRPr lang="el-GR" dirty="0"/>
          </a:p>
        </p:txBody>
      </p:sp>
      <p:sp>
        <p:nvSpPr>
          <p:cNvPr id="2" name="1 - Τίτλος"/>
          <p:cNvSpPr>
            <a:spLocks noGrp="1"/>
          </p:cNvSpPr>
          <p:nvPr>
            <p:ph type="ctrTitle"/>
          </p:nvPr>
        </p:nvSpPr>
        <p:spPr/>
        <p:txBody>
          <a:bodyPr>
            <a:normAutofit fontScale="90000"/>
          </a:bodyPr>
          <a:lstStyle/>
          <a:p>
            <a:r>
              <a:rPr lang="el-GR" dirty="0" smtClean="0"/>
              <a:t>ΜΟΝΤΕΛΟ ΑΝΑΦΟΡΑΣ ΔΙΑΣΥΝΔΕΣΗΣ ΑΝΟΙΚΤΩΝ ΣΥΣΤΗΜΑΤΩΝ</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Αποτέλεσμα εικόνας για osi μοντελ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28" name="AutoShape 4" descr="Αποτέλεσμα εικόνας για osi μοντελ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30" name="AutoShape 6" descr="Αποτέλεσμα εικόνας για osi μοντελ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4" name="Picture 10" descr="Αποτέλεσμα εικόνας για osi μοντελο"/>
          <p:cNvPicPr>
            <a:picLocks noChangeAspect="1" noChangeArrowheads="1"/>
          </p:cNvPicPr>
          <p:nvPr/>
        </p:nvPicPr>
        <p:blipFill>
          <a:blip r:embed="rId2"/>
          <a:srcRect/>
          <a:stretch>
            <a:fillRect/>
          </a:stretch>
        </p:blipFill>
        <p:spPr bwMode="auto">
          <a:xfrm>
            <a:off x="500034" y="142852"/>
            <a:ext cx="8215370" cy="65552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ρχείο λήψης (1).png"/>
          <p:cNvPicPr>
            <a:picLocks noChangeAspect="1"/>
          </p:cNvPicPr>
          <p:nvPr/>
        </p:nvPicPr>
        <p:blipFill>
          <a:blip r:embed="rId2"/>
          <a:stretch>
            <a:fillRect/>
          </a:stretch>
        </p:blipFill>
        <p:spPr>
          <a:xfrm>
            <a:off x="1428728" y="283182"/>
            <a:ext cx="6143668" cy="6360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osi μοντελ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219" name="Picture 3"/>
          <p:cNvPicPr>
            <a:picLocks noChangeAspect="1" noChangeArrowheads="1"/>
          </p:cNvPicPr>
          <p:nvPr/>
        </p:nvPicPr>
        <p:blipFill>
          <a:blip r:embed="rId2"/>
          <a:srcRect/>
          <a:stretch>
            <a:fillRect/>
          </a:stretch>
        </p:blipFill>
        <p:spPr bwMode="auto">
          <a:xfrm>
            <a:off x="0" y="-1"/>
            <a:ext cx="9144000" cy="6847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436</TotalTime>
  <Words>502</Words>
  <Application>Microsoft Office PowerPoint</Application>
  <PresentationFormat>Προβολή στην οθόνη (4:3)</PresentationFormat>
  <Paragraphs>25</Paragraphs>
  <Slides>15</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Χαρτί</vt:lpstr>
      <vt:lpstr>Δίκτυο</vt:lpstr>
      <vt:lpstr>Δίκτυο</vt:lpstr>
      <vt:lpstr>Πρωτόκολλο Επικοινωνίας</vt:lpstr>
      <vt:lpstr>Διαφάνεια 4</vt:lpstr>
      <vt:lpstr>Διαστρωμάτωση</vt:lpstr>
      <vt:lpstr>ΜΟΝΤΕΛΟ ΑΝΑΦΟΡΑΣ ΔΙΑΣΥΝΔΕΣΗΣ ΑΝΟΙΚΤΩΝ ΣΥΣΤΗΜΑΤΩΝ</vt:lpstr>
      <vt:lpstr>Διαφάνεια 7</vt:lpstr>
      <vt:lpstr>Διαφάνεια 8</vt:lpstr>
      <vt:lpstr>Διαφάνεια 9</vt:lpstr>
      <vt:lpstr>Διαφάνεια 10</vt:lpstr>
      <vt:lpstr>Διαφάνεια 11</vt:lpstr>
      <vt:lpstr>ΕΠΙΠΕΔΑ</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ΜΟΝΤΕΛΟ ΑΝΑΦΟΡΑΣ ΔΙΑΣΥΝΔΕΣΗΣ ΑΝΟΙΚΤΩΝ ΣΥΣΤΗΜΑΤΩΝ</dc:title>
  <dc:creator>zoi</dc:creator>
  <cp:lastModifiedBy>zoi</cp:lastModifiedBy>
  <cp:revision>33</cp:revision>
  <dcterms:created xsi:type="dcterms:W3CDTF">2016-09-29T17:11:28Z</dcterms:created>
  <dcterms:modified xsi:type="dcterms:W3CDTF">2017-09-22T05:52:51Z</dcterms:modified>
</cp:coreProperties>
</file>