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0B154F-8B30-4B4A-820B-4F19114B5B34}">
  <a:tblStyle styleId="{210B154F-8B30-4B4A-820B-4F19114B5B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68d2bcc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f68d2bcc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f68d2bcc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f68d2bcc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f68d2bcc5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f68d2bcc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4b26ba1ef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4b26ba1ef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d18d4885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d18d4885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68d2bcc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68d2bc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68d2bcc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68d2bcc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f68d2bcc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f68d2bcc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68d2bcc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68d2bcc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68d2bcc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68d2bcc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68d2bcc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68d2bcc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🍐 This is a Pear Deck Draggable™ Slide.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🍐  To edit the type of question, go back to the "Ask Students a Question" in the Pear Deck sidebar.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94306eb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94306eb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348077f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348077f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ntchangethislink.peardeckmagic.zone?eyJ0eXBlIjoiZ29vZ2xlLXNsaWRlcy1hZGRvbi1yZXNwb25zZS1mb290ZXIiLCJsYXN0RWRpdGVkQnkiOiIxMDI3NTA3NTAxMTcwMDkyMjgzNTAiLCJwcmVzZW50YXRpb25JZCI6IjFVVFNLQjBCaDJHZ0ZlTnI2X0s3S0o0aVpINWtfX1ctYnd4UXBCUUJQM3dvIiwiY29udGVudElkIjoiY3VzdG9tLXJlc3BvbnNlLWRyYWdnYWJsZSIsInNsaWRlSWQiOiJnN2Y2OGQyYmNjNV8wXzQwIiwiY29udGVudEluc3RhbmNlSWQiOiIxVVRTS0IwQmgyR2dGZU5yNl9LN0tKNGlaSDVrX19XLWJ3eFFwQlFCUDN3by8xYmUzOTUxYy03N2YzLTQ1YzctYjBiZS0zZjIyZjZkOTRhMTUifQ=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-247867" y="6406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Les temps du </a:t>
            </a:r>
            <a:r>
              <a:rPr lang="el"/>
              <a:t>passé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283300"/>
            <a:ext cx="85206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FF0000"/>
                </a:solidFill>
              </a:rPr>
              <a:t>le </a:t>
            </a:r>
            <a:r>
              <a:rPr lang="el">
                <a:solidFill>
                  <a:srgbClr val="FF0000"/>
                </a:solidFill>
              </a:rPr>
              <a:t>passé</a:t>
            </a:r>
            <a:r>
              <a:rPr lang="el">
                <a:solidFill>
                  <a:srgbClr val="FF0000"/>
                </a:solidFill>
              </a:rPr>
              <a:t> compos</a:t>
            </a:r>
            <a:r>
              <a:rPr lang="el">
                <a:solidFill>
                  <a:srgbClr val="FF0000"/>
                </a:solidFill>
              </a:rPr>
              <a:t>é</a:t>
            </a:r>
            <a:endParaRPr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Ρήματα που σχηματίζονται με το βοηθητικό </a:t>
            </a:r>
            <a:r>
              <a:rPr lang="el">
                <a:solidFill>
                  <a:srgbClr val="0000FF"/>
                </a:solidFill>
              </a:rPr>
              <a:t>êt</a:t>
            </a:r>
            <a:r>
              <a:rPr lang="el">
                <a:solidFill>
                  <a:srgbClr val="0000FF"/>
                </a:solidFill>
              </a:rPr>
              <a:t>re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03374"/>
            <a:ext cx="5185800" cy="404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185700" y="685600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Ρήματα που σχηματίζονται με το βοηθητικό </a:t>
            </a:r>
            <a:r>
              <a:rPr lang="el">
                <a:solidFill>
                  <a:srgbClr val="0000FF"/>
                </a:solidFill>
              </a:rPr>
              <a:t>être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185700" y="1386100"/>
            <a:ext cx="86466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ρήματα που είδαμε στην προηγούμενη διαφάνεια. Σημαίνουν συνήθως μετακίνηση ή αλλαγή κατάστασης. H</a:t>
            </a:r>
            <a:r>
              <a:rPr lang="el">
                <a:solidFill>
                  <a:srgbClr val="FF0000"/>
                </a:solidFill>
              </a:rPr>
              <a:t> </a:t>
            </a:r>
            <a:r>
              <a:rPr lang="el">
                <a:solidFill>
                  <a:srgbClr val="FF0000"/>
                </a:solidFill>
              </a:rPr>
              <a:t>participe passé</a:t>
            </a:r>
            <a:r>
              <a:rPr lang="el">
                <a:solidFill>
                  <a:srgbClr val="000000"/>
                </a:solidFill>
              </a:rPr>
              <a:t> συμφωνεί με το </a:t>
            </a:r>
            <a:r>
              <a:rPr lang="el" u="sng">
                <a:solidFill>
                  <a:srgbClr val="000000"/>
                </a:solidFill>
              </a:rPr>
              <a:t>πρόσωπο</a:t>
            </a:r>
            <a:r>
              <a:rPr lang="el">
                <a:solidFill>
                  <a:srgbClr val="000000"/>
                </a:solidFill>
              </a:rPr>
              <a:t> και τον </a:t>
            </a:r>
            <a:r>
              <a:rPr lang="el" u="sng">
                <a:solidFill>
                  <a:srgbClr val="000000"/>
                </a:solidFill>
              </a:rPr>
              <a:t>αριθμό </a:t>
            </a:r>
            <a:r>
              <a:rPr lang="el">
                <a:solidFill>
                  <a:srgbClr val="000000"/>
                </a:solidFill>
              </a:rPr>
              <a:t>του υποκειμένου.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24" name="Google Shape;124;p23"/>
          <p:cNvGraphicFramePr/>
          <p:nvPr/>
        </p:nvGraphicFramePr>
        <p:xfrm>
          <a:off x="0" y="240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4572000"/>
                <a:gridCol w="4572000"/>
              </a:tblGrid>
              <a:tr h="2612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Je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suis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allé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Tu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es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venu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Il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est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resté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Elle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est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arrivé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e</a:t>
                      </a:r>
                      <a:endParaRPr u="sng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Nous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sommes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tombé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s</a:t>
                      </a:r>
                      <a:endParaRPr sz="1800" u="sng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Vous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êtes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entré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s</a:t>
                      </a:r>
                      <a:endParaRPr sz="1800" u="sng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Ils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sont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sorti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s</a:t>
                      </a:r>
                      <a:endParaRPr sz="18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Elles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sont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parti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es</a:t>
                      </a:r>
                      <a:endParaRPr sz="1800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>
            <a:off x="185700" y="685600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Ρήματα που σχηματίζονται με το βοηθητικό </a:t>
            </a:r>
            <a:r>
              <a:rPr lang="el">
                <a:solidFill>
                  <a:srgbClr val="0000FF"/>
                </a:solidFill>
              </a:rPr>
              <a:t>être 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185700" y="1386100"/>
            <a:ext cx="8646600" cy="101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Τα “μέσα</a:t>
            </a:r>
            <a:r>
              <a:rPr lang="el"/>
              <a:t>"</a:t>
            </a:r>
            <a:r>
              <a:rPr lang="el"/>
              <a:t> ρήματα. Les verbes pronominaux (ex. </a:t>
            </a:r>
            <a:r>
              <a:rPr b="1" lang="el" u="sng"/>
              <a:t>se</a:t>
            </a:r>
            <a:r>
              <a:rPr lang="el"/>
              <a:t> reposer)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31" name="Google Shape;131;p24"/>
          <p:cNvGraphicFramePr/>
          <p:nvPr/>
        </p:nvGraphicFramePr>
        <p:xfrm>
          <a:off x="0" y="2403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4572000"/>
                <a:gridCol w="4572000"/>
              </a:tblGrid>
              <a:tr h="2612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Je me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suis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déguisé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Tu 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t'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es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levé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Il 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s'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est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avé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Elle s’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est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maquill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é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e</a:t>
                      </a:r>
                      <a:endParaRPr u="sng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Nous nous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sommes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amus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é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s</a:t>
                      </a:r>
                      <a:endParaRPr sz="1800" u="sng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Vous vous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êtes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habill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é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s</a:t>
                      </a:r>
                      <a:endParaRPr sz="1800" u="sng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Ils se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sont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couché</a:t>
                      </a:r>
                      <a:r>
                        <a:rPr lang="el" sz="1800" u="sng">
                          <a:solidFill>
                            <a:srgbClr val="FF0000"/>
                          </a:solidFill>
                        </a:rPr>
                        <a:t>s</a:t>
                      </a:r>
                      <a:endParaRPr sz="1800"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Elles se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sont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ennuyées</a:t>
                      </a:r>
                      <a:endParaRPr sz="1800" u="sng">
                        <a:solidFill>
                          <a:srgbClr val="0000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Συμπερασματικά. Verbes forment le P.C avec </a:t>
            </a:r>
            <a:r>
              <a:rPr lang="el">
                <a:solidFill>
                  <a:srgbClr val="0000FF"/>
                </a:solidFill>
              </a:rPr>
              <a:t>être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Dr Mrs VANDERTRAMPP</a:t>
            </a:r>
            <a:endParaRPr/>
          </a:p>
        </p:txBody>
      </p:sp>
      <p:graphicFrame>
        <p:nvGraphicFramePr>
          <p:cNvPr id="138" name="Google Shape;138;p25"/>
          <p:cNvGraphicFramePr/>
          <p:nvPr/>
        </p:nvGraphicFramePr>
        <p:xfrm>
          <a:off x="952500" y="2381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14 verbes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Verbes pronominaux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aller- venir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entrer - sortir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arriver- partir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monter- descendre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naître </a:t>
                      </a:r>
                      <a:r>
                        <a:rPr lang="el"/>
                        <a:t>- mourir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passer, tomber, rester, devenir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ex.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s’amuser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se maquiller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s’habiller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se d</a:t>
                      </a:r>
                      <a:r>
                        <a:rPr lang="el"/>
                        <a:t>é</a:t>
                      </a:r>
                      <a:r>
                        <a:rPr lang="el"/>
                        <a:t>guiser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se coucher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69870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le pas</a:t>
            </a:r>
            <a:r>
              <a:rPr lang="el"/>
              <a:t>sé composé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l"/>
              <a:t>Σημασία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O χρόνος μοιάζει με τον ελληνικό αόριστο στη </a:t>
            </a:r>
            <a:r>
              <a:rPr b="1" lang="el"/>
              <a:t>σημασία</a:t>
            </a:r>
            <a:r>
              <a:rPr lang="el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Μοιάζει με τον ελληνικό παρακείμενο στον </a:t>
            </a:r>
            <a:r>
              <a:rPr b="1" lang="el"/>
              <a:t>σχηματισμό</a:t>
            </a:r>
            <a:r>
              <a:rPr lang="el"/>
              <a:t>.(σχηματίζεται σύνθετα)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Passé composé - Σχηματισμός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31525" y="1221200"/>
            <a:ext cx="8520600" cy="34164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Για το σχηματισμ</a:t>
            </a:r>
            <a:r>
              <a:rPr lang="el"/>
              <a:t>ό χρησιμοποιείται: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Auxiliaire (</a:t>
            </a:r>
            <a:r>
              <a:rPr lang="el">
                <a:solidFill>
                  <a:srgbClr val="0000FF"/>
                </a:solidFill>
              </a:rPr>
              <a:t>avoir ή </a:t>
            </a:r>
            <a:r>
              <a:rPr lang="el">
                <a:solidFill>
                  <a:srgbClr val="0000FF"/>
                </a:solidFill>
              </a:rPr>
              <a:t>être</a:t>
            </a:r>
            <a:r>
              <a:rPr lang="el"/>
              <a:t>) + </a:t>
            </a:r>
            <a:r>
              <a:rPr lang="el">
                <a:solidFill>
                  <a:srgbClr val="FF0000"/>
                </a:solidFill>
              </a:rPr>
              <a:t>participe passé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Παράδειγμα με </a:t>
            </a:r>
            <a:r>
              <a:rPr b="1" lang="el"/>
              <a:t>avoir</a:t>
            </a:r>
            <a:r>
              <a:rPr lang="el"/>
              <a:t>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(Parler) Paul </a:t>
            </a:r>
            <a:r>
              <a:rPr lang="el" u="sng">
                <a:solidFill>
                  <a:srgbClr val="0000FF"/>
                </a:solidFill>
              </a:rPr>
              <a:t>a </a:t>
            </a:r>
            <a:r>
              <a:rPr lang="el" u="sng">
                <a:solidFill>
                  <a:srgbClr val="FF0000"/>
                </a:solidFill>
              </a:rPr>
              <a:t>parlé</a:t>
            </a:r>
            <a:r>
              <a:rPr lang="el"/>
              <a:t> francais.= Ο Παύλος μίλησε γαλλικά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Παράδειγμα με </a:t>
            </a:r>
            <a:r>
              <a:rPr b="1" lang="el"/>
              <a:t>être</a:t>
            </a:r>
            <a:r>
              <a:rPr lang="el"/>
              <a:t>: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l"/>
              <a:t>(Aller) Paul </a:t>
            </a:r>
            <a:r>
              <a:rPr lang="el" u="sng">
                <a:solidFill>
                  <a:srgbClr val="0000FF"/>
                </a:solidFill>
              </a:rPr>
              <a:t>est</a:t>
            </a:r>
            <a:r>
              <a:rPr lang="el" u="sng"/>
              <a:t> </a:t>
            </a:r>
            <a:r>
              <a:rPr lang="el" u="sng">
                <a:solidFill>
                  <a:srgbClr val="FF0000"/>
                </a:solidFill>
              </a:rPr>
              <a:t>allé</a:t>
            </a:r>
            <a:r>
              <a:rPr lang="el"/>
              <a:t> à la plage.= Ο παύλος πήγε στην παραλία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0000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Ρήματα που σχηματίζονται με το βοηθητικό </a:t>
            </a:r>
            <a:r>
              <a:rPr lang="el">
                <a:solidFill>
                  <a:srgbClr val="0000FF"/>
                </a:solidFill>
              </a:rPr>
              <a:t>avoir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977850" y="1109100"/>
            <a:ext cx="7188300" cy="6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l"/>
              <a:t>Τα περισσότερα ρήματα: Π.χ.</a:t>
            </a:r>
            <a:endParaRPr/>
          </a:p>
        </p:txBody>
      </p:sp>
      <p:graphicFrame>
        <p:nvGraphicFramePr>
          <p:cNvPr id="74" name="Google Shape;74;p16"/>
          <p:cNvGraphicFramePr/>
          <p:nvPr/>
        </p:nvGraphicFramePr>
        <p:xfrm>
          <a:off x="952500" y="180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3619500"/>
                <a:gridCol w="3619500"/>
              </a:tblGrid>
              <a:tr h="285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J’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ai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mangé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Tu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as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bu</a:t>
                      </a:r>
                      <a:endParaRPr sz="1800"/>
                    </a:p>
                    <a:p>
                      <a:pPr indent="0" lvl="0" marL="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Il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joué</a:t>
                      </a:r>
                      <a:endParaRPr sz="1800">
                        <a:solidFill>
                          <a:schemeClr val="dk2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Elle</a:t>
                      </a:r>
                      <a:r>
                        <a:rPr lang="el"/>
                        <a:t> 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a</a:t>
                      </a:r>
                      <a:r>
                        <a:rPr lang="el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fini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Nous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avons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écouté</a:t>
                      </a:r>
                      <a:endParaRPr sz="1800"/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Vous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avez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pris</a:t>
                      </a:r>
                      <a:endParaRPr sz="1800"/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Ils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ont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aimé</a:t>
                      </a:r>
                      <a:endParaRPr sz="1800"/>
                    </a:p>
                    <a:p>
                      <a:pPr indent="0" lvl="0" marL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Elles </a:t>
                      </a:r>
                      <a:r>
                        <a:rPr lang="el" sz="1800">
                          <a:solidFill>
                            <a:srgbClr val="0000FF"/>
                          </a:solidFill>
                        </a:rPr>
                        <a:t>ont</a:t>
                      </a:r>
                      <a:r>
                        <a:rPr lang="el" sz="1800"/>
                        <a:t> 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fait</a:t>
                      </a:r>
                      <a:endParaRPr sz="18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Σχηματισμός της </a:t>
            </a:r>
            <a:r>
              <a:rPr lang="el">
                <a:solidFill>
                  <a:srgbClr val="FF0000"/>
                </a:solidFill>
              </a:rPr>
              <a:t>participe passé 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066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Ρήματα της </a:t>
            </a:r>
            <a:r>
              <a:rPr lang="el">
                <a:solidFill>
                  <a:srgbClr val="FF00FF"/>
                </a:solidFill>
              </a:rPr>
              <a:t>Α΄</a:t>
            </a:r>
            <a:r>
              <a:rPr lang="el"/>
              <a:t>συζυγίας: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FF00FF"/>
                </a:solidFill>
              </a:rPr>
              <a:t>Verbes du premier groupe</a:t>
            </a:r>
            <a:endParaRPr u="sng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/>
              <a:t>-er ➡-</a:t>
            </a:r>
            <a:r>
              <a:rPr lang="el" u="sng">
                <a:solidFill>
                  <a:srgbClr val="FF0000"/>
                </a:solidFill>
              </a:rPr>
              <a:t>é</a:t>
            </a:r>
            <a:r>
              <a:rPr lang="el" u="sng"/>
              <a:t> 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adorer (λατρεύω) ➡j’ai ador</a:t>
            </a:r>
            <a:r>
              <a:rPr lang="el" u="sng">
                <a:solidFill>
                  <a:srgbClr val="FF0000"/>
                </a:solidFill>
              </a:rPr>
              <a:t>é</a:t>
            </a:r>
            <a:r>
              <a:rPr lang="el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l"/>
              <a:t>travailler (εργάζομαι) ➡j’ai travaill</a:t>
            </a:r>
            <a:r>
              <a:rPr lang="el" u="sng">
                <a:solidFill>
                  <a:srgbClr val="FF0000"/>
                </a:solidFill>
              </a:rPr>
              <a:t>é</a:t>
            </a:r>
            <a:r>
              <a:rPr lang="el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Σχηματισμός της </a:t>
            </a:r>
            <a:r>
              <a:rPr lang="el">
                <a:solidFill>
                  <a:srgbClr val="FF0000"/>
                </a:solidFill>
              </a:rPr>
              <a:t>participe passé 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94497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Ρήματα της </a:t>
            </a:r>
            <a:r>
              <a:rPr lang="el">
                <a:solidFill>
                  <a:srgbClr val="FF00FF"/>
                </a:solidFill>
              </a:rPr>
              <a:t>Β΄</a:t>
            </a:r>
            <a:r>
              <a:rPr lang="el"/>
              <a:t>συζυγίας: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FF00FF"/>
                </a:solidFill>
              </a:rPr>
              <a:t>Verbes du deuxième groupe</a:t>
            </a:r>
            <a:endParaRPr u="sng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rgbClr val="000000"/>
                </a:solidFill>
              </a:rPr>
              <a:t>- ir </a:t>
            </a:r>
            <a:r>
              <a:rPr lang="el" u="sng"/>
              <a:t>➡-</a:t>
            </a:r>
            <a:r>
              <a:rPr lang="el" u="sng">
                <a:solidFill>
                  <a:srgbClr val="FF0000"/>
                </a:solidFill>
              </a:rPr>
              <a:t>i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>
                <a:solidFill>
                  <a:srgbClr val="000000"/>
                </a:solidFill>
              </a:rPr>
              <a:t>finir(τελειώνω)</a:t>
            </a:r>
            <a:r>
              <a:rPr lang="el"/>
              <a:t>➡ j’ai fin</a:t>
            </a:r>
            <a:r>
              <a:rPr lang="el">
                <a:solidFill>
                  <a:srgbClr val="FF0000"/>
                </a:solidFill>
              </a:rPr>
              <a:t>i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>
                <a:solidFill>
                  <a:srgbClr val="000000"/>
                </a:solidFill>
              </a:rPr>
              <a:t>choisir(διαλέγω,επιλέγω)</a:t>
            </a:r>
            <a:r>
              <a:rPr lang="el"/>
              <a:t>➡</a:t>
            </a:r>
            <a:r>
              <a:rPr lang="el">
                <a:solidFill>
                  <a:srgbClr val="000000"/>
                </a:solidFill>
              </a:rPr>
              <a:t> j’ai chois</a:t>
            </a:r>
            <a:r>
              <a:rPr lang="el">
                <a:solidFill>
                  <a:srgbClr val="FF0000"/>
                </a:solidFill>
              </a:rPr>
              <a:t>i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0" y="42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Σχηματισμός της </a:t>
            </a:r>
            <a:r>
              <a:rPr lang="el">
                <a:solidFill>
                  <a:srgbClr val="FF0000"/>
                </a:solidFill>
              </a:rPr>
              <a:t>participe passé 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20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/>
              <a:t>Ρήματα της </a:t>
            </a:r>
            <a:r>
              <a:rPr lang="el">
                <a:solidFill>
                  <a:srgbClr val="FF00FF"/>
                </a:solidFill>
              </a:rPr>
              <a:t>Γ΄</a:t>
            </a:r>
            <a:r>
              <a:rPr lang="el"/>
              <a:t>συζυγίας: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u="sng">
                <a:solidFill>
                  <a:srgbClr val="FF00FF"/>
                </a:solidFill>
              </a:rPr>
              <a:t>Verbes du troisième groupe</a:t>
            </a:r>
            <a:endParaRPr u="sng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 u="sng">
                <a:solidFill>
                  <a:schemeClr val="dk1"/>
                </a:solidFill>
              </a:rPr>
              <a:t>Καταλήξεις απαρεμφάτων: - ir,</a:t>
            </a:r>
            <a:r>
              <a:rPr lang="el" u="sng">
                <a:solidFill>
                  <a:srgbClr val="FF0000"/>
                </a:solidFill>
              </a:rPr>
              <a:t> </a:t>
            </a:r>
            <a:r>
              <a:rPr lang="el" u="sng">
                <a:solidFill>
                  <a:srgbClr val="000000"/>
                </a:solidFill>
              </a:rPr>
              <a:t>-oir -re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u="sng">
                <a:solidFill>
                  <a:srgbClr val="000000"/>
                </a:solidFill>
              </a:rPr>
              <a:t>Μαθαίνουμε την κάθε </a:t>
            </a:r>
            <a:r>
              <a:rPr lang="el" u="sng">
                <a:solidFill>
                  <a:srgbClr val="FF0000"/>
                </a:solidFill>
              </a:rPr>
              <a:t>participe passé </a:t>
            </a:r>
            <a:r>
              <a:rPr lang="el" u="sng">
                <a:solidFill>
                  <a:srgbClr val="000000"/>
                </a:solidFill>
              </a:rPr>
              <a:t>ξεχωριστά</a:t>
            </a:r>
            <a:endParaRPr u="sng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3" name="Google Shape;93;p19"/>
          <p:cNvGraphicFramePr/>
          <p:nvPr/>
        </p:nvGraphicFramePr>
        <p:xfrm>
          <a:off x="0" y="3312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3076825"/>
                <a:gridCol w="3033600"/>
                <a:gridCol w="3033600"/>
              </a:tblGrid>
              <a:tr h="1820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dormir(κοιμάμαι)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 j’ai dorm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i 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courir(τρέχω)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cour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u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l" sz="1800"/>
                        <a:t>offrir(προσφέρω)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offert</a:t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pouvoir(μπορώ) 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p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u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vouloir(θέλω)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voul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u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 sz="1800"/>
                        <a:t>voir(βλέπω)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v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u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boire (πίνω</a:t>
                      </a:r>
                      <a:r>
                        <a:rPr lang="el"/>
                        <a:t>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b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u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/>
                        <a:t>prendre(παίρνω)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pr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is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mettre(βάζω)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m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is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 sz="1800">
                          <a:solidFill>
                            <a:schemeClr val="dk1"/>
                          </a:solidFill>
                        </a:rPr>
                        <a:t>faire(κάνω)</a:t>
                      </a:r>
                      <a:r>
                        <a:rPr lang="el" sz="1800">
                          <a:solidFill>
                            <a:schemeClr val="dk2"/>
                          </a:solidFill>
                        </a:rPr>
                        <a:t>➡</a:t>
                      </a:r>
                      <a:r>
                        <a:rPr lang="el" sz="1800">
                          <a:solidFill>
                            <a:schemeClr val="dk1"/>
                          </a:solidFill>
                        </a:rPr>
                        <a:t> j’ai fai</a:t>
                      </a:r>
                      <a:r>
                        <a:rPr lang="el" sz="1800">
                          <a:solidFill>
                            <a:srgbClr val="FF0000"/>
                          </a:solidFill>
                        </a:rPr>
                        <a:t>t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94" name="Google Shape;94;p1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Verbes </a:t>
            </a:r>
            <a:r>
              <a:rPr lang="el">
                <a:solidFill>
                  <a:srgbClr val="FF0000"/>
                </a:solidFill>
              </a:rPr>
              <a:t>Avoir/ </a:t>
            </a:r>
            <a:r>
              <a:rPr lang="el">
                <a:solidFill>
                  <a:srgbClr val="FF0000"/>
                </a:solidFill>
              </a:rPr>
              <a:t>Être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02" name="Google Shape;102;p20"/>
          <p:cNvGraphicFramePr/>
          <p:nvPr/>
        </p:nvGraphicFramePr>
        <p:xfrm>
          <a:off x="952500" y="1710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FF"/>
                          </a:solidFill>
                        </a:rPr>
                        <a:t>avoir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FF"/>
                          </a:solidFill>
                        </a:rPr>
                        <a:t>ê</a:t>
                      </a:r>
                      <a:r>
                        <a:rPr lang="el">
                          <a:solidFill>
                            <a:srgbClr val="FF00FF"/>
                          </a:solidFill>
                        </a:rPr>
                        <a:t>tre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j’ai eu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j’ai </a:t>
                      </a:r>
                      <a:r>
                        <a:rPr lang="el"/>
                        <a:t>été</a:t>
                      </a:r>
                      <a:r>
                        <a:rPr lang="el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tu as eu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tu as </a:t>
                      </a:r>
                      <a:r>
                        <a:rPr lang="el"/>
                        <a:t>é</a:t>
                      </a:r>
                      <a:r>
                        <a:rPr lang="el"/>
                        <a:t>t</a:t>
                      </a:r>
                      <a:r>
                        <a:rPr lang="el"/>
                        <a:t>é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il a eu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il a </a:t>
                      </a:r>
                      <a:r>
                        <a:rPr lang="el"/>
                        <a:t>é</a:t>
                      </a:r>
                      <a:r>
                        <a:rPr lang="el"/>
                        <a:t>t</a:t>
                      </a:r>
                      <a:r>
                        <a:rPr lang="el"/>
                        <a:t>é </a:t>
                      </a:r>
                      <a:r>
                        <a:rPr lang="el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nous avons eu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nous avons </a:t>
                      </a:r>
                      <a:r>
                        <a:rPr lang="el"/>
                        <a:t>été</a:t>
                      </a:r>
                      <a:r>
                        <a:rPr lang="el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vous avez eu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vous avez </a:t>
                      </a:r>
                      <a:r>
                        <a:rPr lang="el"/>
                        <a:t>été</a:t>
                      </a:r>
                      <a:r>
                        <a:rPr lang="el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ils ont eu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ils ont </a:t>
                      </a:r>
                      <a:r>
                        <a:rPr lang="el"/>
                        <a:t>é</a:t>
                      </a:r>
                      <a:r>
                        <a:rPr lang="el"/>
                        <a:t>t</a:t>
                      </a:r>
                      <a:r>
                        <a:rPr lang="el"/>
                        <a:t>é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Forme affirmative- Forme negative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254550" y="638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l"/>
              <a:t>Άρα: η αρνητική μορφή σχηματίζεται→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graphicFrame>
        <p:nvGraphicFramePr>
          <p:cNvPr id="109" name="Google Shape;109;p21"/>
          <p:cNvGraphicFramePr/>
          <p:nvPr/>
        </p:nvGraphicFramePr>
        <p:xfrm>
          <a:off x="358125" y="1375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1087850"/>
                <a:gridCol w="340250"/>
                <a:gridCol w="1835425"/>
                <a:gridCol w="513025"/>
                <a:gridCol w="1662650"/>
                <a:gridCol w="1799800"/>
              </a:tblGrid>
              <a:tr h="61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sujet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auxiliaire </a:t>
                      </a:r>
                      <a:r>
                        <a:rPr lang="el">
                          <a:solidFill>
                            <a:srgbClr val="0000FF"/>
                          </a:solidFill>
                        </a:rPr>
                        <a:t>avoir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chemeClr val="dk1"/>
                          </a:solidFill>
                        </a:rPr>
                        <a:t>(conjugaison au présent)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rgbClr val="FF0000"/>
                          </a:solidFill>
                        </a:rPr>
                        <a:t>participe passé</a:t>
                      </a:r>
                      <a:r>
                        <a:rPr lang="el"/>
                        <a:t> </a:t>
                      </a:r>
                      <a:r>
                        <a:rPr lang="el">
                          <a:solidFill>
                            <a:srgbClr val="FF0000"/>
                          </a:solidFill>
                        </a:rPr>
                        <a:t> 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l">
                          <a:solidFill>
                            <a:schemeClr val="dk1"/>
                          </a:solidFill>
                        </a:rPr>
                        <a:t>Il </a:t>
                      </a:r>
                      <a:r>
                        <a:rPr b="1" lang="el">
                          <a:solidFill>
                            <a:srgbClr val="0000FF"/>
                          </a:solidFill>
                        </a:rPr>
                        <a:t>a </a:t>
                      </a:r>
                      <a:r>
                        <a:rPr b="1" lang="el">
                          <a:solidFill>
                            <a:srgbClr val="FF0000"/>
                          </a:solidFill>
                        </a:rPr>
                        <a:t>aimé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14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sujet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FF"/>
                          </a:solidFill>
                        </a:rPr>
                        <a:t>n’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auxiliaire </a:t>
                      </a:r>
                      <a:r>
                        <a:rPr lang="el">
                          <a:solidFill>
                            <a:srgbClr val="0000FF"/>
                          </a:solidFill>
                        </a:rPr>
                        <a:t>avoir</a:t>
                      </a:r>
                      <a:endParaRPr>
                        <a:solidFill>
                          <a:srgbClr val="0000F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(conjugaison au </a:t>
                      </a:r>
                      <a:r>
                        <a:rPr lang="el"/>
                        <a:t>présent)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FF"/>
                          </a:solidFill>
                        </a:rPr>
                        <a:t>pas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00"/>
                          </a:solidFill>
                        </a:rPr>
                        <a:t>participe passé 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l">
                          <a:solidFill>
                            <a:schemeClr val="dk1"/>
                          </a:solidFill>
                        </a:rPr>
                        <a:t>Il </a:t>
                      </a:r>
                      <a:r>
                        <a:rPr b="1" lang="el">
                          <a:solidFill>
                            <a:srgbClr val="FF00FF"/>
                          </a:solidFill>
                        </a:rPr>
                        <a:t>n’</a:t>
                      </a:r>
                      <a:r>
                        <a:rPr b="1" lang="el">
                          <a:solidFill>
                            <a:srgbClr val="0000FF"/>
                          </a:solidFill>
                        </a:rPr>
                        <a:t>a </a:t>
                      </a:r>
                      <a:r>
                        <a:rPr b="1" lang="el">
                          <a:solidFill>
                            <a:srgbClr val="FF00FF"/>
                          </a:solidFill>
                        </a:rPr>
                        <a:t>pas</a:t>
                      </a:r>
                      <a:r>
                        <a:rPr b="1" lang="el">
                          <a:solidFill>
                            <a:srgbClr val="9900FF"/>
                          </a:solidFill>
                        </a:rPr>
                        <a:t> </a:t>
                      </a:r>
                      <a:r>
                        <a:rPr b="1" lang="el">
                          <a:solidFill>
                            <a:srgbClr val="FF0000"/>
                          </a:solidFill>
                        </a:rPr>
                        <a:t>aimé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10" name="Google Shape;110;p21"/>
          <p:cNvGraphicFramePr/>
          <p:nvPr/>
        </p:nvGraphicFramePr>
        <p:xfrm>
          <a:off x="358125" y="3673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{210B154F-8B30-4B4A-820B-4F19114B5B34}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/>
                        <a:t>υποκείμενο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FF"/>
                          </a:solidFill>
                        </a:rPr>
                        <a:t>n’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l">
                          <a:solidFill>
                            <a:srgbClr val="0000FF"/>
                          </a:solidFill>
                        </a:rPr>
                        <a:t>avoir (</a:t>
                      </a:r>
                      <a:r>
                        <a:rPr lang="el">
                          <a:solidFill>
                            <a:schemeClr val="dk1"/>
                          </a:solidFill>
                        </a:rPr>
                        <a:t>στο κατάλληλο πρόσωπο)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FF"/>
                          </a:solidFill>
                        </a:rPr>
                        <a:t>pas</a:t>
                      </a:r>
                      <a:endParaRPr>
                        <a:solidFill>
                          <a:srgbClr val="FF00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">
                          <a:solidFill>
                            <a:srgbClr val="FF0000"/>
                          </a:solidFill>
                        </a:rPr>
                        <a:t>μετοχή ρήματος</a:t>
                      </a:r>
                      <a:endParaRPr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