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321E7F8-2E73-42C0-84E9-F32A690AB7D9}">
  <a:tblStyle styleId="{B321E7F8-2E73-42C0-84E9-F32A690AB7D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3b903e3a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3b903e3a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cba2a62f79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cba2a62f79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cba2a62f79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cba2a62f79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cba2a62f79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cba2a62f79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73b903e3ac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73b903e3a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d94d04300f_1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d94d04300f_1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73b903e3ac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73b903e3ac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d94d04300f_2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d94d04300f_2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Les temps du futur 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7971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Char char="●"/>
            </a:pPr>
            <a:r>
              <a:rPr lang="el">
                <a:solidFill>
                  <a:srgbClr val="FF0000"/>
                </a:solidFill>
              </a:rPr>
              <a:t>Le futur proche</a:t>
            </a:r>
            <a:endParaRPr>
              <a:solidFill>
                <a:srgbClr val="FF0000"/>
              </a:solidFill>
            </a:endParaRPr>
          </a:p>
          <a:p>
            <a:pPr indent="-406400" lvl="0" marL="45720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Char char="●"/>
            </a:pPr>
            <a:r>
              <a:rPr lang="el">
                <a:solidFill>
                  <a:srgbClr val="FF0000"/>
                </a:solidFill>
              </a:rPr>
              <a:t>Le futur simple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FF0000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highlight>
                  <a:srgbClr val="FF0000"/>
                </a:highlight>
              </a:rPr>
              <a:t>Le futur proche</a:t>
            </a:r>
            <a:endParaRPr>
              <a:highlight>
                <a:srgbClr val="FF0000"/>
              </a:highlight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l"/>
              <a:t>Σημασία: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l"/>
              <a:t>Ο χρόνος μοιάζει με τον ελληνικό μέλλοντα στη σημασία.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l"/>
              <a:t>Τον χρησιμοποιούμε για μια πράξη που θα γίνει άμεσα ή στο κοντινό μέλλον: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l" u="sng"/>
              <a:t>demain, </a:t>
            </a:r>
            <a:r>
              <a:rPr lang="el" u="sng"/>
              <a:t>bientôt</a:t>
            </a:r>
            <a:r>
              <a:rPr lang="el" u="sng"/>
              <a:t>, dans une heure...</a:t>
            </a:r>
            <a:endParaRPr u="sng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FF0000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highlight>
                  <a:srgbClr val="FF0000"/>
                </a:highlight>
              </a:rPr>
              <a:t>Le futur proche</a:t>
            </a:r>
            <a:endParaRPr>
              <a:highlight>
                <a:srgbClr val="FF0000"/>
              </a:highlight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017725"/>
            <a:ext cx="8613000" cy="394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l"/>
              <a:t>Formation Σχηματισμός</a:t>
            </a:r>
            <a:r>
              <a:rPr b="1" lang="el"/>
              <a:t>: (forme affirmative)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68" name="Google Shape;68;p15"/>
          <p:cNvGraphicFramePr/>
          <p:nvPr/>
        </p:nvGraphicFramePr>
        <p:xfrm>
          <a:off x="527975" y="1355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{B321E7F8-2E73-42C0-84E9-F32A690AB7D9}</a:tableStyleId>
              </a:tblPr>
              <a:tblGrid>
                <a:gridCol w="1908475"/>
                <a:gridCol w="1908475"/>
                <a:gridCol w="1908475"/>
                <a:gridCol w="1908475"/>
              </a:tblGrid>
              <a:tr h="682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sujet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υποκε</a:t>
                      </a:r>
                      <a:r>
                        <a:rPr lang="el"/>
                        <a:t>ίμενο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verbe </a:t>
                      </a:r>
                      <a:r>
                        <a:rPr lang="el">
                          <a:solidFill>
                            <a:srgbClr val="0000FF"/>
                          </a:solidFill>
                        </a:rPr>
                        <a:t>aller</a:t>
                      </a:r>
                      <a:r>
                        <a:rPr lang="el"/>
                        <a:t> au pr</a:t>
                      </a:r>
                      <a:r>
                        <a:rPr lang="el"/>
                        <a:t>é</a:t>
                      </a:r>
                      <a:r>
                        <a:rPr lang="el"/>
                        <a:t>sent</a:t>
                      </a:r>
                      <a:endParaRPr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κλ</a:t>
                      </a:r>
                      <a:r>
                        <a:rPr lang="el"/>
                        <a:t>ίση </a:t>
                      </a:r>
                      <a:r>
                        <a:rPr lang="el">
                          <a:solidFill>
                            <a:srgbClr val="0000FF"/>
                          </a:solidFill>
                        </a:rPr>
                        <a:t>aller</a:t>
                      </a:r>
                      <a:r>
                        <a:rPr lang="el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l"/>
                        <a:t> </a:t>
                      </a:r>
                      <a:r>
                        <a:rPr lang="el"/>
                        <a:t>στον ενεστ</a:t>
                      </a:r>
                      <a:r>
                        <a:rPr lang="el"/>
                        <a:t>ώτα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verbe </a:t>
                      </a:r>
                      <a:r>
                        <a:rPr lang="el">
                          <a:solidFill>
                            <a:srgbClr val="FF0000"/>
                          </a:solidFill>
                        </a:rPr>
                        <a:t>à</a:t>
                      </a:r>
                      <a:r>
                        <a:rPr lang="el">
                          <a:solidFill>
                            <a:srgbClr val="FF0000"/>
                          </a:solidFill>
                        </a:rPr>
                        <a:t> l’infinitif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FF0000"/>
                          </a:solidFill>
                        </a:rPr>
                        <a:t>απαρ</a:t>
                      </a:r>
                      <a:r>
                        <a:rPr lang="el">
                          <a:solidFill>
                            <a:srgbClr val="FF0000"/>
                          </a:solidFill>
                        </a:rPr>
                        <a:t>έμφατο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</a:tr>
              <a:tr h="443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Je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0000FF"/>
                          </a:solidFill>
                        </a:rPr>
                        <a:t>vais</a:t>
                      </a:r>
                      <a:endParaRPr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FF0000"/>
                          </a:solidFill>
                        </a:rPr>
                        <a:t>partir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dans 10 minutes.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443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Tu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0000FF"/>
                          </a:solidFill>
                        </a:rPr>
                        <a:t>vas</a:t>
                      </a:r>
                      <a:endParaRPr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FF0000"/>
                          </a:solidFill>
                        </a:rPr>
                        <a:t>tomber!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Attention!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443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Il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0000FF"/>
                          </a:solidFill>
                        </a:rPr>
                        <a:t>va </a:t>
                      </a:r>
                      <a:endParaRPr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FF0000"/>
                          </a:solidFill>
                        </a:rPr>
                        <a:t>aller 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au cinéma ce soir.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443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Nous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0000FF"/>
                          </a:solidFill>
                        </a:rPr>
                        <a:t>allons </a:t>
                      </a:r>
                      <a:endParaRPr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FF0000"/>
                          </a:solidFill>
                        </a:rPr>
                        <a:t>jouer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au foot.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443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Vous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0000FF"/>
                          </a:solidFill>
                        </a:rPr>
                        <a:t>allez </a:t>
                      </a:r>
                      <a:endParaRPr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FF0000"/>
                          </a:solidFill>
                        </a:rPr>
                        <a:t>faire 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des courses.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443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Ils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0000FF"/>
                          </a:solidFill>
                        </a:rPr>
                        <a:t>vont</a:t>
                      </a:r>
                      <a:endParaRPr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FF0000"/>
                          </a:solidFill>
                        </a:rPr>
                        <a:t>se balader 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cet apr</a:t>
                      </a:r>
                      <a:r>
                        <a:rPr lang="el"/>
                        <a:t>è</a:t>
                      </a:r>
                      <a:r>
                        <a:rPr lang="el"/>
                        <a:t>s-midi.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FF0000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highlight>
                  <a:srgbClr val="FF0000"/>
                </a:highlight>
              </a:rPr>
              <a:t>Le futur proche</a:t>
            </a:r>
            <a:endParaRPr>
              <a:highlight>
                <a:srgbClr val="FF0000"/>
              </a:highlight>
            </a:endParaRPr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70025" y="10746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l"/>
              <a:t>Formation: (forme n</a:t>
            </a:r>
            <a:r>
              <a:rPr b="1" lang="el"/>
              <a:t>é</a:t>
            </a:r>
            <a:r>
              <a:rPr b="1" lang="el"/>
              <a:t>gative)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75" name="Google Shape;75;p16"/>
          <p:cNvGraphicFramePr/>
          <p:nvPr/>
        </p:nvGraphicFramePr>
        <p:xfrm>
          <a:off x="952500" y="2000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{B321E7F8-2E73-42C0-84E9-F32A690AB7D9}</a:tableStyleId>
              </a:tblPr>
              <a:tblGrid>
                <a:gridCol w="1076375"/>
                <a:gridCol w="470350"/>
                <a:gridCol w="1682425"/>
                <a:gridCol w="536175"/>
                <a:gridCol w="2115300"/>
                <a:gridCol w="135835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sujet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ne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verbe </a:t>
                      </a:r>
                      <a:r>
                        <a:rPr lang="el">
                          <a:solidFill>
                            <a:srgbClr val="0000FF"/>
                          </a:solidFill>
                        </a:rPr>
                        <a:t>aller</a:t>
                      </a:r>
                      <a:r>
                        <a:rPr lang="el"/>
                        <a:t> au pr</a:t>
                      </a:r>
                      <a:r>
                        <a:rPr lang="el">
                          <a:solidFill>
                            <a:schemeClr val="dk1"/>
                          </a:solidFill>
                        </a:rPr>
                        <a:t>é</a:t>
                      </a:r>
                      <a:r>
                        <a:rPr lang="el"/>
                        <a:t>sent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pas</a:t>
                      </a:r>
                      <a:endParaRPr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verbe </a:t>
                      </a:r>
                      <a:r>
                        <a:rPr lang="el">
                          <a:solidFill>
                            <a:srgbClr val="FF0000"/>
                          </a:solidFill>
                        </a:rPr>
                        <a:t>à l’infinitif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rgbClr val="CFE2F3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Je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l"/>
                        <a:t>ne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0000FF"/>
                          </a:solidFill>
                        </a:rPr>
                        <a:t>vais</a:t>
                      </a:r>
                      <a:endParaRPr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l"/>
                        <a:t>pas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FF0000"/>
                          </a:solidFill>
                        </a:rPr>
                        <a:t>aller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au port</a:t>
                      </a:r>
                      <a:r>
                        <a:rPr lang="el"/>
                        <a:t>.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Tu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l"/>
                        <a:t>ne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0000FF"/>
                          </a:solidFill>
                        </a:rPr>
                        <a:t>vas</a:t>
                      </a:r>
                      <a:endParaRPr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l"/>
                        <a:t>pas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FF0000"/>
                          </a:solidFill>
                        </a:rPr>
                        <a:t>te baigner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aujourd’hui.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Nous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l"/>
                        <a:t>n’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0000FF"/>
                          </a:solidFill>
                        </a:rPr>
                        <a:t>allons </a:t>
                      </a:r>
                      <a:endParaRPr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l"/>
                        <a:t>pas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FF0000"/>
                          </a:solidFill>
                        </a:rPr>
                        <a:t>jouer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au foot.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V</a:t>
                      </a:r>
                      <a:r>
                        <a:rPr lang="el"/>
                        <a:t>ous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l"/>
                        <a:t>n’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0000FF"/>
                          </a:solidFill>
                        </a:rPr>
                        <a:t>allez </a:t>
                      </a:r>
                      <a:endParaRPr>
                        <a:solidFill>
                          <a:srgbClr val="0000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l"/>
                        <a:t>pas</a:t>
                      </a:r>
                      <a:endParaRPr b="1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FF0000"/>
                          </a:solidFill>
                        </a:rPr>
                        <a:t>faire 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du camping.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FF0000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highlight>
                  <a:srgbClr val="FF0000"/>
                </a:highlight>
              </a:rPr>
              <a:t>Le futur simple</a:t>
            </a:r>
            <a:endParaRPr>
              <a:highlight>
                <a:srgbClr val="FF0000"/>
              </a:highlight>
            </a:endParaRPr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l"/>
              <a:t>Σημασία: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l"/>
              <a:t>Ο χρόνος μοιάζει με τον ελληνικό μέλλοντα στη σημασία.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l"/>
              <a:t>Παρουσιάζει μια πράξη στο κοντινό ή μακρινό μέλλον.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FF0000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Le futur:Σχηματισμός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87" name="Google Shape;87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l" sz="1400">
                <a:solidFill>
                  <a:srgbClr val="0000FF"/>
                </a:solidFill>
              </a:rPr>
              <a:t>infinitif </a:t>
            </a:r>
            <a:r>
              <a:rPr b="1" lang="el" sz="1400"/>
              <a:t> </a:t>
            </a:r>
            <a:r>
              <a:rPr lang="el" sz="1400"/>
              <a:t>+ </a:t>
            </a:r>
            <a:r>
              <a:rPr b="1" lang="el" sz="1400">
                <a:solidFill>
                  <a:srgbClr val="FF0000"/>
                </a:solidFill>
              </a:rPr>
              <a:t>καταλήξεις</a:t>
            </a:r>
            <a:r>
              <a:rPr b="1" lang="el" sz="1400"/>
              <a:t>  του ρήματος avoir στον ενεστώτα</a:t>
            </a:r>
            <a:endParaRPr b="1"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l" sz="1400"/>
              <a:t>παράδειγμα: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400"/>
          </a:p>
        </p:txBody>
      </p:sp>
      <p:graphicFrame>
        <p:nvGraphicFramePr>
          <p:cNvPr id="88" name="Google Shape;88;p18"/>
          <p:cNvGraphicFramePr/>
          <p:nvPr/>
        </p:nvGraphicFramePr>
        <p:xfrm>
          <a:off x="952500" y="2190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{B321E7F8-2E73-42C0-84E9-F32A690AB7D9}</a:tableStyleId>
              </a:tblPr>
              <a:tblGrid>
                <a:gridCol w="1809750"/>
                <a:gridCol w="1809750"/>
                <a:gridCol w="180975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Infinitif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Terminaisons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Futur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Jouer +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FF0000"/>
                          </a:solidFill>
                        </a:rPr>
                        <a:t>-ai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Je </a:t>
                      </a:r>
                      <a:r>
                        <a:rPr lang="el">
                          <a:solidFill>
                            <a:srgbClr val="0000FF"/>
                          </a:solidFill>
                        </a:rPr>
                        <a:t>jouer</a:t>
                      </a:r>
                      <a:r>
                        <a:rPr lang="el">
                          <a:solidFill>
                            <a:srgbClr val="FF0000"/>
                          </a:solidFill>
                        </a:rPr>
                        <a:t>ai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FF0000"/>
                          </a:solidFill>
                        </a:rPr>
                        <a:t>-as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Tu </a:t>
                      </a:r>
                      <a:r>
                        <a:rPr lang="el">
                          <a:solidFill>
                            <a:srgbClr val="0000FF"/>
                          </a:solidFill>
                        </a:rPr>
                        <a:t>jouer</a:t>
                      </a:r>
                      <a:r>
                        <a:rPr lang="el">
                          <a:solidFill>
                            <a:srgbClr val="FF0000"/>
                          </a:solidFill>
                        </a:rPr>
                        <a:t>as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FF0000"/>
                          </a:solidFill>
                        </a:rPr>
                        <a:t>-a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Il </a:t>
                      </a:r>
                      <a:r>
                        <a:rPr lang="el">
                          <a:solidFill>
                            <a:srgbClr val="0000FF"/>
                          </a:solidFill>
                        </a:rPr>
                        <a:t>jouer</a:t>
                      </a:r>
                      <a:r>
                        <a:rPr lang="el">
                          <a:solidFill>
                            <a:srgbClr val="FF0000"/>
                          </a:solidFill>
                        </a:rPr>
                        <a:t>a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FF0000"/>
                          </a:solidFill>
                        </a:rPr>
                        <a:t>-ons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Nous </a:t>
                      </a:r>
                      <a:r>
                        <a:rPr lang="el">
                          <a:solidFill>
                            <a:srgbClr val="0000FF"/>
                          </a:solidFill>
                        </a:rPr>
                        <a:t>jouer</a:t>
                      </a:r>
                      <a:r>
                        <a:rPr lang="el">
                          <a:solidFill>
                            <a:srgbClr val="FF0000"/>
                          </a:solidFill>
                        </a:rPr>
                        <a:t>ons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FF0000"/>
                          </a:solidFill>
                        </a:rPr>
                        <a:t>-ez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Vous </a:t>
                      </a:r>
                      <a:r>
                        <a:rPr lang="el">
                          <a:solidFill>
                            <a:srgbClr val="0000FF"/>
                          </a:solidFill>
                        </a:rPr>
                        <a:t>jouer</a:t>
                      </a:r>
                      <a:r>
                        <a:rPr lang="el">
                          <a:solidFill>
                            <a:srgbClr val="FF0000"/>
                          </a:solidFill>
                        </a:rPr>
                        <a:t>ez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>
                          <a:solidFill>
                            <a:srgbClr val="FF0000"/>
                          </a:solidFill>
                        </a:rPr>
                        <a:t>-ont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l"/>
                        <a:t>Ils </a:t>
                      </a:r>
                      <a:r>
                        <a:rPr lang="el">
                          <a:solidFill>
                            <a:srgbClr val="0000FF"/>
                          </a:solidFill>
                        </a:rPr>
                        <a:t>jouer</a:t>
                      </a:r>
                      <a:r>
                        <a:rPr lang="el">
                          <a:solidFill>
                            <a:srgbClr val="FF0000"/>
                          </a:solidFill>
                        </a:rPr>
                        <a:t>o</a:t>
                      </a:r>
                      <a:r>
                        <a:rPr lang="el">
                          <a:solidFill>
                            <a:srgbClr val="FF0000"/>
                          </a:solidFill>
                        </a:rPr>
                        <a:t>nt</a:t>
                      </a:r>
                      <a:endParaRPr>
                        <a:solidFill>
                          <a:srgbClr val="FF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FF0000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Verbes du 3eme groupe -re</a:t>
            </a:r>
            <a:endParaRPr/>
          </a:p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311700" y="11267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Infinitif sans -e + terminaisons du futur (απαρ</a:t>
            </a:r>
            <a:r>
              <a:rPr lang="el"/>
              <a:t>έμφατο χωρίς -e + καταλήξεις)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l"/>
              <a:t>Exemples: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l" u="sng"/>
              <a:t>Lir</a:t>
            </a:r>
            <a:r>
              <a:rPr lang="el">
                <a:solidFill>
                  <a:srgbClr val="990000"/>
                </a:solidFill>
              </a:rPr>
              <a:t>e</a:t>
            </a:r>
            <a:endParaRPr strike="sngStrike">
              <a:solidFill>
                <a:srgbClr val="99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l"/>
              <a:t>Je </a:t>
            </a:r>
            <a:r>
              <a:rPr lang="el">
                <a:solidFill>
                  <a:srgbClr val="FF00FF"/>
                </a:solidFill>
              </a:rPr>
              <a:t>lirai</a:t>
            </a:r>
            <a:endParaRPr>
              <a:solidFill>
                <a:srgbClr val="FF00F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l" u="sng"/>
              <a:t>Prendr</a:t>
            </a:r>
            <a:r>
              <a:rPr lang="el">
                <a:solidFill>
                  <a:srgbClr val="990000"/>
                </a:solidFill>
              </a:rPr>
              <a:t>e </a:t>
            </a:r>
            <a:r>
              <a:rPr lang="el"/>
              <a:t>Je </a:t>
            </a:r>
            <a:r>
              <a:rPr lang="el">
                <a:solidFill>
                  <a:srgbClr val="FF00FF"/>
                </a:solidFill>
              </a:rPr>
              <a:t>prendrai</a:t>
            </a:r>
            <a:r>
              <a:rPr lang="el"/>
              <a:t>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FF0000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Le futur- Attention!</a:t>
            </a:r>
            <a:endParaRPr/>
          </a:p>
        </p:txBody>
      </p:sp>
      <p:sp>
        <p:nvSpPr>
          <p:cNvPr id="100" name="Google Shape;100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</a:rPr>
              <a:t>être</a:t>
            </a:r>
            <a:r>
              <a:rPr lang="el"/>
              <a:t>→ je serai: θα ε</a:t>
            </a:r>
            <a:r>
              <a:rPr lang="el"/>
              <a:t>ίμαι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</a:rPr>
              <a:t>avoir</a:t>
            </a:r>
            <a:r>
              <a:rPr lang="el"/>
              <a:t>→ j’aurai: θα </a:t>
            </a:r>
            <a:r>
              <a:rPr lang="el"/>
              <a:t>έχω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</a:rPr>
              <a:t>aller</a:t>
            </a:r>
            <a:r>
              <a:rPr lang="el"/>
              <a:t>→ j’irai: θα πάω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</a:rPr>
              <a:t>faire </a:t>
            </a:r>
            <a:r>
              <a:rPr lang="el"/>
              <a:t>→ je ferai: θα κάνω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</a:rPr>
              <a:t>envoyer</a:t>
            </a:r>
            <a:r>
              <a:rPr lang="el"/>
              <a:t>→ j’enverrai: θα στείλω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</a:rPr>
              <a:t>voir</a:t>
            </a:r>
            <a:r>
              <a:rPr lang="el"/>
              <a:t>→ </a:t>
            </a:r>
            <a:r>
              <a:rPr lang="el"/>
              <a:t>je verrai: θα δω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l">
                <a:solidFill>
                  <a:srgbClr val="000000"/>
                </a:solidFill>
              </a:rPr>
              <a:t>vouloir→</a:t>
            </a:r>
            <a:r>
              <a:rPr lang="el"/>
              <a:t> je voudrai: θα θέλω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FF0000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Conditionnel présent </a:t>
            </a:r>
            <a:endParaRPr/>
          </a:p>
        </p:txBody>
      </p:sp>
      <p:sp>
        <p:nvSpPr>
          <p:cNvPr id="106" name="Google Shape;106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Attention!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l"/>
              <a:t>Ο </a:t>
            </a:r>
            <a:r>
              <a:rPr lang="el" u="sng">
                <a:solidFill>
                  <a:srgbClr val="000000"/>
                </a:solidFill>
              </a:rPr>
              <a:t>futur</a:t>
            </a:r>
            <a:r>
              <a:rPr lang="el"/>
              <a:t> να μη συγχέεται με τον </a:t>
            </a:r>
            <a:r>
              <a:rPr lang="el">
                <a:solidFill>
                  <a:srgbClr val="FF0000"/>
                </a:solidFill>
              </a:rPr>
              <a:t>conditionnel présent</a:t>
            </a:r>
            <a:r>
              <a:rPr lang="el"/>
              <a:t> στις εκφράσεις ευγένειας: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</a:rPr>
              <a:t>Je voudr</a:t>
            </a:r>
            <a:r>
              <a:rPr lang="el">
                <a:solidFill>
                  <a:srgbClr val="FF0000"/>
                </a:solidFill>
              </a:rPr>
              <a:t>ais</a:t>
            </a:r>
            <a:r>
              <a:rPr lang="el">
                <a:solidFill>
                  <a:srgbClr val="000000"/>
                </a:solidFill>
              </a:rPr>
              <a:t>: </a:t>
            </a:r>
            <a:r>
              <a:rPr lang="el"/>
              <a:t>θα ήθελα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l">
                <a:solidFill>
                  <a:srgbClr val="000000"/>
                </a:solidFill>
              </a:rPr>
              <a:t>J’aimer</a:t>
            </a:r>
            <a:r>
              <a:rPr lang="el">
                <a:solidFill>
                  <a:srgbClr val="FF0000"/>
                </a:solidFill>
              </a:rPr>
              <a:t>ais</a:t>
            </a:r>
            <a:r>
              <a:rPr lang="el">
                <a:solidFill>
                  <a:srgbClr val="000000"/>
                </a:solidFill>
              </a:rPr>
              <a:t>:</a:t>
            </a:r>
            <a:r>
              <a:rPr lang="el"/>
              <a:t> θα μου άρεσε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l">
                <a:solidFill>
                  <a:srgbClr val="000000"/>
                </a:solidFill>
              </a:rPr>
              <a:t>Tu pourr</a:t>
            </a:r>
            <a:r>
              <a:rPr lang="el">
                <a:solidFill>
                  <a:srgbClr val="FF0000"/>
                </a:solidFill>
              </a:rPr>
              <a:t>ais</a:t>
            </a:r>
            <a:r>
              <a:rPr lang="el">
                <a:solidFill>
                  <a:srgbClr val="000000"/>
                </a:solidFill>
              </a:rPr>
              <a:t>:</a:t>
            </a:r>
            <a:r>
              <a:rPr lang="el"/>
              <a:t> θα μπορούσες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